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29"/>
  </p:notesMasterIdLst>
  <p:sldIdLst>
    <p:sldId id="269" r:id="rId2"/>
    <p:sldId id="285" r:id="rId3"/>
    <p:sldId id="304" r:id="rId4"/>
    <p:sldId id="305" r:id="rId5"/>
    <p:sldId id="306" r:id="rId6"/>
    <p:sldId id="293" r:id="rId7"/>
    <p:sldId id="286" r:id="rId8"/>
    <p:sldId id="287" r:id="rId9"/>
    <p:sldId id="289" r:id="rId10"/>
    <p:sldId id="288" r:id="rId11"/>
    <p:sldId id="298" r:id="rId12"/>
    <p:sldId id="299" r:id="rId13"/>
    <p:sldId id="302" r:id="rId14"/>
    <p:sldId id="303" r:id="rId15"/>
    <p:sldId id="284" r:id="rId16"/>
    <p:sldId id="282" r:id="rId17"/>
    <p:sldId id="283" r:id="rId18"/>
    <p:sldId id="308" r:id="rId19"/>
    <p:sldId id="307" r:id="rId20"/>
    <p:sldId id="309" r:id="rId21"/>
    <p:sldId id="310" r:id="rId22"/>
    <p:sldId id="311" r:id="rId23"/>
    <p:sldId id="312" r:id="rId24"/>
    <p:sldId id="313" r:id="rId25"/>
    <p:sldId id="314" r:id="rId26"/>
    <p:sldId id="291" r:id="rId27"/>
    <p:sldId id="292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22910" autoAdjust="0"/>
    <p:restoredTop sz="94660"/>
  </p:normalViewPr>
  <p:slideViewPr>
    <p:cSldViewPr>
      <p:cViewPr>
        <p:scale>
          <a:sx n="70" d="100"/>
          <a:sy n="70" d="100"/>
        </p:scale>
        <p:origin x="480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A36697-27D8-45BD-9DAC-4F239FB5A6D8}" type="datetimeFigureOut">
              <a:rPr lang="ru-RU" smtClean="0"/>
              <a:pPr/>
              <a:t>22.01.2014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20E127-49F8-4DE2-9DAF-D7DCFD74C1B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1000108"/>
            <a:ext cx="5072098" cy="1470025"/>
          </a:xfrm>
        </p:spPr>
        <p:txBody>
          <a:bodyPr/>
          <a:lstStyle>
            <a:lvl1pPr>
              <a:defRPr>
                <a:solidFill>
                  <a:srgbClr val="700618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57554" y="2571744"/>
            <a:ext cx="461485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F3CCE0-337D-4677-9813-69527A1C610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CFB3CE-37F8-431F-87DB-50BB0B1D6C5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A5991-0074-491F-8A23-7628EFD068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C0355-F236-4921-B590-AF91E877919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0EB830-F735-4593-8F40-5E43B13E48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7EBE9D-A2FF-4584-845A-1C79523C800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D4C013-DEB9-4DFC-9942-B68037BB53D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D6EC41-8F43-4FCD-841A-F0526211E7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2DCEFF-FCF7-4FC0-8112-7F15C7C0AE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A065FC-A527-43D8-A72E-58329895EB3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4A5BEE-D55A-45C4-9799-43A1EBB709B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63" y="500063"/>
            <a:ext cx="8072437" cy="9175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r>
              <a:rPr lang="ru-RU" smtClean="0"/>
              <a:t>Анна Валерьевна Дзенис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129B9D9-C0DD-4487-9C6F-1306264E8E0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b="1" kern="1200">
          <a:ln w="50800"/>
          <a:solidFill>
            <a:srgbClr val="BCBCBC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BCBCBC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Ø"/>
        <a:defRPr sz="32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Blip>
          <a:blip r:embed="rId14"/>
        </a:buBlip>
        <a:defRPr sz="2800" i="1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4.xml"/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6.xml"/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9.xml"/><Relationship Id="rId3" Type="http://schemas.openxmlformats.org/officeDocument/2006/relationships/slide" Target="slide16.xml"/><Relationship Id="rId7" Type="http://schemas.openxmlformats.org/officeDocument/2006/relationships/slide" Target="slide5.xml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slide" Target="slide6.xml"/><Relationship Id="rId7" Type="http://schemas.openxmlformats.org/officeDocument/2006/relationships/slide" Target="slide9.xml"/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4.xml"/><Relationship Id="rId4" Type="http://schemas.openxmlformats.org/officeDocument/2006/relationships/slide" Target="slide1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slide" Target="slide9.xml"/><Relationship Id="rId7" Type="http://schemas.openxmlformats.org/officeDocument/2006/relationships/slide" Target="slide14.xml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5" Type="http://schemas.openxmlformats.org/officeDocument/2006/relationships/slide" Target="slide7.xml"/><Relationship Id="rId4" Type="http://schemas.openxmlformats.org/officeDocument/2006/relationships/slide" Target="slide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9.xml"/><Relationship Id="rId4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7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8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9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3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slide" Target="slide14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6.xml"/><Relationship Id="rId4" Type="http://schemas.openxmlformats.org/officeDocument/2006/relationships/slide" Target="slide1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2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I:\ANNA (D)\anna-20-04-13\ANNA\картинки\школа\C41-33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15272" y="500042"/>
            <a:ext cx="947729" cy="135794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187624" y="2708920"/>
            <a:ext cx="59180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800" b="1" i="1" dirty="0" smtClean="0">
                <a:solidFill>
                  <a:srgbClr val="FFFF00"/>
                </a:solidFill>
              </a:rPr>
              <a:t>«Свойства оксидов» 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908720"/>
            <a:ext cx="565212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Тест  «с подсказками»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 для закрепления знаний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800" b="1" dirty="0" smtClean="0">
                <a:solidFill>
                  <a:schemeClr val="bg1"/>
                </a:solidFill>
              </a:rPr>
              <a:t>по  теме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92080" y="4509120"/>
            <a:ext cx="328614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  Составитель: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bg1"/>
                </a:solidFill>
              </a:rPr>
              <a:t>Дзенис</a:t>
            </a:r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учитель химии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Подразделение  ЦО 109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в ФНКЦ ДГОИ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им. Д.Рогачева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4644008" y="4581128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1979712" y="1700808"/>
            <a:ext cx="6120680" cy="1047021"/>
            <a:chOff x="1619672" y="980728"/>
            <a:chExt cx="4752528" cy="104702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619672" y="980728"/>
              <a:ext cx="4752528" cy="8640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63688" y="1196752"/>
              <a:ext cx="45365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С водой могут взаимодействовать:</a:t>
              </a:r>
              <a:endParaRPr lang="ru-RU" sz="24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4427984" y="3212976"/>
            <a:ext cx="1872208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кислотные оксиды, кроме 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SiO</a:t>
            </a:r>
            <a:r>
              <a:rPr lang="en-US" sz="20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>
            <a:hlinkClick r:id="rId2" action="ppaction://hlinksldjump"/>
          </p:cNvPr>
          <p:cNvSpPr/>
          <p:nvPr/>
        </p:nvSpPr>
        <p:spPr>
          <a:xfrm>
            <a:off x="611560" y="3212976"/>
            <a:ext cx="1512168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 оксиды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>
            <a:hlinkClick r:id="rId2" action="ppaction://hlinksldjump"/>
          </p:cNvPr>
          <p:cNvSpPr/>
          <p:nvPr/>
        </p:nvSpPr>
        <p:spPr>
          <a:xfrm>
            <a:off x="2411760" y="3212976"/>
            <a:ext cx="1728192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 кислотные оксиды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>
            <a:hlinkClick r:id="rId2" action="ppaction://hlinksldjump"/>
          </p:cNvPr>
          <p:cNvSpPr/>
          <p:nvPr/>
        </p:nvSpPr>
        <p:spPr>
          <a:xfrm>
            <a:off x="6660232" y="3212976"/>
            <a:ext cx="1800200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 основные оксиды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6948264" y="5805264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Следующий пример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764704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 8</a:t>
            </a:r>
            <a:endParaRPr lang="ru-RU" sz="24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436096" y="2564904"/>
            <a:ext cx="0" cy="7200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77E6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23" grpId="1" animBg="1"/>
      <p:bldP spid="28" grpId="0" animBg="1"/>
      <p:bldP spid="30" grpId="0" animBg="1"/>
      <p:bldP spid="31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843808" y="4869160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1979712" y="1700808"/>
            <a:ext cx="4896544" cy="864096"/>
            <a:chOff x="1619672" y="980728"/>
            <a:chExt cx="4752528" cy="86409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619672" y="980728"/>
              <a:ext cx="4752528" cy="8640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63688" y="1196752"/>
              <a:ext cx="4536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С водой могут реагировать:</a:t>
              </a:r>
              <a:endParaRPr lang="ru-RU" sz="24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2555776" y="3212976"/>
            <a:ext cx="1872208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оксиды металлов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А группы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>
            <a:hlinkClick r:id="rId2" action="ppaction://hlinksldjump"/>
          </p:cNvPr>
          <p:cNvSpPr/>
          <p:nvPr/>
        </p:nvSpPr>
        <p:spPr>
          <a:xfrm>
            <a:off x="611560" y="3212976"/>
            <a:ext cx="1728192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оксиды металлов </a:t>
            </a:r>
          </a:p>
          <a:p>
            <a:pPr algn="ctr"/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и 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II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групп</a:t>
            </a:r>
            <a:r>
              <a:rPr lang="en-US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>
            <a:hlinkClick r:id="rId2" action="ppaction://hlinksldjump"/>
          </p:cNvPr>
          <p:cNvSpPr/>
          <p:nvPr/>
        </p:nvSpPr>
        <p:spPr>
          <a:xfrm>
            <a:off x="4644008" y="3212976"/>
            <a:ext cx="1728192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 оксиды металлов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>
            <a:hlinkClick r:id="rId2" action="ppaction://hlinksldjump"/>
          </p:cNvPr>
          <p:cNvSpPr/>
          <p:nvPr/>
        </p:nvSpPr>
        <p:spPr>
          <a:xfrm>
            <a:off x="6516216" y="3212976"/>
            <a:ext cx="1944216" cy="136815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все оксиды</a:t>
            </a:r>
          </a:p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неметаллов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6948264" y="5805264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Следующий пример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764704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 9</a:t>
            </a:r>
            <a:endParaRPr lang="ru-RU" sz="24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563888" y="2564904"/>
            <a:ext cx="0" cy="648072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77E6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23" grpId="1" animBg="1"/>
      <p:bldP spid="28" grpId="0" animBg="1"/>
      <p:bldP spid="30" grpId="0" animBg="1"/>
      <p:bldP spid="31" grpId="0" animBg="1"/>
      <p:bldP spid="3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699792" y="5013176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611560" y="1412776"/>
            <a:ext cx="7704856" cy="1296145"/>
            <a:chOff x="1619672" y="980728"/>
            <a:chExt cx="4752528" cy="1016507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619672" y="980728"/>
              <a:ext cx="4752528" cy="1016507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63688" y="1196752"/>
              <a:ext cx="4536504" cy="6517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С водой взаимодействует </a:t>
              </a:r>
              <a:r>
                <a:rPr lang="ru-RU" sz="2400" b="1" i="1" u="sng" dirty="0" smtClean="0"/>
                <a:t>каждое</a:t>
              </a:r>
              <a:r>
                <a:rPr lang="ru-RU" sz="2400" b="1" dirty="0" smtClean="0"/>
                <a:t> из двух веществ:</a:t>
              </a:r>
              <a:endParaRPr lang="ru-RU" sz="24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2771800" y="3284984"/>
            <a:ext cx="1152128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BaO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>
            <a:hlinkClick r:id="rId2" action="ppaction://hlinksldjump"/>
          </p:cNvPr>
          <p:cNvSpPr/>
          <p:nvPr/>
        </p:nvSpPr>
        <p:spPr>
          <a:xfrm>
            <a:off x="899592" y="3284984"/>
            <a:ext cx="1080120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>
            <a:hlinkClick r:id="rId2" action="ppaction://hlinksldjump"/>
          </p:cNvPr>
          <p:cNvSpPr/>
          <p:nvPr/>
        </p:nvSpPr>
        <p:spPr>
          <a:xfrm>
            <a:off x="4860032" y="3284984"/>
            <a:ext cx="1224136" cy="1512168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>
            <a:hlinkClick r:id="rId2" action="ppaction://hlinksldjump"/>
          </p:cNvPr>
          <p:cNvSpPr/>
          <p:nvPr/>
        </p:nvSpPr>
        <p:spPr>
          <a:xfrm>
            <a:off x="6948264" y="3212976"/>
            <a:ext cx="1152128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CuO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6948264" y="5805264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Следующий пример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764704"/>
            <a:ext cx="1797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 10</a:t>
            </a:r>
            <a:endParaRPr lang="ru-RU" sz="2400" b="1" dirty="0"/>
          </a:p>
        </p:txBody>
      </p:sp>
      <p:cxnSp>
        <p:nvCxnSpPr>
          <p:cNvPr id="12" name="Прямая со стрелкой 11"/>
          <p:cNvCxnSpPr>
            <a:endCxn id="23" idx="0"/>
          </p:cNvCxnSpPr>
          <p:nvPr/>
        </p:nvCxnSpPr>
        <p:spPr>
          <a:xfrm>
            <a:off x="3347864" y="2708920"/>
            <a:ext cx="0" cy="57606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77E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23" grpId="1" animBg="1"/>
      <p:bldP spid="28" grpId="0" animBg="1"/>
      <p:bldP spid="30" grpId="0" animBg="1"/>
      <p:bldP spid="31" grpId="0" animBg="1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6804248" y="4797152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1043608" y="1268760"/>
            <a:ext cx="7128792" cy="1224136"/>
            <a:chOff x="1619672" y="881012"/>
            <a:chExt cx="4672291" cy="86409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619672" y="881012"/>
              <a:ext cx="4672291" cy="8640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50671" y="1030586"/>
              <a:ext cx="4536504" cy="5753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Оксид кальция реагирует с каждым из пары веществ:</a:t>
              </a:r>
              <a:endParaRPr lang="ru-RU" sz="24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6804248" y="2996952"/>
            <a:ext cx="1296144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CO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>
            <a:hlinkClick r:id="rId2" action="ppaction://hlinksldjump"/>
          </p:cNvPr>
          <p:cNvSpPr/>
          <p:nvPr/>
        </p:nvSpPr>
        <p:spPr>
          <a:xfrm>
            <a:off x="899592" y="2996952"/>
            <a:ext cx="1224136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MgO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>
            <a:hlinkClick r:id="rId2" action="ppaction://hlinksldjump"/>
          </p:cNvPr>
          <p:cNvSpPr/>
          <p:nvPr/>
        </p:nvSpPr>
        <p:spPr>
          <a:xfrm>
            <a:off x="4716016" y="2996952"/>
            <a:ext cx="1296144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HCl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KOH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>
            <a:hlinkClick r:id="rId2" action="ppaction://hlinksldjump"/>
          </p:cNvPr>
          <p:cNvSpPr/>
          <p:nvPr/>
        </p:nvSpPr>
        <p:spPr>
          <a:xfrm>
            <a:off x="2699792" y="2996952"/>
            <a:ext cx="1296144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NaOH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6948264" y="5805264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Следующий пример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764704"/>
            <a:ext cx="1797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 </a:t>
            </a:r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r>
              <a:rPr lang="ru-RU" sz="2400" b="1" dirty="0" smtClean="0">
                <a:solidFill>
                  <a:schemeClr val="bg1"/>
                </a:solidFill>
              </a:rPr>
              <a:t>1</a:t>
            </a:r>
            <a:endParaRPr lang="ru-RU" sz="24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7524328" y="2492896"/>
            <a:ext cx="0" cy="57606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77E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23" grpId="1" animBg="1"/>
      <p:bldP spid="28" grpId="0" animBg="1"/>
      <p:bldP spid="30" grpId="0" animBg="1"/>
      <p:bldP spid="31" grpId="0" animBg="1"/>
      <p:bldP spid="3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971600" y="5229200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1043608" y="1556792"/>
            <a:ext cx="7344816" cy="1152128"/>
            <a:chOff x="1619672" y="980728"/>
            <a:chExt cx="4752528" cy="1152128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619672" y="980728"/>
              <a:ext cx="4752528" cy="1152128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63688" y="1196752"/>
              <a:ext cx="45365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400" b="1" dirty="0" smtClean="0"/>
                <a:t>Оксид серы (</a:t>
              </a:r>
              <a:r>
                <a:rPr lang="en-US" sz="2400" b="1" dirty="0" smtClean="0"/>
                <a:t>IV</a:t>
              </a:r>
              <a:r>
                <a:rPr lang="ru-RU" sz="2400" b="1" dirty="0" smtClean="0"/>
                <a:t>) реагирует с каждым из пары веществ:</a:t>
              </a:r>
              <a:endParaRPr lang="ru-RU" sz="24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1043608" y="3284984"/>
            <a:ext cx="1512168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a(OH)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>
            <a:hlinkClick r:id="rId2" action="ppaction://hlinksldjump"/>
          </p:cNvPr>
          <p:cNvSpPr/>
          <p:nvPr/>
        </p:nvSpPr>
        <p:spPr>
          <a:xfrm>
            <a:off x="3059832" y="3284984"/>
            <a:ext cx="1440160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endParaRPr lang="en-US" sz="2400" b="1" dirty="0" smtClean="0">
              <a:solidFill>
                <a:schemeClr val="tx1"/>
              </a:solidFill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Li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ОН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>
            <a:hlinkClick r:id="rId2" action="ppaction://hlinksldjump"/>
          </p:cNvPr>
          <p:cNvSpPr/>
          <p:nvPr/>
        </p:nvSpPr>
        <p:spPr>
          <a:xfrm>
            <a:off x="5004048" y="3284984"/>
            <a:ext cx="1440160" cy="158417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SrO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>
            <a:hlinkClick r:id="rId2" action="ppaction://hlinksldjump"/>
          </p:cNvPr>
          <p:cNvSpPr/>
          <p:nvPr/>
        </p:nvSpPr>
        <p:spPr>
          <a:xfrm>
            <a:off x="6948264" y="3284984"/>
            <a:ext cx="1440160" cy="165618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</a:t>
            </a:r>
            <a:endParaRPr lang="en-US" sz="2400" b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</a:p>
        </p:txBody>
      </p:sp>
      <p:sp>
        <p:nvSpPr>
          <p:cNvPr id="35" name="Пятиугольник 34"/>
          <p:cNvSpPr/>
          <p:nvPr/>
        </p:nvSpPr>
        <p:spPr>
          <a:xfrm>
            <a:off x="6948264" y="5805264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Далее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764704"/>
            <a:ext cx="17972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 12</a:t>
            </a:r>
            <a:endParaRPr lang="ru-RU" sz="24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1763688" y="2708920"/>
            <a:ext cx="0" cy="576064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77E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23" grpId="1" animBg="1"/>
      <p:bldP spid="28" grpId="0" animBg="1"/>
      <p:bldP spid="30" grpId="0" animBg="1"/>
      <p:bldP spid="31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Прямоугольник 44">
            <a:hlinkClick r:id="rId2" action="ppaction://hlinksldjump"/>
          </p:cNvPr>
          <p:cNvSpPr/>
          <p:nvPr/>
        </p:nvSpPr>
        <p:spPr>
          <a:xfrm>
            <a:off x="1115616" y="5373216"/>
            <a:ext cx="1296144" cy="93610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свойствам 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кислотных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оксидов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7308304" y="5373216"/>
            <a:ext cx="1265364" cy="88461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Вернуться к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 свойствам</a:t>
            </a:r>
          </a:p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основных</a:t>
            </a:r>
          </a:p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 </a:t>
            </a:r>
            <a:r>
              <a:rPr lang="ru-RU" sz="14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оксидов</a:t>
            </a:r>
            <a:endParaRPr lang="ru-RU" sz="14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2699792" y="476672"/>
            <a:ext cx="30312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i="1" u="sng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Классификация оксидов</a:t>
            </a:r>
            <a:endParaRPr lang="ru-RU" b="1" i="1" u="sng" dirty="0">
              <a:solidFill>
                <a:schemeClr val="accent6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8" name="Группа 47"/>
          <p:cNvGrpSpPr/>
          <p:nvPr/>
        </p:nvGrpSpPr>
        <p:grpSpPr>
          <a:xfrm>
            <a:off x="467544" y="548680"/>
            <a:ext cx="8176422" cy="4680520"/>
            <a:chOff x="467544" y="476672"/>
            <a:chExt cx="8176422" cy="4944211"/>
          </a:xfrm>
        </p:grpSpPr>
        <p:grpSp>
          <p:nvGrpSpPr>
            <p:cNvPr id="2" name="Группа 43"/>
            <p:cNvGrpSpPr/>
            <p:nvPr/>
          </p:nvGrpSpPr>
          <p:grpSpPr>
            <a:xfrm>
              <a:off x="1000100" y="476672"/>
              <a:ext cx="7643866" cy="4944211"/>
              <a:chOff x="1000100" y="642918"/>
              <a:chExt cx="7643866" cy="4643470"/>
            </a:xfrm>
          </p:grpSpPr>
          <p:sp>
            <p:nvSpPr>
              <p:cNvPr id="57" name="Скругленный прямоугольник 56"/>
              <p:cNvSpPr/>
              <p:nvPr/>
            </p:nvSpPr>
            <p:spPr>
              <a:xfrm>
                <a:off x="1000100" y="642918"/>
                <a:ext cx="7643866" cy="4643470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3" name="Группа 6"/>
              <p:cNvGrpSpPr/>
              <p:nvPr/>
            </p:nvGrpSpPr>
            <p:grpSpPr>
              <a:xfrm>
                <a:off x="1214414" y="1048683"/>
                <a:ext cx="7167122" cy="4057681"/>
                <a:chOff x="928662" y="1113886"/>
                <a:chExt cx="5905540" cy="2858811"/>
              </a:xfrm>
            </p:grpSpPr>
            <p:cxnSp>
              <p:nvCxnSpPr>
                <p:cNvPr id="8" name="Прямая со стрелкой 7"/>
                <p:cNvCxnSpPr>
                  <a:stCxn id="16" idx="6"/>
                  <a:endCxn id="25" idx="1"/>
                </p:cNvCxnSpPr>
                <p:nvPr/>
              </p:nvCxnSpPr>
              <p:spPr>
                <a:xfrm>
                  <a:off x="4003697" y="1349310"/>
                  <a:ext cx="878195" cy="13460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4" name="Группа 122"/>
                <p:cNvGrpSpPr/>
                <p:nvPr/>
              </p:nvGrpSpPr>
              <p:grpSpPr>
                <a:xfrm>
                  <a:off x="928662" y="1113886"/>
                  <a:ext cx="5905540" cy="2858811"/>
                  <a:chOff x="1071538" y="1042448"/>
                  <a:chExt cx="5905540" cy="2858811"/>
                </a:xfrm>
              </p:grpSpPr>
              <p:sp>
                <p:nvSpPr>
                  <p:cNvPr id="10" name="Скругленный прямоугольник 9"/>
                  <p:cNvSpPr/>
                  <p:nvPr/>
                </p:nvSpPr>
                <p:spPr>
                  <a:xfrm>
                    <a:off x="2601982" y="2920809"/>
                    <a:ext cx="1646645" cy="980450"/>
                  </a:xfrm>
                  <a:prstGeom prst="roundRect">
                    <a:avLst>
                      <a:gd name="adj" fmla="val 10845"/>
                    </a:avLst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ru-RU"/>
                  </a:p>
                </p:txBody>
              </p:sp>
              <p:grpSp>
                <p:nvGrpSpPr>
                  <p:cNvPr id="5" name="Группа 120"/>
                  <p:cNvGrpSpPr/>
                  <p:nvPr/>
                </p:nvGrpSpPr>
                <p:grpSpPr>
                  <a:xfrm>
                    <a:off x="1071538" y="1042448"/>
                    <a:ext cx="5905540" cy="2858811"/>
                    <a:chOff x="1071538" y="1185324"/>
                    <a:chExt cx="5905540" cy="2858811"/>
                  </a:xfrm>
                </p:grpSpPr>
                <p:sp>
                  <p:nvSpPr>
                    <p:cNvPr id="12" name="Скругленный прямоугольник 11"/>
                    <p:cNvSpPr/>
                    <p:nvPr/>
                  </p:nvSpPr>
                  <p:spPr>
                    <a:xfrm>
                      <a:off x="4426742" y="3063685"/>
                      <a:ext cx="2550336" cy="980450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12700">
                      <a:solidFill>
                        <a:schemeClr val="tx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ru-RU"/>
                    </a:p>
                  </p:txBody>
                </p:sp>
                <p:grpSp>
                  <p:nvGrpSpPr>
                    <p:cNvPr id="7" name="Группа 119"/>
                    <p:cNvGrpSpPr/>
                    <p:nvPr/>
                  </p:nvGrpSpPr>
                  <p:grpSpPr>
                    <a:xfrm>
                      <a:off x="1071538" y="1185324"/>
                      <a:ext cx="5895715" cy="2858811"/>
                      <a:chOff x="1071538" y="1185324"/>
                      <a:chExt cx="5895715" cy="2858811"/>
                    </a:xfrm>
                  </p:grpSpPr>
                  <p:cxnSp>
                    <p:nvCxnSpPr>
                      <p:cNvPr id="14" name="Прямая со стрелкой 13"/>
                      <p:cNvCxnSpPr/>
                      <p:nvPr/>
                    </p:nvCxnSpPr>
                    <p:spPr>
                      <a:xfrm rot="5400000">
                        <a:off x="3350618" y="1705926"/>
                        <a:ext cx="284128" cy="15498"/>
                      </a:xfrm>
                      <a:prstGeom prst="straightConnector1">
                        <a:avLst/>
                      </a:prstGeom>
                      <a:ln w="12700">
                        <a:solidFill>
                          <a:schemeClr val="tx1"/>
                        </a:solidFill>
                        <a:tailEnd type="arrow"/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grpSp>
                    <p:nvGrpSpPr>
                      <p:cNvPr id="9" name="Группа 118"/>
                      <p:cNvGrpSpPr/>
                      <p:nvPr/>
                    </p:nvGrpSpPr>
                    <p:grpSpPr>
                      <a:xfrm>
                        <a:off x="1071538" y="1185324"/>
                        <a:ext cx="5895715" cy="2858811"/>
                        <a:chOff x="1071538" y="1185324"/>
                        <a:chExt cx="5895715" cy="2858811"/>
                      </a:xfrm>
                    </p:grpSpPr>
                    <p:sp>
                      <p:nvSpPr>
                        <p:cNvPr id="16" name="Овал 15"/>
                        <p:cNvSpPr/>
                        <p:nvPr/>
                      </p:nvSpPr>
                      <p:spPr>
                        <a:xfrm>
                          <a:off x="2888784" y="1185326"/>
                          <a:ext cx="1257789" cy="470842"/>
                        </a:xfrm>
                        <a:prstGeom prst="ellipse">
                          <a:avLst/>
                        </a:prstGeom>
                        <a:solidFill>
                          <a:schemeClr val="bg1"/>
                        </a:solidFill>
                        <a:ln w="12700">
                          <a:solidFill>
                            <a:schemeClr val="tx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ru-RU"/>
                        </a:p>
                      </p:txBody>
                    </p:sp>
                    <p:grpSp>
                      <p:nvGrpSpPr>
                        <p:cNvPr id="11" name="Группа 76"/>
                        <p:cNvGrpSpPr/>
                        <p:nvPr/>
                      </p:nvGrpSpPr>
                      <p:grpSpPr>
                        <a:xfrm>
                          <a:off x="2660845" y="1855737"/>
                          <a:ext cx="2006447" cy="357190"/>
                          <a:chOff x="2517969" y="1855737"/>
                          <a:chExt cx="2006447" cy="357190"/>
                        </a:xfrm>
                      </p:grpSpPr>
                      <p:sp>
                        <p:nvSpPr>
                          <p:cNvPr id="40" name="Скругленный прямоугольник 39"/>
                          <p:cNvSpPr/>
                          <p:nvPr/>
                        </p:nvSpPr>
                        <p:spPr>
                          <a:xfrm>
                            <a:off x="2517969" y="1855737"/>
                            <a:ext cx="2006447" cy="357190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41" name="TextBox 40"/>
                          <p:cNvSpPr txBox="1"/>
                          <p:nvPr/>
                        </p:nvSpPr>
                        <p:spPr>
                          <a:xfrm>
                            <a:off x="2635695" y="1906069"/>
                            <a:ext cx="1825992" cy="285935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r>
                              <a:rPr lang="ru-RU" b="1" dirty="0" smtClean="0">
                                <a:solidFill>
                                  <a:schemeClr val="accent6">
                                    <a:lumMod val="50000"/>
                                  </a:schemeClr>
                                </a:solidFill>
                                <a:latin typeface="Arial" pitchFamily="34" charset="0"/>
                                <a:cs typeface="Arial" pitchFamily="34" charset="0"/>
                              </a:rPr>
                              <a:t>Солеобразующие</a:t>
                            </a:r>
                            <a:endParaRPr lang="ru-RU" b="1" dirty="0">
                              <a:solidFill>
                                <a:schemeClr val="accent6">
                                  <a:lumMod val="50000"/>
                                </a:schemeClr>
                              </a:solidFill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grpSp>
                      <p:nvGrpSpPr>
                        <p:cNvPr id="13" name="Группа 92"/>
                        <p:cNvGrpSpPr/>
                        <p:nvPr/>
                      </p:nvGrpSpPr>
                      <p:grpSpPr>
                        <a:xfrm>
                          <a:off x="1071538" y="1185324"/>
                          <a:ext cx="5895715" cy="2858811"/>
                          <a:chOff x="1071538" y="1185324"/>
                          <a:chExt cx="5895715" cy="2858811"/>
                        </a:xfrm>
                      </p:grpSpPr>
                      <p:grpSp>
                        <p:nvGrpSpPr>
                          <p:cNvPr id="15" name="Группа 48"/>
                          <p:cNvGrpSpPr/>
                          <p:nvPr/>
                        </p:nvGrpSpPr>
                        <p:grpSpPr>
                          <a:xfrm>
                            <a:off x="1071538" y="1280621"/>
                            <a:ext cx="5297691" cy="1766036"/>
                            <a:chOff x="1000100" y="1494935"/>
                            <a:chExt cx="5297691" cy="1766036"/>
                          </a:xfrm>
                        </p:grpSpPr>
                        <p:sp>
                          <p:nvSpPr>
                            <p:cNvPr id="27" name="Скругленный прямоугольник 26"/>
                            <p:cNvSpPr/>
                            <p:nvPr/>
                          </p:nvSpPr>
                          <p:spPr>
                            <a:xfrm>
                              <a:off x="4767347" y="2674026"/>
                              <a:ext cx="1446015" cy="283448"/>
                            </a:xfrm>
                            <a:prstGeom prst="roundRect">
                              <a:avLst/>
                            </a:prstGeom>
                            <a:solidFill>
                              <a:schemeClr val="bg1"/>
                            </a:solidFill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cxnSp>
                          <p:nvCxnSpPr>
                            <p:cNvPr id="28" name="Прямая со стрелкой 27"/>
                            <p:cNvCxnSpPr/>
                            <p:nvPr/>
                          </p:nvCxnSpPr>
                          <p:spPr>
                            <a:xfrm rot="16200000" flipH="1">
                              <a:off x="3311886" y="2523977"/>
                              <a:ext cx="246576" cy="43363"/>
                            </a:xfrm>
                            <a:prstGeom prst="straightConnector1">
                              <a:avLst/>
                            </a:prstGeom>
                            <a:ln w="12700">
                              <a:solidFill>
                                <a:schemeClr val="tx1"/>
                              </a:solidFill>
                              <a:tailEnd type="arrow"/>
                            </a:ln>
                          </p:spPr>
                          <p:style>
                            <a:lnRef idx="1">
                              <a:schemeClr val="accent1"/>
                            </a:lnRef>
                            <a:fillRef idx="0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tx1"/>
                            </a:fontRef>
                          </p:style>
                        </p:cxnSp>
                        <p:grpSp>
                          <p:nvGrpSpPr>
                            <p:cNvPr id="17" name="Группа 46"/>
                            <p:cNvGrpSpPr/>
                            <p:nvPr/>
                          </p:nvGrpSpPr>
                          <p:grpSpPr>
                            <a:xfrm>
                              <a:off x="1000100" y="1494935"/>
                              <a:ext cx="5297691" cy="1766036"/>
                              <a:chOff x="1000100" y="1494935"/>
                              <a:chExt cx="5297691" cy="1766036"/>
                            </a:xfrm>
                          </p:grpSpPr>
                          <p:sp>
                            <p:nvSpPr>
                              <p:cNvPr id="30" name="Скругленный прямоугольник 29"/>
                              <p:cNvSpPr/>
                              <p:nvPr/>
                            </p:nvSpPr>
                            <p:spPr>
                              <a:xfrm>
                                <a:off x="2648271" y="2674026"/>
                                <a:ext cx="1423663" cy="283448"/>
                              </a:xfrm>
                              <a:prstGeom prst="roundRect">
                                <a:avLst/>
                              </a:prstGeom>
                              <a:solidFill>
                                <a:schemeClr val="bg1"/>
                              </a:solidFill>
                              <a:ln w="12700">
                                <a:solidFill>
                                  <a:schemeClr val="tx1"/>
                                </a:solidFill>
                              </a:ln>
                            </p:spPr>
                            <p:style>
                              <a:lnRef idx="2">
                                <a:schemeClr val="accent1">
                                  <a:shade val="50000"/>
                                </a:schemeClr>
                              </a:lnRef>
                              <a:fillRef idx="1">
                                <a:schemeClr val="accent1"/>
                              </a:fillRef>
                              <a:effectRef idx="0">
                                <a:schemeClr val="accent1"/>
                              </a:effectRef>
                              <a:fontRef idx="minor">
                                <a:schemeClr val="lt1"/>
                              </a:fontRef>
                            </p:style>
                            <p:txBody>
                              <a:bodyPr rtlCol="0" anchor="ctr"/>
                              <a:lstStyle/>
                              <a:p>
                                <a:pPr algn="ctr"/>
                                <a:endParaRPr lang="ru-RU"/>
                              </a:p>
                            </p:txBody>
                          </p:sp>
                          <p:grpSp>
                            <p:nvGrpSpPr>
                              <p:cNvPr id="18" name="Группа 45"/>
                              <p:cNvGrpSpPr/>
                              <p:nvPr/>
                            </p:nvGrpSpPr>
                            <p:grpSpPr>
                              <a:xfrm>
                                <a:off x="1000100" y="1494935"/>
                                <a:ext cx="5297691" cy="1766036"/>
                                <a:chOff x="1285852" y="2709381"/>
                                <a:chExt cx="5297691" cy="1766036"/>
                              </a:xfrm>
                            </p:grpSpPr>
                            <p:sp>
                              <p:nvSpPr>
                                <p:cNvPr id="32" name="Скругленный прямоугольник 31"/>
                                <p:cNvSpPr/>
                                <p:nvPr/>
                              </p:nvSpPr>
                              <p:spPr>
                                <a:xfrm>
                                  <a:off x="1285852" y="3888472"/>
                                  <a:ext cx="1227021" cy="283448"/>
                                </a:xfrm>
                                <a:prstGeom prst="roundRect">
                                  <a:avLst/>
                                </a:prstGeom>
                                <a:solidFill>
                                  <a:schemeClr val="bg1"/>
                                </a:solidFill>
                                <a:ln w="12700">
                                  <a:solidFill>
                                    <a:schemeClr val="tx1"/>
                                  </a:solidFill>
                                </a:ln>
                              </p:spPr>
                              <p:style>
                                <a:lnRef idx="2">
                                  <a:schemeClr val="accent1">
                                    <a:shade val="50000"/>
                                  </a:schemeClr>
                                </a:lnRef>
                                <a:fillRef idx="1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lt1"/>
                                </a:fontRef>
                              </p:style>
                              <p:txBody>
                                <a:bodyPr rtlCol="0" anchor="ctr"/>
                                <a:lstStyle/>
                                <a:p>
                                  <a:pPr algn="ctr"/>
                                  <a:endParaRPr lang="ru-RU"/>
                                </a:p>
                              </p:txBody>
                            </p:sp>
                            <p:sp>
                              <p:nvSpPr>
                                <p:cNvPr id="33" name="Rectangle 11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221763" y="2709381"/>
                                  <a:ext cx="1118401" cy="285934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  <a:effectLst/>
                              </p:spPr>
                              <p:txBody>
                                <a:bodyPr vert="horz" wrap="square" lIns="91440" tIns="45720" rIns="91440" bIns="45720" numCol="1" anchor="ctr" anchorCtr="0" compatLnSpc="1">
                                  <a:prstTxWarp prst="textNoShape">
                                    <a:avLst/>
                                  </a:prstTxWarp>
                                  <a:spAutoFit/>
                                </a:bodyPr>
                                <a:lstStyle/>
                                <a:p>
                                  <a:pPr marL="0" marR="0" lvl="0" indent="0" algn="l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r>
                                    <a:rPr kumimoji="0" lang="ru-RU" b="1" i="0" u="none" strike="noStrike" cap="none" normalizeH="0" baseline="0" dirty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Arial" pitchFamily="34" charset="0"/>
                                      <a:ea typeface="Times New Roman" pitchFamily="18" charset="0"/>
                                      <a:cs typeface="Arial" pitchFamily="34" charset="0"/>
                                    </a:rPr>
                                    <a:t>ОКСИДЫ</a:t>
                                  </a:r>
                                  <a:endParaRPr kumimoji="0" lang="ru-RU" b="1" i="0" u="none" strike="noStrike" cap="none" normalizeH="0" baseline="0" dirty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endParaRPr>
                                </a:p>
                              </p:txBody>
                            </p:sp>
                            <p:sp>
                              <p:nvSpPr>
                                <p:cNvPr id="34" name="Прямоугольник 33"/>
                                <p:cNvSpPr/>
                                <p:nvPr/>
                              </p:nvSpPr>
                              <p:spPr>
                                <a:xfrm>
                                  <a:off x="1344715" y="3888472"/>
                                  <a:ext cx="5238828" cy="285935"/>
                                </a:xfrm>
                                <a:prstGeom prst="rect">
                                  <a:avLst/>
                                </a:prstGeom>
                              </p:spPr>
                              <p:txBody>
                                <a:bodyPr wrap="square">
                                  <a:spAutoFit/>
                                </a:bodyPr>
                                <a:lstStyle/>
                                <a:p>
                                  <a:pPr lvl="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</a:pPr>
                                  <a:r>
                                    <a:rPr lang="ru-RU" b="1" i="1" dirty="0" smtClean="0">
                                      <a:solidFill>
                                        <a:srgbClr val="0070C0"/>
                                      </a:solidFill>
                                      <a:latin typeface="Arial" pitchFamily="34" charset="0"/>
                                      <a:ea typeface="Times New Roman" pitchFamily="18" charset="0"/>
                                      <a:cs typeface="Arial" pitchFamily="34" charset="0"/>
                                    </a:rPr>
                                    <a:t>основные</a:t>
                                  </a:r>
                                  <a:r>
                                    <a:rPr lang="ru-RU" i="1" dirty="0" smtClean="0">
                                      <a:latin typeface="Arial" pitchFamily="34" charset="0"/>
                                      <a:ea typeface="Times New Roman" pitchFamily="18" charset="0"/>
                                      <a:cs typeface="Arial" pitchFamily="34" charset="0"/>
                                    </a:rPr>
                                    <a:t>            </a:t>
                                  </a:r>
                                  <a:r>
                                    <a:rPr lang="ru-RU" b="1" i="1" dirty="0" err="1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Arial" pitchFamily="34" charset="0"/>
                                      <a:ea typeface="Times New Roman" pitchFamily="18" charset="0"/>
                                      <a:cs typeface="Arial" pitchFamily="34" charset="0"/>
                                    </a:rPr>
                                    <a:t>амфотерные</a:t>
                                  </a:r>
                                  <a:r>
                                    <a:rPr lang="ru-RU" b="1" i="1" dirty="0" smtClean="0">
                                      <a:solidFill>
                                        <a:schemeClr val="accent3">
                                          <a:lumMod val="50000"/>
                                        </a:schemeClr>
                                      </a:solidFill>
                                      <a:latin typeface="Arial" pitchFamily="34" charset="0"/>
                                      <a:ea typeface="Times New Roman" pitchFamily="18" charset="0"/>
                                      <a:cs typeface="Arial" pitchFamily="34" charset="0"/>
                                    </a:rPr>
                                    <a:t> </a:t>
                                  </a:r>
                                  <a:r>
                                    <a:rPr lang="ru-RU" i="1" dirty="0" smtClean="0">
                                      <a:latin typeface="Arial" pitchFamily="34" charset="0"/>
                                      <a:ea typeface="Times New Roman" pitchFamily="18" charset="0"/>
                                      <a:cs typeface="Arial" pitchFamily="34" charset="0"/>
                                    </a:rPr>
                                    <a:t>                  </a:t>
                                  </a:r>
                                  <a:r>
                                    <a:rPr lang="ru-RU" b="1" i="1" dirty="0" smtClean="0">
                                      <a:solidFill>
                                        <a:srgbClr val="FF0000"/>
                                      </a:solidFill>
                                      <a:latin typeface="Arial" pitchFamily="34" charset="0"/>
                                      <a:ea typeface="Times New Roman" pitchFamily="18" charset="0"/>
                                      <a:cs typeface="Arial" pitchFamily="34" charset="0"/>
                                    </a:rPr>
                                    <a:t>кислотные</a:t>
                                  </a:r>
                                  <a:endParaRPr lang="ru-RU" b="1" dirty="0" smtClean="0">
                                    <a:solidFill>
                                      <a:srgbClr val="FF0000"/>
                                    </a:solidFill>
                                    <a:latin typeface="Arial" pitchFamily="34" charset="0"/>
                                    <a:cs typeface="Arial" pitchFamily="34" charset="0"/>
                                  </a:endParaRPr>
                                </a:p>
                              </p:txBody>
                            </p:sp>
                            <p:cxnSp>
                              <p:nvCxnSpPr>
                                <p:cNvPr id="35" name="Прямая со стрелкой 34"/>
                                <p:cNvCxnSpPr/>
                                <p:nvPr/>
                              </p:nvCxnSpPr>
                              <p:spPr>
                                <a:xfrm rot="5400000">
                                  <a:off x="1791266" y="4332541"/>
                                  <a:ext cx="284958" cy="794"/>
                                </a:xfrm>
                                <a:prstGeom prst="straightConnector1">
                                  <a:avLst/>
                                </a:prstGeom>
                                <a:ln w="12700">
                                  <a:solidFill>
                                    <a:schemeClr val="tx1"/>
                                  </a:solidFill>
                                  <a:tailEnd type="arrow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36" name="Прямая со стрелкой 25"/>
                                <p:cNvCxnSpPr/>
                                <p:nvPr/>
                              </p:nvCxnSpPr>
                              <p:spPr>
                                <a:xfrm rot="10800000" flipV="1">
                                  <a:off x="2109937" y="3636816"/>
                                  <a:ext cx="862461" cy="246576"/>
                                </a:xfrm>
                                <a:prstGeom prst="straightConnector1">
                                  <a:avLst/>
                                </a:prstGeom>
                                <a:ln w="12700">
                                  <a:solidFill>
                                    <a:schemeClr val="tx1"/>
                                  </a:solidFill>
                                  <a:tailEnd type="arrow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37" name="Прямая со стрелкой 36"/>
                                <p:cNvCxnSpPr/>
                                <p:nvPr/>
                              </p:nvCxnSpPr>
                              <p:spPr>
                                <a:xfrm>
                                  <a:off x="4876509" y="3636816"/>
                                  <a:ext cx="605969" cy="246577"/>
                                </a:xfrm>
                                <a:prstGeom prst="straightConnector1">
                                  <a:avLst/>
                                </a:prstGeom>
                                <a:ln w="12700">
                                  <a:solidFill>
                                    <a:schemeClr val="tx1"/>
                                  </a:solidFill>
                                  <a:tailEnd type="arrow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38" name="Прямая со стрелкой 37"/>
                                <p:cNvCxnSpPr/>
                                <p:nvPr/>
                              </p:nvCxnSpPr>
                              <p:spPr>
                                <a:xfrm rot="5400000">
                                  <a:off x="3498299" y="4332541"/>
                                  <a:ext cx="284958" cy="794"/>
                                </a:xfrm>
                                <a:prstGeom prst="straightConnector1">
                                  <a:avLst/>
                                </a:prstGeom>
                                <a:ln w="12700">
                                  <a:solidFill>
                                    <a:schemeClr val="tx1"/>
                                  </a:solidFill>
                                  <a:tailEnd type="arrow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  <p:cxnSp>
                              <p:nvCxnSpPr>
                                <p:cNvPr id="39" name="Прямая со стрелкой 38"/>
                                <p:cNvCxnSpPr/>
                                <p:nvPr/>
                              </p:nvCxnSpPr>
                              <p:spPr>
                                <a:xfrm rot="5400000">
                                  <a:off x="5676239" y="4332541"/>
                                  <a:ext cx="284958" cy="794"/>
                                </a:xfrm>
                                <a:prstGeom prst="straightConnector1">
                                  <a:avLst/>
                                </a:prstGeom>
                                <a:ln w="12700">
                                  <a:solidFill>
                                    <a:schemeClr val="tx1"/>
                                  </a:solidFill>
                                  <a:tailEnd type="arrow"/>
                                </a:ln>
                              </p:spPr>
                              <p:style>
                                <a:lnRef idx="1">
                                  <a:schemeClr val="accent1"/>
                                </a:lnRef>
                                <a:fillRef idx="0">
                                  <a:schemeClr val="accent1"/>
                                </a:fillRef>
                                <a:effectRef idx="0">
                                  <a:schemeClr val="accent1"/>
                                </a:effectRef>
                                <a:fontRef idx="minor">
                                  <a:schemeClr val="tx1"/>
                                </a:fontRef>
                              </p:style>
                            </p:cxnSp>
                          </p:grpSp>
                        </p:grpSp>
                      </p:grpSp>
                      <p:sp>
                        <p:nvSpPr>
                          <p:cNvPr id="20" name="Скругленный прямоугольник 19"/>
                          <p:cNvSpPr/>
                          <p:nvPr/>
                        </p:nvSpPr>
                        <p:spPr>
                          <a:xfrm>
                            <a:off x="1130401" y="3063685"/>
                            <a:ext cx="1357322" cy="980450"/>
                          </a:xfrm>
                          <a:prstGeom prst="roundRect">
                            <a:avLst/>
                          </a:prstGeom>
                          <a:solidFill>
                            <a:schemeClr val="bg1"/>
                          </a:solidFill>
                          <a:ln w="12700">
                            <a:solidFill>
                              <a:schemeClr val="tx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endParaRPr lang="ru-RU"/>
                          </a:p>
                        </p:txBody>
                      </p:sp>
                      <p:sp>
                        <p:nvSpPr>
                          <p:cNvPr id="21" name="TextBox 20"/>
                          <p:cNvSpPr txBox="1"/>
                          <p:nvPr/>
                        </p:nvSpPr>
                        <p:spPr>
                          <a:xfrm>
                            <a:off x="1071538" y="3114016"/>
                            <a:ext cx="1357322" cy="875703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600" dirty="0" smtClean="0">
                                <a:latin typeface="Arial" pitchFamily="34" charset="0"/>
                                <a:cs typeface="Arial" pitchFamily="34" charset="0"/>
                              </a:rPr>
                              <a:t>Оксиды металлов, которым соответствуют основания</a:t>
                            </a:r>
                            <a:endParaRPr lang="ru-RU" sz="1600" dirty="0"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2" name="TextBox 21"/>
                          <p:cNvSpPr txBox="1"/>
                          <p:nvPr/>
                        </p:nvSpPr>
                        <p:spPr>
                          <a:xfrm>
                            <a:off x="2601982" y="3063685"/>
                            <a:ext cx="1648171" cy="91643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400" dirty="0" smtClean="0">
                                <a:latin typeface="Arial" pitchFamily="34" charset="0"/>
                                <a:cs typeface="Arial" pitchFamily="34" charset="0"/>
                              </a:rPr>
                              <a:t>Оксиды, проявляющие и основные, и кислотные свойства (</a:t>
                            </a:r>
                            <a:r>
                              <a:rPr lang="ru-RU" sz="14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Н</a:t>
                            </a:r>
                            <a:r>
                              <a:rPr lang="ru-RU" sz="1400" baseline="-300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2</a:t>
                            </a:r>
                            <a:r>
                              <a:rPr lang="ru-RU" sz="14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О,  </a:t>
                            </a:r>
                            <a:r>
                              <a:rPr lang="en-US" sz="1400" dirty="0" err="1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BeO</a:t>
                            </a:r>
                            <a:r>
                              <a:rPr lang="ru-RU" sz="14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, </a:t>
                            </a:r>
                            <a:r>
                              <a:rPr lang="en-US" sz="1400" dirty="0" err="1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ZnO</a:t>
                            </a:r>
                            <a:r>
                              <a:rPr lang="ru-RU" sz="14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,  </a:t>
                            </a:r>
                            <a:r>
                              <a:rPr lang="en-US" sz="14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Al</a:t>
                            </a:r>
                            <a:r>
                              <a:rPr lang="ru-RU" sz="1400" baseline="-300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2</a:t>
                            </a:r>
                            <a:r>
                              <a:rPr lang="en-US" sz="14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O</a:t>
                            </a:r>
                            <a:r>
                              <a:rPr lang="ru-RU" sz="1400" baseline="-300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3</a:t>
                            </a:r>
                            <a:r>
                              <a:rPr lang="ru-RU" sz="14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,  </a:t>
                            </a:r>
                            <a:r>
                              <a:rPr lang="en-US" sz="14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Cr</a:t>
                            </a:r>
                            <a:r>
                              <a:rPr lang="ru-RU" sz="1400" baseline="-300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2</a:t>
                            </a:r>
                            <a:r>
                              <a:rPr lang="en-US" sz="14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O</a:t>
                            </a:r>
                            <a:r>
                              <a:rPr lang="ru-RU" sz="1400" baseline="-300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3 </a:t>
                            </a:r>
                            <a:r>
                              <a:rPr lang="ru-RU" sz="14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)</a:t>
                            </a:r>
                            <a:endParaRPr lang="ru-RU" sz="1400" dirty="0"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sp>
                        <p:nvSpPr>
                          <p:cNvPr id="23" name="TextBox 22"/>
                          <p:cNvSpPr txBox="1"/>
                          <p:nvPr/>
                        </p:nvSpPr>
                        <p:spPr>
                          <a:xfrm>
                            <a:off x="4485606" y="3063685"/>
                            <a:ext cx="2472256" cy="916434"/>
                          </a:xfrm>
                          <a:prstGeom prst="rect">
                            <a:avLst/>
                          </a:prstGeom>
                          <a:noFill/>
                        </p:spPr>
                        <p:txBody>
                          <a:bodyPr wrap="square" rtlCol="0">
                            <a:spAutoFit/>
                          </a:bodyPr>
                          <a:lstStyle/>
                          <a:p>
                            <a:pPr algn="ctr"/>
                            <a:r>
                              <a:rPr lang="ru-RU" sz="1400" dirty="0" smtClean="0">
                                <a:latin typeface="Arial" pitchFamily="34" charset="0"/>
                                <a:cs typeface="Arial" pitchFamily="34" charset="0"/>
                              </a:rPr>
                              <a:t>Оксиды, которым соответствуют кислоты:</a:t>
                            </a:r>
                          </a:p>
                          <a:p>
                            <a:r>
                              <a:rPr lang="ru-RU" sz="1400" dirty="0" smtClean="0">
                                <a:latin typeface="Arial" pitchFamily="34" charset="0"/>
                                <a:cs typeface="Arial" pitchFamily="34" charset="0"/>
                              </a:rPr>
                              <a:t>а) оксиды  неметаллов кроме</a:t>
                            </a:r>
                          </a:p>
                          <a:p>
                            <a:r>
                              <a:rPr lang="ru-RU" sz="1400" dirty="0" smtClean="0">
                                <a:latin typeface="Arial" pitchFamily="34" charset="0"/>
                                <a:cs typeface="Arial" pitchFamily="34" charset="0"/>
                              </a:rPr>
                              <a:t>     (</a:t>
                            </a:r>
                            <a:r>
                              <a:rPr lang="ru-RU" sz="14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СО, </a:t>
                            </a:r>
                            <a:r>
                              <a:rPr lang="en-US" sz="14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N</a:t>
                            </a:r>
                            <a:r>
                              <a:rPr lang="ru-RU" sz="1400" baseline="-300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2</a:t>
                            </a:r>
                            <a:r>
                              <a:rPr lang="en-US" sz="14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O</a:t>
                            </a:r>
                            <a:r>
                              <a:rPr lang="ru-RU" sz="14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, </a:t>
                            </a:r>
                            <a:r>
                              <a:rPr lang="en-US" sz="14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NO</a:t>
                            </a:r>
                            <a:r>
                              <a:rPr lang="ru-RU" sz="1400" dirty="0" smtClean="0">
                                <a:latin typeface="Arial" pitchFamily="34" charset="0"/>
                                <a:ea typeface="Times New Roman" pitchFamily="18" charset="0"/>
                                <a:cs typeface="Arial" pitchFamily="34" charset="0"/>
                              </a:rPr>
                              <a:t>)</a:t>
                            </a:r>
                            <a:r>
                              <a:rPr lang="ru-RU" sz="1400" dirty="0" smtClean="0">
                                <a:latin typeface="Arial" pitchFamily="34" charset="0"/>
                                <a:cs typeface="Arial" pitchFamily="34" charset="0"/>
                              </a:rPr>
                              <a:t>;</a:t>
                            </a:r>
                          </a:p>
                          <a:p>
                            <a:r>
                              <a:rPr lang="ru-RU" sz="1400" dirty="0" smtClean="0">
                                <a:latin typeface="Arial" pitchFamily="34" charset="0"/>
                                <a:cs typeface="Arial" pitchFamily="34" charset="0"/>
                              </a:rPr>
                              <a:t> б) оксиды металлов, если </a:t>
                            </a:r>
                          </a:p>
                          <a:p>
                            <a:r>
                              <a:rPr lang="ru-RU" sz="1400" dirty="0" smtClean="0">
                                <a:latin typeface="Arial" pitchFamily="34" charset="0"/>
                                <a:cs typeface="Arial" pitchFamily="34" charset="0"/>
                              </a:rPr>
                              <a:t>     валентность  </a:t>
                            </a:r>
                            <a:r>
                              <a:rPr lang="ru-RU" sz="1400" dirty="0" err="1" smtClean="0">
                                <a:latin typeface="Arial" pitchFamily="34" charset="0"/>
                                <a:cs typeface="Arial" pitchFamily="34" charset="0"/>
                              </a:rPr>
                              <a:t>Ме</a:t>
                            </a:r>
                            <a:r>
                              <a:rPr lang="ru-RU" sz="1400" dirty="0" smtClean="0">
                                <a:latin typeface="Arial" pitchFamily="34" charset="0"/>
                                <a:cs typeface="Arial" pitchFamily="34" charset="0"/>
                              </a:rPr>
                              <a:t> ≥ 5</a:t>
                            </a:r>
                            <a:endParaRPr lang="ru-RU" sz="1400" dirty="0"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  <p:grpSp>
                        <p:nvGrpSpPr>
                          <p:cNvPr id="19" name="Группа 78"/>
                          <p:cNvGrpSpPr/>
                          <p:nvPr/>
                        </p:nvGrpSpPr>
                        <p:grpSpPr>
                          <a:xfrm>
                            <a:off x="5024766" y="1185324"/>
                            <a:ext cx="1942487" cy="500381"/>
                            <a:chOff x="2340309" y="1921441"/>
                            <a:chExt cx="1718354" cy="392154"/>
                          </a:xfrm>
                        </p:grpSpPr>
                        <p:sp>
                          <p:nvSpPr>
                            <p:cNvPr id="25" name="Скругленный прямоугольник 24"/>
                            <p:cNvSpPr/>
                            <p:nvPr/>
                          </p:nvSpPr>
                          <p:spPr>
                            <a:xfrm>
                              <a:off x="2340309" y="1921441"/>
                              <a:ext cx="1718354" cy="390102"/>
                            </a:xfrm>
                            <a:prstGeom prst="roundRect">
                              <a:avLst/>
                            </a:prstGeom>
                            <a:solidFill>
                              <a:schemeClr val="bg1"/>
                            </a:solidFill>
                            <a:ln w="12700">
                              <a:solidFill>
                                <a:schemeClr val="tx1"/>
                              </a:solidFill>
                            </a:ln>
                          </p:spPr>
                          <p:style>
                            <a:lnRef idx="2">
                              <a:schemeClr val="accent1">
                                <a:shade val="50000"/>
                              </a:schemeClr>
                            </a:lnRef>
                            <a:fillRef idx="1">
                              <a:schemeClr val="accent1"/>
                            </a:fillRef>
                            <a:effectRef idx="0">
                              <a:schemeClr val="accent1"/>
                            </a:effectRef>
                            <a:fontRef idx="minor">
                              <a:schemeClr val="lt1"/>
                            </a:fontRef>
                          </p:style>
                          <p:txBody>
                            <a:bodyPr rtlCol="0" anchor="ctr"/>
                            <a:lstStyle/>
                            <a:p>
                              <a:pPr algn="ctr"/>
                              <a:endParaRPr lang="ru-RU"/>
                            </a:p>
                          </p:txBody>
                        </p:sp>
                        <p:sp>
                          <p:nvSpPr>
                            <p:cNvPr id="26" name="TextBox 25"/>
                            <p:cNvSpPr txBox="1"/>
                            <p:nvPr/>
                          </p:nvSpPr>
                          <p:spPr>
                            <a:xfrm>
                              <a:off x="2340310" y="1958786"/>
                              <a:ext cx="1675778" cy="354809"/>
                            </a:xfrm>
                            <a:prstGeom prst="rect">
                              <a:avLst/>
                            </a:prstGeom>
                            <a:noFill/>
                          </p:spPr>
                          <p:txBody>
                            <a:bodyPr wrap="square" rtlCol="0">
                              <a:spAutoFit/>
                            </a:bodyPr>
                            <a:lstStyle/>
                            <a:p>
                              <a:r>
                                <a:rPr lang="ru-RU" sz="1600" b="1" dirty="0" smtClean="0">
                                  <a:solidFill>
                                    <a:schemeClr val="accent4">
                                      <a:lumMod val="50000"/>
                                    </a:schemeClr>
                                  </a:solidFill>
                                  <a:latin typeface="Arial" pitchFamily="34" charset="0"/>
                                  <a:cs typeface="Arial" pitchFamily="34" charset="0"/>
                                </a:rPr>
                                <a:t>Несолеобразующие</a:t>
                              </a:r>
                            </a:p>
                            <a:p>
                              <a:r>
                                <a:rPr lang="ru-RU" sz="1600" dirty="0" smtClean="0">
                                  <a:latin typeface="Arial" pitchFamily="34" charset="0"/>
                                  <a:cs typeface="Arial" pitchFamily="34" charset="0"/>
                                </a:rPr>
                                <a:t>(</a:t>
                              </a:r>
                              <a:r>
                                <a:rPr lang="ru-RU" sz="1600" dirty="0" smtClean="0">
                                  <a:latin typeface="Arial" pitchFamily="34" charset="0"/>
                                  <a:ea typeface="Times New Roman" pitchFamily="18" charset="0"/>
                                  <a:cs typeface="Arial" pitchFamily="34" charset="0"/>
                                </a:rPr>
                                <a:t>СО, </a:t>
                              </a:r>
                              <a:r>
                                <a:rPr lang="en-US" sz="1600" dirty="0" smtClean="0">
                                  <a:latin typeface="Arial" pitchFamily="34" charset="0"/>
                                  <a:ea typeface="Times New Roman" pitchFamily="18" charset="0"/>
                                  <a:cs typeface="Arial" pitchFamily="34" charset="0"/>
                                </a:rPr>
                                <a:t>N</a:t>
                              </a:r>
                              <a:r>
                                <a:rPr lang="ru-RU" sz="1600" baseline="-30000" dirty="0" smtClean="0">
                                  <a:latin typeface="Arial" pitchFamily="34" charset="0"/>
                                  <a:ea typeface="Times New Roman" pitchFamily="18" charset="0"/>
                                  <a:cs typeface="Arial" pitchFamily="34" charset="0"/>
                                </a:rPr>
                                <a:t>2</a:t>
                              </a:r>
                              <a:r>
                                <a:rPr lang="en-US" sz="1600" dirty="0" smtClean="0">
                                  <a:latin typeface="Arial" pitchFamily="34" charset="0"/>
                                  <a:ea typeface="Times New Roman" pitchFamily="18" charset="0"/>
                                  <a:cs typeface="Arial" pitchFamily="34" charset="0"/>
                                </a:rPr>
                                <a:t>O</a:t>
                              </a:r>
                              <a:r>
                                <a:rPr lang="ru-RU" sz="1600" dirty="0" smtClean="0">
                                  <a:latin typeface="Arial" pitchFamily="34" charset="0"/>
                                  <a:ea typeface="Times New Roman" pitchFamily="18" charset="0"/>
                                  <a:cs typeface="Arial" pitchFamily="34" charset="0"/>
                                </a:rPr>
                                <a:t>, </a:t>
                              </a:r>
                              <a:r>
                                <a:rPr lang="en-US" sz="1600" dirty="0" smtClean="0">
                                  <a:latin typeface="Arial" pitchFamily="34" charset="0"/>
                                  <a:ea typeface="Times New Roman" pitchFamily="18" charset="0"/>
                                  <a:cs typeface="Arial" pitchFamily="34" charset="0"/>
                                </a:rPr>
                                <a:t>NO</a:t>
                              </a:r>
                              <a:r>
                                <a:rPr lang="ru-RU" sz="1600" dirty="0" smtClean="0">
                                  <a:latin typeface="Arial" pitchFamily="34" charset="0"/>
                                  <a:ea typeface="Times New Roman" pitchFamily="18" charset="0"/>
                                  <a:cs typeface="Arial" pitchFamily="34" charset="0"/>
                                </a:rPr>
                                <a:t> )</a:t>
                              </a:r>
                              <a:endParaRPr lang="ru-RU" sz="1600" dirty="0"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</p:grpSp>
                  </p:grpSp>
                </p:grpSp>
              </p:grpSp>
            </p:grpSp>
          </p:grpSp>
        </p:grpSp>
        <p:sp>
          <p:nvSpPr>
            <p:cNvPr id="47" name="Овал 46">
              <a:hlinkClick r:id="rId4" action="ppaction://hlinksldjump"/>
            </p:cNvPr>
            <p:cNvSpPr/>
            <p:nvPr/>
          </p:nvSpPr>
          <p:spPr>
            <a:xfrm>
              <a:off x="467544" y="548680"/>
              <a:ext cx="2160240" cy="108012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200" dirty="0" smtClean="0">
                  <a:solidFill>
                    <a:schemeClr val="tx1"/>
                  </a:solidFill>
                  <a:latin typeface="Arial" pitchFamily="34" charset="0"/>
                  <a:cs typeface="Arial" pitchFamily="34" charset="0"/>
                  <a:hlinkClick r:id="rId4" action="ppaction://hlinksldjump"/>
                </a:rPr>
                <a:t>Как определить металлы и неметаллы по периодической системе</a:t>
              </a:r>
              <a:endParaRPr lang="ru-RU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0" name="TextBox 49"/>
          <p:cNvSpPr txBox="1"/>
          <p:nvPr/>
        </p:nvSpPr>
        <p:spPr>
          <a:xfrm>
            <a:off x="3131840" y="548680"/>
            <a:ext cx="352839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</a:rPr>
              <a:t>Классификация оксидов</a:t>
            </a:r>
            <a:endParaRPr lang="ru-RU" sz="20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699792" y="5373216"/>
            <a:ext cx="12961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Вернуться к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примеру 1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4211960" y="5373216"/>
            <a:ext cx="12961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Вернуться к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примеру 2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796136" y="5373216"/>
            <a:ext cx="1296144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Вернуться к </a:t>
            </a:r>
          </a:p>
          <a:p>
            <a:pPr algn="ctr"/>
            <a:r>
              <a:rPr lang="ru-RU" sz="16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примеру 3</a:t>
            </a:r>
            <a:endParaRPr lang="ru-RU" sz="16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9" name="Нижний колонтитул 4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3635896" y="6021288"/>
            <a:ext cx="2808312" cy="28803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Вернуться к свойствам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воды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носка-облако 15"/>
          <p:cNvSpPr/>
          <p:nvPr/>
        </p:nvSpPr>
        <p:spPr>
          <a:xfrm>
            <a:off x="3143240" y="571480"/>
            <a:ext cx="4237072" cy="105732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Свойства </a:t>
            </a:r>
            <a:r>
              <a:rPr lang="ru-RU" sz="2000" b="1" i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основных оксидов</a:t>
            </a:r>
            <a:endParaRPr lang="ru-RU" sz="2000" b="1" i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31"/>
          <p:cNvGrpSpPr/>
          <p:nvPr/>
        </p:nvGrpSpPr>
        <p:grpSpPr>
          <a:xfrm>
            <a:off x="1043608" y="1772816"/>
            <a:ext cx="7215238" cy="2928958"/>
            <a:chOff x="1071538" y="3214686"/>
            <a:chExt cx="7215238" cy="2928958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71538" y="3214686"/>
              <a:ext cx="7215238" cy="2928958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Группа 76"/>
            <p:cNvGrpSpPr/>
            <p:nvPr/>
          </p:nvGrpSpPr>
          <p:grpSpPr>
            <a:xfrm>
              <a:off x="1214414" y="3429000"/>
              <a:ext cx="6715172" cy="2500330"/>
              <a:chOff x="1214414" y="3429000"/>
              <a:chExt cx="6715172" cy="2500330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6429388" y="3429000"/>
                <a:ext cx="1071570" cy="64294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Соль</a:t>
                </a:r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6072198" y="4214818"/>
                <a:ext cx="1857388" cy="571504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Соль  +  Н</a:t>
                </a:r>
                <a:r>
                  <a:rPr lang="ru-RU" b="1" baseline="-25000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2</a:t>
                </a:r>
                <a:r>
                  <a:rPr lang="ru-RU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О</a:t>
                </a:r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6286512" y="5143512"/>
                <a:ext cx="1428760" cy="42862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0070C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Щелочь</a:t>
                </a:r>
                <a:r>
                  <a:rPr lang="ru-RU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 </a:t>
                </a:r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Группа 75"/>
              <p:cNvGrpSpPr/>
              <p:nvPr/>
            </p:nvGrpSpPr>
            <p:grpSpPr>
              <a:xfrm>
                <a:off x="1214414" y="3429000"/>
                <a:ext cx="4500594" cy="2500330"/>
                <a:chOff x="1214414" y="3429000"/>
                <a:chExt cx="4500594" cy="2500330"/>
              </a:xfrm>
            </p:grpSpPr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3857620" y="3429000"/>
                  <a:ext cx="1785950" cy="642942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b="1" dirty="0" smtClean="0">
                      <a:solidFill>
                        <a:srgbClr val="FF000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Кислотный оксид</a:t>
                  </a:r>
                  <a:endParaRPr lang="ru-RU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Скругленный прямоугольник 22"/>
                <p:cNvSpPr/>
                <p:nvPr/>
              </p:nvSpPr>
              <p:spPr>
                <a:xfrm>
                  <a:off x="3857620" y="5000636"/>
                  <a:ext cx="1785950" cy="928694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 smtClean="0">
                      <a:solidFill>
                        <a:schemeClr val="tx1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Н</a:t>
                  </a:r>
                  <a:r>
                    <a:rPr lang="ru-RU" b="1" baseline="-25000" dirty="0" smtClean="0">
                      <a:solidFill>
                        <a:schemeClr val="tx1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2</a:t>
                  </a:r>
                  <a:r>
                    <a:rPr lang="ru-RU" b="1" dirty="0" smtClean="0">
                      <a:solidFill>
                        <a:schemeClr val="tx1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О</a:t>
                  </a:r>
                </a:p>
                <a:p>
                  <a:pPr algn="ctr"/>
                  <a:endParaRPr lang="ru-RU" sz="1200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algn="ctr"/>
                  <a:endParaRPr lang="ru-RU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Скругленный прямоугольник 23"/>
                <p:cNvSpPr/>
                <p:nvPr/>
              </p:nvSpPr>
              <p:spPr>
                <a:xfrm>
                  <a:off x="3857620" y="4214818"/>
                  <a:ext cx="1785950" cy="642942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b="1" dirty="0" smtClean="0">
                      <a:solidFill>
                        <a:srgbClr val="FF000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Кислота</a:t>
                  </a:r>
                  <a:endParaRPr lang="ru-RU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3857620" y="5357826"/>
                  <a:ext cx="1857388" cy="523220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200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1400" i="1" dirty="0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(для оксидов  </a:t>
                  </a:r>
                  <a:r>
                    <a:rPr lang="ru-RU" sz="1400" i="1" dirty="0" err="1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Ме</a:t>
                  </a:r>
                  <a:r>
                    <a:rPr lang="ru-RU" sz="1400" i="1" dirty="0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</a:t>
                  </a:r>
                </a:p>
                <a:p>
                  <a:pPr lvl="0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US" sz="1400" i="1" dirty="0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IA</a:t>
                  </a:r>
                  <a:r>
                    <a:rPr lang="ru-RU" sz="1400" i="1" dirty="0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и </a:t>
                  </a:r>
                  <a:r>
                    <a:rPr lang="en-US" sz="1400" i="1" dirty="0" err="1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CaO</a:t>
                  </a:r>
                  <a:r>
                    <a:rPr lang="en-US" sz="1400" i="1" dirty="0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, </a:t>
                  </a:r>
                  <a:r>
                    <a:rPr lang="en-US" sz="1400" i="1" dirty="0" err="1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SrO</a:t>
                  </a:r>
                  <a:r>
                    <a:rPr lang="en-US" sz="1400" i="1" dirty="0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, </a:t>
                  </a:r>
                  <a:r>
                    <a:rPr lang="ru-RU" sz="1400" i="1" dirty="0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В</a:t>
                  </a:r>
                  <a:r>
                    <a:rPr lang="en-US" sz="1400" i="1" dirty="0" err="1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aO</a:t>
                  </a:r>
                  <a:r>
                    <a:rPr lang="ru-RU" sz="1400" i="1" dirty="0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)    </a:t>
                  </a:r>
                  <a:endParaRPr lang="ru-RU" sz="1400" i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5" name="Группа 74"/>
                <p:cNvGrpSpPr/>
                <p:nvPr/>
              </p:nvGrpSpPr>
              <p:grpSpPr>
                <a:xfrm>
                  <a:off x="1214414" y="3571876"/>
                  <a:ext cx="2357454" cy="2043184"/>
                  <a:chOff x="1214414" y="3571876"/>
                  <a:chExt cx="2357454" cy="2043184"/>
                </a:xfrm>
              </p:grpSpPr>
              <p:sp>
                <p:nvSpPr>
                  <p:cNvPr id="26" name="Скругленный прямоугольник 25"/>
                  <p:cNvSpPr/>
                  <p:nvPr/>
                </p:nvSpPr>
                <p:spPr>
                  <a:xfrm>
                    <a:off x="1214414" y="4214818"/>
                    <a:ext cx="1643074" cy="642942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b="1" i="1" dirty="0" smtClean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rPr>
                      <a:t>Основный оксид </a:t>
                    </a:r>
                    <a:endParaRPr lang="ru-RU" b="1" i="1" dirty="0">
                      <a:solidFill>
                        <a:srgbClr val="0070C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214678" y="3571876"/>
                    <a:ext cx="35719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000" b="1" dirty="0" smtClean="0"/>
                      <a:t>+</a:t>
                    </a:r>
                    <a:endParaRPr lang="ru-RU" sz="2000" b="1" dirty="0"/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3214678" y="5214950"/>
                    <a:ext cx="35719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000" b="1" dirty="0" smtClean="0"/>
                      <a:t>+</a:t>
                    </a:r>
                    <a:endParaRPr lang="ru-RU" sz="2000" b="1" dirty="0"/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214678" y="4357694"/>
                    <a:ext cx="35719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000" b="1" dirty="0" smtClean="0"/>
                      <a:t>+</a:t>
                    </a:r>
                    <a:endParaRPr lang="ru-RU" sz="2000" b="1" dirty="0"/>
                  </a:p>
                </p:txBody>
              </p:sp>
            </p:grpSp>
          </p:grpSp>
          <p:cxnSp>
            <p:nvCxnSpPr>
              <p:cNvPr id="33" name="Прямая со стрелкой 32"/>
              <p:cNvCxnSpPr/>
              <p:nvPr/>
            </p:nvCxnSpPr>
            <p:spPr>
              <a:xfrm flipV="1">
                <a:off x="5643570" y="3786190"/>
                <a:ext cx="714380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>
                <a:off x="5643570" y="4500570"/>
                <a:ext cx="428628" cy="15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>
                <a:off x="5643570" y="5357826"/>
                <a:ext cx="642942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25" name="Прямоугольник 24"/>
          <p:cNvSpPr/>
          <p:nvPr/>
        </p:nvSpPr>
        <p:spPr>
          <a:xfrm>
            <a:off x="1619672" y="5373216"/>
            <a:ext cx="237968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примеру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5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619672" y="4869160"/>
            <a:ext cx="237626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Вернуться к примеру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4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Овал 35"/>
          <p:cNvSpPr/>
          <p:nvPr/>
        </p:nvSpPr>
        <p:spPr>
          <a:xfrm>
            <a:off x="539552" y="476672"/>
            <a:ext cx="2520280" cy="10081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Если вы забыли </a:t>
            </a:r>
            <a:r>
              <a:rPr lang="ru-RU" sz="1400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4" action="ppaction://hlinksldjump"/>
              </a:rPr>
              <a:t>классифи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4" action="ppaction://hlinksldjump"/>
              </a:rPr>
              <a:t>-</a:t>
            </a:r>
          </a:p>
          <a:p>
            <a:pPr algn="ctr"/>
            <a:r>
              <a:rPr lang="ru-RU" sz="1400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4" action="ppaction://hlinksldjump"/>
              </a:rPr>
              <a:t>кацию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4" action="ppaction://hlinksldjump"/>
              </a:rPr>
              <a:t> оксидов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 </a:t>
            </a:r>
            <a:endParaRPr lang="ru-RU" sz="1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5364088" y="5877272"/>
            <a:ext cx="252028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Вернуться к примеру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12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5364088" y="5373216"/>
            <a:ext cx="252028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Вернуться к примеру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11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364088" y="4869160"/>
            <a:ext cx="237968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Вернуться к примеру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7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1619672" y="5877272"/>
            <a:ext cx="237968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Вернуться к примеру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6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носка-облако 15"/>
          <p:cNvSpPr/>
          <p:nvPr/>
        </p:nvSpPr>
        <p:spPr>
          <a:xfrm>
            <a:off x="3428992" y="642918"/>
            <a:ext cx="4743408" cy="112989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Свойства </a:t>
            </a:r>
            <a:r>
              <a:rPr lang="ru-RU" sz="2000" b="1" i="1" u="sng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кислотных оксидов</a:t>
            </a:r>
            <a:endParaRPr lang="ru-RU" sz="2000" b="1" i="1" u="sng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Группа 31"/>
          <p:cNvGrpSpPr/>
          <p:nvPr/>
        </p:nvGrpSpPr>
        <p:grpSpPr>
          <a:xfrm>
            <a:off x="1187624" y="1844824"/>
            <a:ext cx="7215238" cy="2643206"/>
            <a:chOff x="1071538" y="3286124"/>
            <a:chExt cx="7215238" cy="2643206"/>
          </a:xfrm>
        </p:grpSpPr>
        <p:sp>
          <p:nvSpPr>
            <p:cNvPr id="7" name="Скругленный прямоугольник 6"/>
            <p:cNvSpPr/>
            <p:nvPr/>
          </p:nvSpPr>
          <p:spPr>
            <a:xfrm>
              <a:off x="1071538" y="3286124"/>
              <a:ext cx="7215238" cy="2643206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ru-RU" b="1" i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" name="Группа 76"/>
            <p:cNvGrpSpPr/>
            <p:nvPr/>
          </p:nvGrpSpPr>
          <p:grpSpPr>
            <a:xfrm>
              <a:off x="1285852" y="3429000"/>
              <a:ext cx="6643734" cy="2286016"/>
              <a:chOff x="1285852" y="3429000"/>
              <a:chExt cx="6643734" cy="2286016"/>
            </a:xfrm>
          </p:grpSpPr>
          <p:sp>
            <p:nvSpPr>
              <p:cNvPr id="14" name="Скругленный прямоугольник 13"/>
              <p:cNvSpPr/>
              <p:nvPr/>
            </p:nvSpPr>
            <p:spPr>
              <a:xfrm>
                <a:off x="6429388" y="3429000"/>
                <a:ext cx="1071570" cy="642942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Соль</a:t>
                </a:r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" name="Скругленный прямоугольник 20"/>
              <p:cNvSpPr/>
              <p:nvPr/>
            </p:nvSpPr>
            <p:spPr>
              <a:xfrm>
                <a:off x="6072198" y="4214818"/>
                <a:ext cx="1857388" cy="571504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ru-RU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Соль  +  Н</a:t>
                </a:r>
                <a:r>
                  <a:rPr lang="ru-RU" b="1" baseline="-25000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2</a:t>
                </a:r>
                <a:r>
                  <a:rPr lang="ru-RU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О</a:t>
                </a:r>
                <a:endParaRPr lang="ru-RU" b="1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" name="Скругленный прямоугольник 21"/>
              <p:cNvSpPr/>
              <p:nvPr/>
            </p:nvSpPr>
            <p:spPr>
              <a:xfrm>
                <a:off x="6286512" y="5143512"/>
                <a:ext cx="1428760" cy="42862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ru-RU" b="1" dirty="0" smtClean="0">
                    <a:solidFill>
                      <a:srgbClr val="FF0000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rPr>
                  <a:t>кислота</a:t>
                </a:r>
                <a:endParaRPr lang="ru-RU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4" name="Группа 75"/>
              <p:cNvGrpSpPr/>
              <p:nvPr/>
            </p:nvGrpSpPr>
            <p:grpSpPr>
              <a:xfrm>
                <a:off x="1285852" y="3429000"/>
                <a:ext cx="4357718" cy="2286016"/>
                <a:chOff x="1285852" y="3429000"/>
                <a:chExt cx="4357718" cy="2286016"/>
              </a:xfrm>
            </p:grpSpPr>
            <p:sp>
              <p:nvSpPr>
                <p:cNvPr id="13" name="Скругленный прямоугольник 12"/>
                <p:cNvSpPr/>
                <p:nvPr/>
              </p:nvSpPr>
              <p:spPr>
                <a:xfrm>
                  <a:off x="3857620" y="3429000"/>
                  <a:ext cx="1785950" cy="642942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b="1" dirty="0" smtClean="0">
                      <a:solidFill>
                        <a:srgbClr val="0070C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основный оксид</a:t>
                  </a:r>
                  <a:endParaRPr lang="ru-RU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Скругленный прямоугольник 22"/>
                <p:cNvSpPr/>
                <p:nvPr/>
              </p:nvSpPr>
              <p:spPr>
                <a:xfrm>
                  <a:off x="3857620" y="5000636"/>
                  <a:ext cx="1785950" cy="714380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algn="ctr"/>
                  <a:r>
                    <a:rPr lang="ru-RU" b="1" dirty="0" smtClean="0">
                      <a:solidFill>
                        <a:schemeClr val="tx1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Н</a:t>
                  </a:r>
                  <a:r>
                    <a:rPr lang="ru-RU" b="1" baseline="-25000" dirty="0" smtClean="0">
                      <a:solidFill>
                        <a:schemeClr val="tx1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2</a:t>
                  </a:r>
                  <a:r>
                    <a:rPr lang="ru-RU" b="1" dirty="0" smtClean="0">
                      <a:solidFill>
                        <a:schemeClr val="tx1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О</a:t>
                  </a:r>
                </a:p>
                <a:p>
                  <a:pPr algn="ctr"/>
                  <a:endParaRPr lang="ru-RU" sz="1200" b="1" dirty="0" smtClean="0">
                    <a:solidFill>
                      <a:schemeClr val="tx1"/>
                    </a:solidFill>
                    <a:latin typeface="Arial" pitchFamily="34" charset="0"/>
                    <a:ea typeface="Times New Roman" pitchFamily="18" charset="0"/>
                    <a:cs typeface="Arial" pitchFamily="34" charset="0"/>
                  </a:endParaRPr>
                </a:p>
                <a:p>
                  <a:pPr algn="ctr"/>
                  <a:endParaRPr lang="ru-RU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Скругленный прямоугольник 23"/>
                <p:cNvSpPr/>
                <p:nvPr/>
              </p:nvSpPr>
              <p:spPr>
                <a:xfrm>
                  <a:off x="3857620" y="4214818"/>
                  <a:ext cx="1785950" cy="642942"/>
                </a:xfrm>
                <a:prstGeom prst="roundRect">
                  <a:avLst/>
                </a:prstGeom>
                <a:solidFill>
                  <a:schemeClr val="bg1"/>
                </a:solidFill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b="1" dirty="0" smtClean="0">
                      <a:solidFill>
                        <a:srgbClr val="0070C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щелочь</a:t>
                  </a:r>
                  <a:endParaRPr lang="ru-RU" b="1" dirty="0" smtClean="0">
                    <a:solidFill>
                      <a:srgbClr val="0070C0"/>
                    </a:solidFill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5" name="Прямоугольник 14"/>
                <p:cNvSpPr/>
                <p:nvPr/>
              </p:nvSpPr>
              <p:spPr>
                <a:xfrm>
                  <a:off x="4143372" y="5357826"/>
                  <a:ext cx="1357322" cy="307777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lvl="0" algn="just" eaLnBrk="0" fontAlgn="base" hangingPunct="0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ru-RU" sz="1200" dirty="0" smtClean="0">
                      <a:latin typeface="Times New Roman" pitchFamily="18" charset="0"/>
                      <a:ea typeface="Times New Roman" pitchFamily="18" charset="0"/>
                      <a:cs typeface="Times New Roman" pitchFamily="18" charset="0"/>
                    </a:rPr>
                    <a:t> </a:t>
                  </a:r>
                  <a:r>
                    <a:rPr lang="ru-RU" sz="1400" i="1" dirty="0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(кроме </a:t>
                  </a:r>
                  <a:r>
                    <a:rPr lang="en-US" sz="1400" i="1" dirty="0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SiO</a:t>
                  </a:r>
                  <a:r>
                    <a:rPr lang="en-US" sz="1400" i="1" baseline="-25000" dirty="0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2</a:t>
                  </a:r>
                  <a:r>
                    <a:rPr lang="ru-RU" sz="1400" i="1" dirty="0" smtClean="0"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)    </a:t>
                  </a:r>
                  <a:endParaRPr lang="ru-RU" sz="1400" i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5" name="Группа 74"/>
                <p:cNvGrpSpPr/>
                <p:nvPr/>
              </p:nvGrpSpPr>
              <p:grpSpPr>
                <a:xfrm>
                  <a:off x="1285852" y="3571876"/>
                  <a:ext cx="2286016" cy="2043184"/>
                  <a:chOff x="1285852" y="3571876"/>
                  <a:chExt cx="2286016" cy="2043184"/>
                </a:xfrm>
              </p:grpSpPr>
              <p:sp>
                <p:nvSpPr>
                  <p:cNvPr id="26" name="Скругленный прямоугольник 25"/>
                  <p:cNvSpPr/>
                  <p:nvPr/>
                </p:nvSpPr>
                <p:spPr>
                  <a:xfrm>
                    <a:off x="1285852" y="4214818"/>
                    <a:ext cx="1643074" cy="642942"/>
                  </a:xfrm>
                  <a:prstGeom prst="roundRect">
                    <a:avLst/>
                  </a:prstGeom>
                  <a:solidFill>
                    <a:schemeClr val="bg1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ru-RU" b="1" i="1" dirty="0" smtClean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rPr>
                      <a:t>Кислотный оксид </a:t>
                    </a:r>
                    <a:endParaRPr lang="ru-RU" b="1" i="1" dirty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3214678" y="3571876"/>
                    <a:ext cx="35719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000" b="1" dirty="0" smtClean="0"/>
                      <a:t>+</a:t>
                    </a:r>
                    <a:endParaRPr lang="ru-RU" sz="2000" b="1" dirty="0"/>
                  </a:p>
                </p:txBody>
              </p:sp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3214678" y="5214950"/>
                    <a:ext cx="35719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000" b="1" dirty="0" smtClean="0"/>
                      <a:t>+</a:t>
                    </a:r>
                    <a:endParaRPr lang="ru-RU" sz="2000" b="1" dirty="0"/>
                  </a:p>
                </p:txBody>
              </p:sp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3214678" y="4357694"/>
                    <a:ext cx="357190" cy="40011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ru-RU" sz="2000" b="1" dirty="0" smtClean="0"/>
                      <a:t>+</a:t>
                    </a:r>
                    <a:endParaRPr lang="ru-RU" sz="2000" b="1" dirty="0"/>
                  </a:p>
                </p:txBody>
              </p:sp>
            </p:grpSp>
          </p:grpSp>
          <p:cxnSp>
            <p:nvCxnSpPr>
              <p:cNvPr id="33" name="Прямая со стрелкой 32"/>
              <p:cNvCxnSpPr/>
              <p:nvPr/>
            </p:nvCxnSpPr>
            <p:spPr>
              <a:xfrm flipV="1">
                <a:off x="5643570" y="3786190"/>
                <a:ext cx="714380" cy="1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Прямая со стрелкой 33"/>
              <p:cNvCxnSpPr/>
              <p:nvPr/>
            </p:nvCxnSpPr>
            <p:spPr>
              <a:xfrm>
                <a:off x="5643570" y="4500570"/>
                <a:ext cx="428628" cy="1589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Прямая со стрелкой 34"/>
              <p:cNvCxnSpPr/>
              <p:nvPr/>
            </p:nvCxnSpPr>
            <p:spPr>
              <a:xfrm>
                <a:off x="5643570" y="5357826"/>
                <a:ext cx="642942" cy="1588"/>
              </a:xfrm>
              <a:prstGeom prst="straightConnector1">
                <a:avLst/>
              </a:prstGeom>
              <a:ln w="127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Овал 29"/>
          <p:cNvSpPr/>
          <p:nvPr/>
        </p:nvSpPr>
        <p:spPr>
          <a:xfrm>
            <a:off x="642910" y="571480"/>
            <a:ext cx="2344914" cy="985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Если вы забыли </a:t>
            </a:r>
            <a:r>
              <a:rPr lang="ru-RU" sz="1400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 action="ppaction://hlinksldjump"/>
              </a:rPr>
              <a:t>классифи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 action="ppaction://hlinksldjump"/>
              </a:rPr>
              <a:t>-</a:t>
            </a:r>
          </a:p>
          <a:p>
            <a:pPr algn="ctr"/>
            <a:r>
              <a:rPr lang="ru-RU" sz="1400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 action="ppaction://hlinksldjump"/>
              </a:rPr>
              <a:t>кацию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2" action="ppaction://hlinksldjump"/>
              </a:rPr>
              <a:t> оксидов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 </a:t>
            </a:r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292080" y="4725144"/>
            <a:ext cx="252028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Вернуться к примеру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7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1691680" y="4725144"/>
            <a:ext cx="2448272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Вернуться к примеру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4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691680" y="5301208"/>
            <a:ext cx="2448272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Вернуться к примеру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5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1691680" y="5877272"/>
            <a:ext cx="2448272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Вернуться к примеру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6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292080" y="5877272"/>
            <a:ext cx="259228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Вернуться к примеру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12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292080" y="5301208"/>
            <a:ext cx="259228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Вернуться к примеру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8" action="ppaction://hlinksldjump"/>
              </a:rPr>
              <a:t>11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Нижний колонтитул 3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1763688" y="5949280"/>
            <a:ext cx="5832648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классификации оксидов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5" name="Рисунок 24" descr="http://5klass.net/datas/khimija/Periodicheskaja-sistema-Mendeleeva/0007-007-Periodicheskaja-sistema-Mendeleeva.jpg"/>
          <p:cNvPicPr/>
          <p:nvPr/>
        </p:nvPicPr>
        <p:blipFill>
          <a:blip r:embed="rId3" cstate="print"/>
          <a:srcRect l="3637" t="3233" r="3026" b="4636"/>
          <a:stretch>
            <a:fillRect/>
          </a:stretch>
        </p:blipFill>
        <p:spPr bwMode="auto">
          <a:xfrm>
            <a:off x="971600" y="1052736"/>
            <a:ext cx="734481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Овал 35"/>
          <p:cNvSpPr/>
          <p:nvPr/>
        </p:nvSpPr>
        <p:spPr>
          <a:xfrm>
            <a:off x="899592" y="476672"/>
            <a:ext cx="7488832" cy="576064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 определить металлы и неметаллы по периодической системе …</a:t>
            </a:r>
            <a:endParaRPr lang="ru-RU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Выноска-облако 15"/>
          <p:cNvSpPr/>
          <p:nvPr/>
        </p:nvSpPr>
        <p:spPr>
          <a:xfrm>
            <a:off x="3851920" y="620688"/>
            <a:ext cx="3888432" cy="1428760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Химические свойства  воды </a:t>
            </a:r>
            <a:endParaRPr lang="ru-RU" sz="2400" b="1" i="1" u="sng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6012160" y="5949280"/>
            <a:ext cx="2523700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Вернуться к примеру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10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1115616" y="5949280"/>
            <a:ext cx="237626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Вернуться к примеру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8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971600" y="2204864"/>
            <a:ext cx="7215238" cy="2928958"/>
            <a:chOff x="1331640" y="2376264"/>
            <a:chExt cx="7215238" cy="2928958"/>
          </a:xfrm>
        </p:grpSpPr>
        <p:grpSp>
          <p:nvGrpSpPr>
            <p:cNvPr id="2" name="Группа 31"/>
            <p:cNvGrpSpPr/>
            <p:nvPr/>
          </p:nvGrpSpPr>
          <p:grpSpPr>
            <a:xfrm>
              <a:off x="1331640" y="2376264"/>
              <a:ext cx="7215238" cy="2928958"/>
              <a:chOff x="1574454" y="4574858"/>
              <a:chExt cx="7215238" cy="2928958"/>
            </a:xfrm>
          </p:grpSpPr>
          <p:sp>
            <p:nvSpPr>
              <p:cNvPr id="7" name="Скругленный прямоугольник 6"/>
              <p:cNvSpPr/>
              <p:nvPr/>
            </p:nvSpPr>
            <p:spPr>
              <a:xfrm>
                <a:off x="1574454" y="4574858"/>
                <a:ext cx="7215238" cy="2928958"/>
              </a:xfrm>
              <a:prstGeom prst="round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b="1" i="1" dirty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" name="Группа 76"/>
              <p:cNvGrpSpPr/>
              <p:nvPr/>
            </p:nvGrpSpPr>
            <p:grpSpPr>
              <a:xfrm>
                <a:off x="1718470" y="4718874"/>
                <a:ext cx="6613336" cy="2683460"/>
                <a:chOff x="1718470" y="4718874"/>
                <a:chExt cx="6613336" cy="2683460"/>
              </a:xfrm>
            </p:grpSpPr>
            <p:sp>
              <p:nvSpPr>
                <p:cNvPr id="22" name="Скругленный прямоугольник 21"/>
                <p:cNvSpPr/>
                <p:nvPr/>
              </p:nvSpPr>
              <p:spPr>
                <a:xfrm>
                  <a:off x="6903046" y="6159034"/>
                  <a:ext cx="1428760" cy="576064"/>
                </a:xfrm>
                <a:prstGeom prst="roundRect">
                  <a:avLst/>
                </a:prstGeom>
                <a:solidFill>
                  <a:schemeClr val="bg1"/>
                </a:solidFill>
                <a:ln w="28575">
                  <a:solidFill>
                    <a:schemeClr val="tx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ru-RU" b="1" dirty="0" smtClean="0">
                      <a:solidFill>
                        <a:srgbClr val="0070C0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Щелочь</a:t>
                  </a:r>
                  <a:r>
                    <a:rPr lang="ru-RU" b="1" dirty="0" smtClean="0">
                      <a:solidFill>
                        <a:schemeClr val="tx1"/>
                      </a:solidFill>
                      <a:latin typeface="Arial" pitchFamily="34" charset="0"/>
                      <a:ea typeface="Times New Roman" pitchFamily="18" charset="0"/>
                      <a:cs typeface="Arial" pitchFamily="34" charset="0"/>
                    </a:rPr>
                    <a:t> </a:t>
                  </a:r>
                  <a:endParaRPr lang="ru-RU" b="1" dirty="0">
                    <a:latin typeface="Arial" pitchFamily="34" charset="0"/>
                    <a:cs typeface="Arial" pitchFamily="34" charset="0"/>
                  </a:endParaRPr>
                </a:p>
              </p:txBody>
            </p:sp>
            <p:grpSp>
              <p:nvGrpSpPr>
                <p:cNvPr id="4" name="Группа 75"/>
                <p:cNvGrpSpPr/>
                <p:nvPr/>
              </p:nvGrpSpPr>
              <p:grpSpPr>
                <a:xfrm>
                  <a:off x="1718470" y="4718874"/>
                  <a:ext cx="4248472" cy="2683460"/>
                  <a:chOff x="1718470" y="4718874"/>
                  <a:chExt cx="4248472" cy="2683460"/>
                </a:xfrm>
              </p:grpSpPr>
              <p:sp>
                <p:nvSpPr>
                  <p:cNvPr id="13" name="Скругленный прямоугольник 12"/>
                  <p:cNvSpPr/>
                  <p:nvPr/>
                </p:nvSpPr>
                <p:spPr>
                  <a:xfrm>
                    <a:off x="4166742" y="4718874"/>
                    <a:ext cx="1785950" cy="1080120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accent2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b="1" i="1" dirty="0" smtClean="0">
                        <a:solidFill>
                          <a:srgbClr val="FF0000"/>
                        </a:solidFill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Кислотный оксид </a:t>
                    </a:r>
                    <a:endParaRPr lang="ru-RU" b="1" i="1" dirty="0" smtClean="0">
                      <a:solidFill>
                        <a:srgbClr val="FF000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24" name="Скругленный прямоугольник 23"/>
                  <p:cNvSpPr/>
                  <p:nvPr/>
                </p:nvSpPr>
                <p:spPr>
                  <a:xfrm>
                    <a:off x="1718470" y="5582970"/>
                    <a:ext cx="1785950" cy="642942"/>
                  </a:xfrm>
                  <a:prstGeom prst="roundRect">
                    <a:avLst/>
                  </a:prstGeom>
                  <a:solidFill>
                    <a:schemeClr val="bg1"/>
                  </a:solidFill>
                  <a:ln w="12700">
                    <a:solidFill>
                      <a:schemeClr val="tx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 fontAlgn="base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2800" b="1" dirty="0" smtClean="0">
                        <a:solidFill>
                          <a:srgbClr val="7030A0"/>
                        </a:solidFill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Вода</a:t>
                    </a:r>
                    <a:endParaRPr lang="ru-RU" sz="2800" b="1" dirty="0" smtClean="0">
                      <a:solidFill>
                        <a:srgbClr val="7030A0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5" name="Прямоугольник 14"/>
                  <p:cNvSpPr/>
                  <p:nvPr/>
                </p:nvSpPr>
                <p:spPr>
                  <a:xfrm>
                    <a:off x="4094734" y="6879114"/>
                    <a:ext cx="1872208" cy="523220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 lvl="0" algn="just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200" dirty="0" smtClean="0">
                        <a:latin typeface="Times New Roman" pitchFamily="18" charset="0"/>
                        <a:ea typeface="Times New Roman" pitchFamily="18" charset="0"/>
                        <a:cs typeface="Times New Roman" pitchFamily="18" charset="0"/>
                      </a:rPr>
                      <a:t> </a:t>
                    </a:r>
                    <a:r>
                      <a:rPr lang="ru-RU" sz="1400" i="1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(для оксидов  </a:t>
                    </a:r>
                    <a:r>
                      <a:rPr lang="ru-RU" sz="1400" i="1" dirty="0" err="1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Ме</a:t>
                    </a:r>
                    <a:r>
                      <a:rPr lang="ru-RU" sz="1400" i="1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 </a:t>
                    </a:r>
                    <a:r>
                      <a:rPr lang="en-US" sz="1400" i="1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IA</a:t>
                    </a:r>
                    <a:r>
                      <a:rPr lang="ru-RU" sz="1400" i="1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 </a:t>
                    </a:r>
                  </a:p>
                  <a:p>
                    <a:pPr lvl="0" algn="just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</a:pPr>
                    <a:r>
                      <a:rPr lang="ru-RU" sz="1400" i="1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и </a:t>
                    </a:r>
                    <a:r>
                      <a:rPr lang="en-US" sz="1400" i="1" dirty="0" err="1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CaO</a:t>
                    </a:r>
                    <a:r>
                      <a:rPr lang="en-US" sz="1400" i="1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, </a:t>
                    </a:r>
                    <a:r>
                      <a:rPr lang="en-US" sz="1400" i="1" dirty="0" err="1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SrO</a:t>
                    </a:r>
                    <a:r>
                      <a:rPr lang="en-US" sz="1400" i="1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, </a:t>
                    </a:r>
                    <a:r>
                      <a:rPr lang="ru-RU" sz="1400" i="1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В</a:t>
                    </a:r>
                    <a:r>
                      <a:rPr lang="en-US" sz="1400" i="1" dirty="0" err="1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aO</a:t>
                    </a:r>
                    <a:r>
                      <a:rPr lang="ru-RU" sz="1400" i="1" dirty="0" smtClean="0">
                        <a:latin typeface="Arial" pitchFamily="34" charset="0"/>
                        <a:ea typeface="Times New Roman" pitchFamily="18" charset="0"/>
                        <a:cs typeface="Arial" pitchFamily="34" charset="0"/>
                      </a:rPr>
                      <a:t>)    </a:t>
                    </a:r>
                    <a:endParaRPr lang="ru-RU" sz="1400" i="1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grpSp>
                <p:nvGrpSpPr>
                  <p:cNvPr id="5" name="Группа 74"/>
                  <p:cNvGrpSpPr/>
                  <p:nvPr/>
                </p:nvGrpSpPr>
                <p:grpSpPr>
                  <a:xfrm>
                    <a:off x="3662686" y="5123538"/>
                    <a:ext cx="2304256" cy="1683568"/>
                    <a:chOff x="3662686" y="5123538"/>
                    <a:chExt cx="2304256" cy="1683568"/>
                  </a:xfrm>
                </p:grpSpPr>
                <p:sp>
                  <p:nvSpPr>
                    <p:cNvPr id="26" name="Скругленный прямоугольник 25"/>
                    <p:cNvSpPr/>
                    <p:nvPr/>
                  </p:nvSpPr>
                  <p:spPr>
                    <a:xfrm>
                      <a:off x="4166742" y="6015018"/>
                      <a:ext cx="1800200" cy="792088"/>
                    </a:xfrm>
                    <a:prstGeom prst="roundRect">
                      <a:avLst/>
                    </a:prstGeom>
                    <a:solidFill>
                      <a:schemeClr val="bg1"/>
                    </a:solidFill>
                    <a:ln w="28575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ru-RU" b="1" i="1" dirty="0" smtClean="0">
                          <a:solidFill>
                            <a:srgbClr val="0070C0"/>
                          </a:solidFill>
                          <a:latin typeface="Arial" pitchFamily="34" charset="0"/>
                          <a:cs typeface="Arial" pitchFamily="34" charset="0"/>
                        </a:rPr>
                        <a:t>Основный оксид </a:t>
                      </a:r>
                      <a:endParaRPr lang="ru-RU" b="1" i="1" dirty="0">
                        <a:solidFill>
                          <a:srgbClr val="0070C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27" name="TextBox 26"/>
                    <p:cNvSpPr txBox="1"/>
                    <p:nvPr/>
                  </p:nvSpPr>
                  <p:spPr>
                    <a:xfrm>
                      <a:off x="3662686" y="5123538"/>
                      <a:ext cx="35719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p:txBody>
                </p:sp>
                <p:sp>
                  <p:nvSpPr>
                    <p:cNvPr id="28" name="TextBox 27"/>
                    <p:cNvSpPr txBox="1"/>
                    <p:nvPr/>
                  </p:nvSpPr>
                  <p:spPr>
                    <a:xfrm>
                      <a:off x="3662686" y="6231042"/>
                      <a:ext cx="357190" cy="400110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ru-RU" sz="2000" b="1" dirty="0" smtClean="0"/>
                        <a:t>+</a:t>
                      </a:r>
                      <a:endParaRPr lang="ru-RU" sz="2000" b="1" dirty="0"/>
                    </a:p>
                  </p:txBody>
                </p:sp>
              </p:grpSp>
            </p:grpSp>
            <p:cxnSp>
              <p:nvCxnSpPr>
                <p:cNvPr id="33" name="Прямая со стрелкой 32"/>
                <p:cNvCxnSpPr/>
                <p:nvPr/>
              </p:nvCxnSpPr>
              <p:spPr>
                <a:xfrm flipV="1">
                  <a:off x="6038950" y="5195546"/>
                  <a:ext cx="714380" cy="1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5" name="Прямая со стрелкой 34"/>
                <p:cNvCxnSpPr/>
                <p:nvPr/>
              </p:nvCxnSpPr>
              <p:spPr>
                <a:xfrm>
                  <a:off x="6038950" y="6447066"/>
                  <a:ext cx="786958" cy="1588"/>
                </a:xfrm>
                <a:prstGeom prst="straightConnector1">
                  <a:avLst/>
                </a:prstGeom>
                <a:ln w="12700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37" name="Скругленный прямоугольник 36"/>
            <p:cNvSpPr/>
            <p:nvPr/>
          </p:nvSpPr>
          <p:spPr>
            <a:xfrm>
              <a:off x="6660232" y="2636912"/>
              <a:ext cx="1500768" cy="648072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b="1" dirty="0" smtClean="0">
                  <a:solidFill>
                    <a:srgbClr val="FF0000"/>
                  </a:solidFill>
                  <a:latin typeface="Arial" pitchFamily="34" charset="0"/>
                  <a:ea typeface="Times New Roman" pitchFamily="18" charset="0"/>
                  <a:cs typeface="Arial" pitchFamily="34" charset="0"/>
                </a:rPr>
                <a:t>кислота</a:t>
              </a:r>
              <a:endParaRPr lang="ru-RU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3779912" y="3140968"/>
            <a:ext cx="135732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1200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ru-RU" sz="1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(кроме </a:t>
            </a:r>
            <a:r>
              <a:rPr lang="en-US" sz="1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SiO</a:t>
            </a:r>
            <a:r>
              <a:rPr lang="en-US" sz="1400" i="1" baseline="-250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2</a:t>
            </a:r>
            <a:r>
              <a:rPr lang="ru-RU" sz="1400" i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   </a:t>
            </a:r>
            <a:endParaRPr lang="ru-RU" sz="14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563888" y="5949280"/>
            <a:ext cx="237626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Вернуться к примеру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9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3563888" y="5373216"/>
            <a:ext cx="2376264" cy="4286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Вернуться к примеру </a:t>
            </a:r>
            <a:r>
              <a:rPr lang="ru-RU" sz="16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7</a:t>
            </a:r>
            <a:endParaRPr lang="ru-RU" sz="16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683568" y="764704"/>
            <a:ext cx="2344914" cy="985312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Если вы забыли </a:t>
            </a:r>
            <a:r>
              <a:rPr lang="ru-RU" sz="1400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6" action="ppaction://hlinksldjump"/>
              </a:rPr>
              <a:t>классифи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6" action="ppaction://hlinksldjump"/>
              </a:rPr>
              <a:t>-</a:t>
            </a:r>
          </a:p>
          <a:p>
            <a:pPr algn="ctr"/>
            <a:r>
              <a:rPr lang="ru-RU" sz="1400" b="1" i="1" dirty="0" err="1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6" action="ppaction://hlinksldjump"/>
              </a:rPr>
              <a:t>кацию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6" action="ppaction://hlinksldjump"/>
              </a:rPr>
              <a:t> оксидов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 </a:t>
            </a:r>
            <a:endParaRPr lang="ru-R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571480"/>
            <a:ext cx="7572428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dirty="0" smtClean="0">
                <a:solidFill>
                  <a:schemeClr val="bg1"/>
                </a:solidFill>
              </a:rPr>
              <a:t>Уважаемые восьмиклассники!</a:t>
            </a:r>
          </a:p>
          <a:p>
            <a:pPr algn="ctr"/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    Предлагаемая презентация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поможет вам  потренироваться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в выполнении  заданий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 теме 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 «Свойства оксидов».</a:t>
            </a:r>
          </a:p>
          <a:p>
            <a:pPr algn="ctr"/>
            <a:endParaRPr lang="ru-RU" sz="20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u="sng" dirty="0" smtClean="0">
                <a:solidFill>
                  <a:schemeClr val="bg1"/>
                </a:solidFill>
              </a:rPr>
              <a:t>Презентация содержит:</a:t>
            </a:r>
          </a:p>
          <a:p>
            <a:pPr algn="ctr"/>
            <a:endParaRPr lang="ru-RU" sz="2000" u="sng" dirty="0" smtClean="0">
              <a:solidFill>
                <a:schemeClr val="bg1"/>
              </a:solidFill>
            </a:endParaRPr>
          </a:p>
          <a:p>
            <a:pPr>
              <a:spcAft>
                <a:spcPts val="0"/>
              </a:spcAft>
              <a:buFontTx/>
              <a:buChar char="-"/>
            </a:pPr>
            <a:r>
              <a:rPr lang="ru-RU" sz="2000" i="1" dirty="0" smtClean="0">
                <a:solidFill>
                  <a:schemeClr val="bg1"/>
                </a:solidFill>
              </a:rPr>
              <a:t> тренировочные</a:t>
            </a:r>
            <a:r>
              <a:rPr lang="ru-RU" sz="2000" dirty="0" smtClean="0">
                <a:solidFill>
                  <a:schemeClr val="bg1"/>
                </a:solidFill>
              </a:rPr>
              <a:t> примеры </a:t>
            </a:r>
            <a:r>
              <a:rPr lang="ru-RU" sz="2000" dirty="0" smtClean="0">
                <a:solidFill>
                  <a:schemeClr val="bg1"/>
                </a:solidFill>
              </a:rPr>
              <a:t>(выполните  их  </a:t>
            </a:r>
            <a:r>
              <a:rPr lang="ru-RU" sz="2000" dirty="0" smtClean="0">
                <a:solidFill>
                  <a:schemeClr val="bg1"/>
                </a:solidFill>
              </a:rPr>
              <a:t>в тетради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самостоятельно,  а чтобы проверить себя, нажмите </a:t>
            </a:r>
          </a:p>
          <a:p>
            <a:pPr>
              <a:spcAft>
                <a:spcPts val="1200"/>
              </a:spcAft>
            </a:pPr>
            <a:r>
              <a:rPr lang="ru-RU" sz="2000" dirty="0" smtClean="0">
                <a:solidFill>
                  <a:schemeClr val="bg1"/>
                </a:solidFill>
              </a:rPr>
              <a:t>   соответствующую  выноску),</a:t>
            </a:r>
          </a:p>
          <a:p>
            <a:pPr>
              <a:buFontTx/>
              <a:buChar char="-"/>
            </a:pPr>
            <a:r>
              <a:rPr lang="ru-RU" sz="2000" dirty="0" smtClean="0">
                <a:solidFill>
                  <a:schemeClr val="bg1"/>
                </a:solidFill>
              </a:rPr>
              <a:t>  </a:t>
            </a:r>
            <a:r>
              <a:rPr lang="ru-RU" sz="2000" i="1" dirty="0" smtClean="0">
                <a:solidFill>
                  <a:schemeClr val="bg1"/>
                </a:solidFill>
              </a:rPr>
              <a:t>справочный материал </a:t>
            </a:r>
            <a:r>
              <a:rPr lang="ru-RU" sz="2000" dirty="0" smtClean="0">
                <a:solidFill>
                  <a:schemeClr val="bg1"/>
                </a:solidFill>
              </a:rPr>
              <a:t>(выноска-облачко), который может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  понадобиться при  выполнении упражнения.</a:t>
            </a:r>
          </a:p>
          <a:p>
            <a:endParaRPr lang="ru-RU" dirty="0" smtClean="0">
              <a:solidFill>
                <a:schemeClr val="bg1"/>
              </a:solidFill>
            </a:endParaRP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УСПЕХОВ!     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64" y="857232"/>
            <a:ext cx="3676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Вы допустили ошибку.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643050"/>
            <a:ext cx="778674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Чтобы выбрать правильный ответ, воспользуйтесь </a:t>
            </a:r>
            <a:r>
              <a:rPr lang="ru-RU" sz="2400" b="1" dirty="0" smtClean="0">
                <a:solidFill>
                  <a:schemeClr val="bg1"/>
                </a:solidFill>
              </a:rPr>
              <a:t>подсказками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endParaRPr lang="ru-RU" sz="2400" u="sng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ru-RU" sz="2000" b="1" i="1" dirty="0" smtClean="0">
                <a:solidFill>
                  <a:schemeClr val="bg1"/>
                </a:solidFill>
              </a:rPr>
              <a:t>Каков характер </a:t>
            </a:r>
            <a:r>
              <a:rPr lang="ru-RU" sz="2000" b="1" u="sng" dirty="0" smtClean="0">
                <a:solidFill>
                  <a:schemeClr val="bg1"/>
                </a:solidFill>
              </a:rPr>
              <a:t>оксида серы (</a:t>
            </a:r>
            <a:r>
              <a:rPr lang="en-US" sz="2000" b="1" u="sng" dirty="0" smtClean="0">
                <a:solidFill>
                  <a:schemeClr val="bg1"/>
                </a:solidFill>
              </a:rPr>
              <a:t>VI)</a:t>
            </a:r>
            <a:r>
              <a:rPr lang="ru-RU" sz="2000" b="1" i="1" dirty="0" smtClean="0">
                <a:solidFill>
                  <a:schemeClr val="bg1"/>
                </a:solidFill>
              </a:rPr>
              <a:t>: </a:t>
            </a:r>
          </a:p>
          <a:p>
            <a:pPr marL="457200" indent="-457200"/>
            <a:r>
              <a:rPr lang="ru-RU" sz="2000" b="1" i="1" dirty="0" smtClean="0">
                <a:solidFill>
                  <a:schemeClr val="bg1"/>
                </a:solidFill>
              </a:rPr>
              <a:t>      основный или кислотный?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AutoNum type="arabicParenR" startAt="2"/>
            </a:pPr>
            <a:r>
              <a:rPr lang="ru-RU" sz="2000" b="1" i="1" dirty="0" smtClean="0">
                <a:solidFill>
                  <a:schemeClr val="bg1"/>
                </a:solidFill>
              </a:rPr>
              <a:t>Вспомните, с веществами  каких  классов могут реагировать такие оксиды?</a:t>
            </a:r>
          </a:p>
          <a:p>
            <a:pPr marL="457200" indent="-457200">
              <a:buAutoNum type="arabicParenR" startAt="2"/>
            </a:pPr>
            <a:r>
              <a:rPr lang="ru-RU" sz="2000" b="1" i="1" dirty="0" smtClean="0">
                <a:solidFill>
                  <a:schemeClr val="bg1"/>
                </a:solidFill>
              </a:rPr>
              <a:t>Проверьте, к какому классу относится выбранное Вами вещество.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3" descr="I:\ANNA (D)\anna-20-04-13\ANNA\картинки\школа\C41-33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00042"/>
            <a:ext cx="785817" cy="1088054"/>
          </a:xfrm>
          <a:prstGeom prst="rect">
            <a:avLst/>
          </a:prstGeom>
          <a:noFill/>
        </p:spPr>
      </p:pic>
      <p:sp>
        <p:nvSpPr>
          <p:cNvPr id="8" name="Выноска-облако 7">
            <a:hlinkClick r:id="rId3" action="ppaction://hlinksldjump"/>
          </p:cNvPr>
          <p:cNvSpPr/>
          <p:nvPr/>
        </p:nvSpPr>
        <p:spPr>
          <a:xfrm>
            <a:off x="5786446" y="4929198"/>
            <a:ext cx="2714644" cy="11430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Если вы забыли свойства кислотных </a:t>
            </a:r>
            <a:r>
              <a:rPr lang="ru-RU" sz="1400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оксидов</a:t>
            </a:r>
            <a:endParaRPr lang="ru-RU" sz="1400" b="1" i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-облако 8">
            <a:hlinkClick r:id="rId3" action="ppaction://hlinksldjump"/>
          </p:cNvPr>
          <p:cNvSpPr/>
          <p:nvPr/>
        </p:nvSpPr>
        <p:spPr>
          <a:xfrm>
            <a:off x="928662" y="5000636"/>
            <a:ext cx="2643206" cy="12144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Если вы забыли свойства </a:t>
            </a:r>
            <a:r>
              <a:rPr lang="ru-RU" sz="1400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основных оксидов</a:t>
            </a:r>
            <a:endParaRPr lang="ru-RU" sz="1400" b="1" i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12160" y="2071678"/>
            <a:ext cx="2631806" cy="857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Если вы забыли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6" action="ppaction://hlinksldjump"/>
              </a:rPr>
              <a:t>классификацию  оксидов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 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5517232"/>
            <a:ext cx="1872208" cy="666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Вернуться к примеру  4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64" y="857232"/>
            <a:ext cx="3676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Вы допустили ошибку.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643050"/>
            <a:ext cx="778674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Чтобы выбрать правильный ответ, воспользуйтесь </a:t>
            </a:r>
            <a:r>
              <a:rPr lang="ru-RU" sz="2400" b="1" dirty="0" smtClean="0">
                <a:solidFill>
                  <a:schemeClr val="bg1"/>
                </a:solidFill>
              </a:rPr>
              <a:t>подсказками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endParaRPr lang="ru-RU" sz="2400" u="sng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ru-RU" sz="2000" b="1" i="1" dirty="0" smtClean="0">
                <a:solidFill>
                  <a:schemeClr val="bg1"/>
                </a:solidFill>
              </a:rPr>
              <a:t>Каков характер </a:t>
            </a:r>
            <a:r>
              <a:rPr lang="ru-RU" sz="2000" b="1" u="sng" dirty="0" smtClean="0">
                <a:solidFill>
                  <a:schemeClr val="bg1"/>
                </a:solidFill>
              </a:rPr>
              <a:t>оксида углерода (</a:t>
            </a:r>
            <a:r>
              <a:rPr lang="en-US" sz="2000" b="1" u="sng" dirty="0" smtClean="0">
                <a:solidFill>
                  <a:schemeClr val="bg1"/>
                </a:solidFill>
              </a:rPr>
              <a:t>IV)</a:t>
            </a:r>
            <a:r>
              <a:rPr lang="ru-RU" sz="2000" b="1" i="1" dirty="0" smtClean="0">
                <a:solidFill>
                  <a:schemeClr val="bg1"/>
                </a:solidFill>
              </a:rPr>
              <a:t>: </a:t>
            </a:r>
          </a:p>
          <a:p>
            <a:pPr marL="457200" indent="-457200">
              <a:spcAft>
                <a:spcPts val="600"/>
              </a:spcAft>
            </a:pPr>
            <a:r>
              <a:rPr lang="ru-RU" sz="2000" b="1" i="1" dirty="0" smtClean="0">
                <a:solidFill>
                  <a:schemeClr val="bg1"/>
                </a:solidFill>
              </a:rPr>
              <a:t>      основный или кислотный?</a:t>
            </a:r>
          </a:p>
          <a:p>
            <a:pPr marL="457200" indent="-457200">
              <a:spcAft>
                <a:spcPts val="600"/>
              </a:spcAft>
              <a:buAutoNum type="arabicParenR" startAt="2"/>
            </a:pPr>
            <a:r>
              <a:rPr lang="ru-RU" sz="2000" b="1" i="1" dirty="0" smtClean="0">
                <a:solidFill>
                  <a:schemeClr val="bg1"/>
                </a:solidFill>
              </a:rPr>
              <a:t>Вспомните, с веществами  каких  классов могут реагировать такие оксиды?</a:t>
            </a:r>
          </a:p>
          <a:p>
            <a:pPr marL="457200" indent="-457200">
              <a:buAutoNum type="arabicParenR" startAt="2"/>
            </a:pPr>
            <a:r>
              <a:rPr lang="ru-RU" sz="2000" b="1" i="1" dirty="0" smtClean="0">
                <a:solidFill>
                  <a:schemeClr val="bg1"/>
                </a:solidFill>
              </a:rPr>
              <a:t>Проверьте, к какому классу относится выбранное Вами вещество.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3" descr="I:\ANNA (D)\anna-20-04-13\ANNA\картинки\школа\C41-33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00042"/>
            <a:ext cx="785817" cy="1088054"/>
          </a:xfrm>
          <a:prstGeom prst="rect">
            <a:avLst/>
          </a:prstGeom>
          <a:noFill/>
        </p:spPr>
      </p:pic>
      <p:sp>
        <p:nvSpPr>
          <p:cNvPr id="8" name="Выноска-облако 7">
            <a:hlinkClick r:id="rId3" action="ppaction://hlinksldjump"/>
          </p:cNvPr>
          <p:cNvSpPr/>
          <p:nvPr/>
        </p:nvSpPr>
        <p:spPr>
          <a:xfrm>
            <a:off x="5786446" y="4929198"/>
            <a:ext cx="2714644" cy="11430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Если вы забыли свойства кислотных </a:t>
            </a:r>
            <a:r>
              <a:rPr lang="ru-RU" sz="1400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оксидов</a:t>
            </a:r>
            <a:endParaRPr lang="ru-RU" sz="1400" b="1" i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-облако 8">
            <a:hlinkClick r:id="rId3" action="ppaction://hlinksldjump"/>
          </p:cNvPr>
          <p:cNvSpPr/>
          <p:nvPr/>
        </p:nvSpPr>
        <p:spPr>
          <a:xfrm>
            <a:off x="928662" y="5000636"/>
            <a:ext cx="2643206" cy="12144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Если вы забыли свойства </a:t>
            </a:r>
            <a:r>
              <a:rPr lang="ru-RU" sz="1400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основных оксидов</a:t>
            </a:r>
            <a:endParaRPr lang="ru-RU" sz="1400" b="1" i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12160" y="2071678"/>
            <a:ext cx="2631806" cy="857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Если вы забыли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6" action="ppaction://hlinksldjump"/>
              </a:rPr>
              <a:t>классификацию  оксидов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 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5517232"/>
            <a:ext cx="1363592" cy="666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Вернуться к примеру 5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64" y="857232"/>
            <a:ext cx="3676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Вы допустили ошибку.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643050"/>
            <a:ext cx="778674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Чтобы выбрать правильный ответ, воспользуйтесь </a:t>
            </a:r>
            <a:r>
              <a:rPr lang="ru-RU" sz="2400" b="1" dirty="0" smtClean="0">
                <a:solidFill>
                  <a:schemeClr val="bg1"/>
                </a:solidFill>
              </a:rPr>
              <a:t>подсказками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endParaRPr lang="ru-RU" sz="2400" u="sng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ru-RU" sz="2000" b="1" i="1" dirty="0" smtClean="0">
                <a:solidFill>
                  <a:schemeClr val="bg1"/>
                </a:solidFill>
              </a:rPr>
              <a:t>Каков характер </a:t>
            </a:r>
            <a:r>
              <a:rPr lang="ru-RU" sz="2000" b="1" u="sng" dirty="0" smtClean="0">
                <a:solidFill>
                  <a:schemeClr val="bg1"/>
                </a:solidFill>
              </a:rPr>
              <a:t>оксида</a:t>
            </a:r>
            <a:r>
              <a:rPr lang="ru-RU" sz="2000" b="1" i="1" u="sng" dirty="0" smtClean="0">
                <a:solidFill>
                  <a:schemeClr val="bg1"/>
                </a:solidFill>
              </a:rPr>
              <a:t> </a:t>
            </a:r>
            <a:r>
              <a:rPr lang="ru-RU" sz="2000" b="1" u="sng" dirty="0" smtClean="0">
                <a:solidFill>
                  <a:schemeClr val="bg1"/>
                </a:solidFill>
              </a:rPr>
              <a:t>магния</a:t>
            </a:r>
            <a:r>
              <a:rPr lang="ru-RU" sz="2000" b="1" i="1" dirty="0" smtClean="0">
                <a:solidFill>
                  <a:schemeClr val="bg1"/>
                </a:solidFill>
              </a:rPr>
              <a:t>: </a:t>
            </a:r>
          </a:p>
          <a:p>
            <a:pPr marL="457200" indent="-457200">
              <a:spcAft>
                <a:spcPts val="600"/>
              </a:spcAft>
            </a:pPr>
            <a:r>
              <a:rPr lang="ru-RU" sz="2000" b="1" i="1" dirty="0" smtClean="0">
                <a:solidFill>
                  <a:schemeClr val="bg1"/>
                </a:solidFill>
              </a:rPr>
              <a:t>      основный или кислотный?</a:t>
            </a:r>
          </a:p>
          <a:p>
            <a:pPr marL="457200" indent="-457200">
              <a:spcAft>
                <a:spcPts val="600"/>
              </a:spcAft>
              <a:buAutoNum type="arabicParenR" startAt="2"/>
            </a:pPr>
            <a:r>
              <a:rPr lang="ru-RU" sz="2000" b="1" i="1" dirty="0" smtClean="0">
                <a:solidFill>
                  <a:schemeClr val="bg1"/>
                </a:solidFill>
              </a:rPr>
              <a:t>Вспомните, с веществами  каких  классов могут реагировать такие оксиды?</a:t>
            </a:r>
          </a:p>
          <a:p>
            <a:pPr marL="457200" indent="-457200">
              <a:buAutoNum type="arabicParenR" startAt="2"/>
            </a:pPr>
            <a:r>
              <a:rPr lang="ru-RU" sz="2000" b="1" i="1" dirty="0" smtClean="0">
                <a:solidFill>
                  <a:schemeClr val="bg1"/>
                </a:solidFill>
              </a:rPr>
              <a:t>Проверьте, к какому классу относится выбранное Вами вещество.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3" descr="I:\ANNA (D)\anna-20-04-13\ANNA\картинки\школа\C41-33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00042"/>
            <a:ext cx="785817" cy="1088054"/>
          </a:xfrm>
          <a:prstGeom prst="rect">
            <a:avLst/>
          </a:prstGeom>
          <a:noFill/>
        </p:spPr>
      </p:pic>
      <p:sp>
        <p:nvSpPr>
          <p:cNvPr id="8" name="Выноска-облако 7">
            <a:hlinkClick r:id="rId3" action="ppaction://hlinksldjump"/>
          </p:cNvPr>
          <p:cNvSpPr/>
          <p:nvPr/>
        </p:nvSpPr>
        <p:spPr>
          <a:xfrm>
            <a:off x="5786446" y="4929198"/>
            <a:ext cx="2714644" cy="11430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Если вы забыли свойства кислотных </a:t>
            </a:r>
            <a:r>
              <a:rPr lang="ru-RU" sz="1400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оксидов</a:t>
            </a:r>
            <a:endParaRPr lang="ru-RU" sz="1400" b="1" i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-облако 8">
            <a:hlinkClick r:id="rId3" action="ppaction://hlinksldjump"/>
          </p:cNvPr>
          <p:cNvSpPr/>
          <p:nvPr/>
        </p:nvSpPr>
        <p:spPr>
          <a:xfrm>
            <a:off x="928662" y="5000636"/>
            <a:ext cx="2643206" cy="12144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Если вы забыли свойства </a:t>
            </a:r>
            <a:r>
              <a:rPr lang="ru-RU" sz="1400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основных оксидов</a:t>
            </a:r>
            <a:endParaRPr lang="ru-RU" sz="1400" b="1" i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12160" y="2071678"/>
            <a:ext cx="2631806" cy="857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Если вы забыли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6" action="ppaction://hlinksldjump"/>
              </a:rPr>
              <a:t>классификацию  оксидов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 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5517232"/>
            <a:ext cx="1363592" cy="666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Вернуться к примеру 6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64" y="857232"/>
            <a:ext cx="3676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Вы допустили ошибку.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643050"/>
            <a:ext cx="778674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Чтобы выбрать правильный ответ, воспользуйтесь </a:t>
            </a:r>
            <a:r>
              <a:rPr lang="ru-RU" sz="2400" b="1" dirty="0" smtClean="0">
                <a:solidFill>
                  <a:schemeClr val="bg1"/>
                </a:solidFill>
              </a:rPr>
              <a:t>подсказками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endParaRPr lang="ru-RU" sz="2400" u="sng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ru-RU" sz="2000" b="1" i="1" dirty="0" smtClean="0">
                <a:solidFill>
                  <a:schemeClr val="bg1"/>
                </a:solidFill>
              </a:rPr>
              <a:t>Каков характер </a:t>
            </a:r>
            <a:r>
              <a:rPr lang="ru-RU" sz="2000" b="1" u="sng" dirty="0" smtClean="0">
                <a:solidFill>
                  <a:schemeClr val="bg1"/>
                </a:solidFill>
              </a:rPr>
              <a:t>оксида</a:t>
            </a:r>
            <a:r>
              <a:rPr lang="ru-RU" sz="2000" b="1" i="1" u="sng" dirty="0" smtClean="0">
                <a:solidFill>
                  <a:schemeClr val="bg1"/>
                </a:solidFill>
              </a:rPr>
              <a:t> </a:t>
            </a:r>
            <a:r>
              <a:rPr lang="ru-RU" sz="2000" b="1" u="sng" dirty="0" smtClean="0">
                <a:solidFill>
                  <a:schemeClr val="bg1"/>
                </a:solidFill>
              </a:rPr>
              <a:t>меди</a:t>
            </a:r>
            <a:r>
              <a:rPr lang="ru-RU" sz="2000" b="1" i="1" u="sng" dirty="0" smtClean="0">
                <a:solidFill>
                  <a:schemeClr val="bg1"/>
                </a:solidFill>
              </a:rPr>
              <a:t> </a:t>
            </a:r>
            <a:r>
              <a:rPr lang="ru-RU" sz="2000" b="1" u="sng" dirty="0" smtClean="0">
                <a:solidFill>
                  <a:schemeClr val="bg1"/>
                </a:solidFill>
              </a:rPr>
              <a:t>(</a:t>
            </a:r>
            <a:r>
              <a:rPr lang="en-US" sz="2000" b="1" u="sng" dirty="0" smtClean="0">
                <a:solidFill>
                  <a:schemeClr val="bg1"/>
                </a:solidFill>
              </a:rPr>
              <a:t>II)</a:t>
            </a:r>
            <a:r>
              <a:rPr lang="ru-RU" sz="2000" b="1" i="1" dirty="0" smtClean="0">
                <a:solidFill>
                  <a:schemeClr val="bg1"/>
                </a:solidFill>
              </a:rPr>
              <a:t>: </a:t>
            </a:r>
          </a:p>
          <a:p>
            <a:pPr marL="457200" indent="-457200">
              <a:spcAft>
                <a:spcPts val="600"/>
              </a:spcAft>
            </a:pPr>
            <a:r>
              <a:rPr lang="ru-RU" sz="2000" b="1" i="1" dirty="0" smtClean="0">
                <a:solidFill>
                  <a:schemeClr val="bg1"/>
                </a:solidFill>
              </a:rPr>
              <a:t>      основный или кислотный?</a:t>
            </a:r>
          </a:p>
          <a:p>
            <a:pPr marL="457200" indent="-457200">
              <a:spcAft>
                <a:spcPts val="600"/>
              </a:spcAft>
              <a:buAutoNum type="arabicParenR" startAt="2"/>
            </a:pPr>
            <a:r>
              <a:rPr lang="ru-RU" sz="2000" b="1" i="1" dirty="0" smtClean="0">
                <a:solidFill>
                  <a:schemeClr val="bg1"/>
                </a:solidFill>
              </a:rPr>
              <a:t>Вспомните, с веществами  каких  классов могут реагировать такие оксиды?</a:t>
            </a:r>
          </a:p>
          <a:p>
            <a:pPr marL="457200" indent="-457200">
              <a:buAutoNum type="arabicParenR" startAt="2"/>
            </a:pPr>
            <a:r>
              <a:rPr lang="ru-RU" sz="2000" b="1" i="1" dirty="0" smtClean="0">
                <a:solidFill>
                  <a:schemeClr val="bg1"/>
                </a:solidFill>
              </a:rPr>
              <a:t>Проверьте, к какому классу относится выбранное Вами вещество.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3" descr="I:\ANNA (D)\anna-20-04-13\ANNA\картинки\школа\C41-33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00042"/>
            <a:ext cx="785817" cy="1088054"/>
          </a:xfrm>
          <a:prstGeom prst="rect">
            <a:avLst/>
          </a:prstGeom>
          <a:noFill/>
        </p:spPr>
      </p:pic>
      <p:sp>
        <p:nvSpPr>
          <p:cNvPr id="8" name="Выноска-облако 7">
            <a:hlinkClick r:id="rId3" action="ppaction://hlinksldjump"/>
          </p:cNvPr>
          <p:cNvSpPr/>
          <p:nvPr/>
        </p:nvSpPr>
        <p:spPr>
          <a:xfrm>
            <a:off x="5786446" y="4929198"/>
            <a:ext cx="2714644" cy="11430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Если вы забыли свойства кислотных </a:t>
            </a:r>
            <a:r>
              <a:rPr lang="ru-RU" sz="1400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оксидов</a:t>
            </a:r>
            <a:endParaRPr lang="ru-RU" sz="1400" b="1" i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-облако 8">
            <a:hlinkClick r:id="rId3" action="ppaction://hlinksldjump"/>
          </p:cNvPr>
          <p:cNvSpPr/>
          <p:nvPr/>
        </p:nvSpPr>
        <p:spPr>
          <a:xfrm>
            <a:off x="928662" y="5000636"/>
            <a:ext cx="2643206" cy="12144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Если вы забыли свойства </a:t>
            </a:r>
            <a:r>
              <a:rPr lang="ru-RU" sz="1400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основных оксидов</a:t>
            </a:r>
            <a:endParaRPr lang="ru-RU" sz="1400" b="1" i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12160" y="2071678"/>
            <a:ext cx="2631806" cy="857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Если вы забыли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6" action="ppaction://hlinksldjump"/>
              </a:rPr>
              <a:t>классификацию  оксидов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 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5517232"/>
            <a:ext cx="1363592" cy="666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Вернуться к примеру 7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64" y="857232"/>
            <a:ext cx="3676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Вы допустили ошибку.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643050"/>
            <a:ext cx="778674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Чтобы выбрать правильный ответ, воспользуйтесь </a:t>
            </a:r>
            <a:r>
              <a:rPr lang="ru-RU" sz="2400" b="1" dirty="0" smtClean="0">
                <a:solidFill>
                  <a:schemeClr val="bg1"/>
                </a:solidFill>
              </a:rPr>
              <a:t>подсказками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endParaRPr lang="ru-RU" sz="2400" u="sng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ru-RU" sz="2000" b="1" i="1" dirty="0" smtClean="0">
                <a:solidFill>
                  <a:schemeClr val="bg1"/>
                </a:solidFill>
              </a:rPr>
              <a:t>Каков характер </a:t>
            </a:r>
            <a:r>
              <a:rPr lang="ru-RU" sz="2000" b="1" u="sng" dirty="0" smtClean="0">
                <a:solidFill>
                  <a:schemeClr val="bg1"/>
                </a:solidFill>
              </a:rPr>
              <a:t>оксида</a:t>
            </a:r>
            <a:r>
              <a:rPr lang="ru-RU" sz="2000" b="1" i="1" u="sng" dirty="0" smtClean="0">
                <a:solidFill>
                  <a:schemeClr val="bg1"/>
                </a:solidFill>
              </a:rPr>
              <a:t>  </a:t>
            </a:r>
            <a:r>
              <a:rPr lang="ru-RU" sz="2000" b="1" u="sng" dirty="0" smtClean="0">
                <a:solidFill>
                  <a:schemeClr val="bg1"/>
                </a:solidFill>
              </a:rPr>
              <a:t>кальция</a:t>
            </a:r>
            <a:r>
              <a:rPr lang="ru-RU" sz="2000" b="1" dirty="0" smtClean="0">
                <a:solidFill>
                  <a:schemeClr val="bg1"/>
                </a:solidFill>
              </a:rPr>
              <a:t>: </a:t>
            </a:r>
          </a:p>
          <a:p>
            <a:pPr marL="457200" indent="-457200">
              <a:spcAft>
                <a:spcPts val="600"/>
              </a:spcAft>
            </a:pPr>
            <a:r>
              <a:rPr lang="ru-RU" sz="2000" b="1" i="1" dirty="0" smtClean="0">
                <a:solidFill>
                  <a:schemeClr val="bg1"/>
                </a:solidFill>
              </a:rPr>
              <a:t>      основный или кислотный?</a:t>
            </a:r>
          </a:p>
          <a:p>
            <a:pPr marL="457200" indent="-457200">
              <a:spcAft>
                <a:spcPts val="600"/>
              </a:spcAft>
              <a:buAutoNum type="arabicParenR" startAt="2"/>
            </a:pPr>
            <a:r>
              <a:rPr lang="ru-RU" sz="2000" b="1" i="1" dirty="0" smtClean="0">
                <a:solidFill>
                  <a:schemeClr val="bg1"/>
                </a:solidFill>
              </a:rPr>
              <a:t>Вспомните, с веществами  каких  классов могут реагировать такие оксиды?</a:t>
            </a:r>
          </a:p>
          <a:p>
            <a:pPr marL="457200" indent="-457200">
              <a:buAutoNum type="arabicParenR" startAt="2"/>
            </a:pPr>
            <a:r>
              <a:rPr lang="ru-RU" sz="2000" b="1" i="1" dirty="0" smtClean="0">
                <a:solidFill>
                  <a:schemeClr val="bg1"/>
                </a:solidFill>
              </a:rPr>
              <a:t>Проверьте, к какому классу относится  каждое из выбранных Вами веществ.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3" descr="I:\ANNA (D)\anna-20-04-13\ANNA\картинки\школа\C41-33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00042"/>
            <a:ext cx="785817" cy="1088054"/>
          </a:xfrm>
          <a:prstGeom prst="rect">
            <a:avLst/>
          </a:prstGeom>
          <a:noFill/>
        </p:spPr>
      </p:pic>
      <p:sp>
        <p:nvSpPr>
          <p:cNvPr id="8" name="Выноска-облако 7">
            <a:hlinkClick r:id="rId3" action="ppaction://hlinksldjump"/>
          </p:cNvPr>
          <p:cNvSpPr/>
          <p:nvPr/>
        </p:nvSpPr>
        <p:spPr>
          <a:xfrm>
            <a:off x="5786446" y="4929198"/>
            <a:ext cx="2714644" cy="11430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Если вы забыли свойства кислотных </a:t>
            </a:r>
            <a:r>
              <a:rPr lang="ru-RU" sz="1400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оксидов</a:t>
            </a:r>
            <a:endParaRPr lang="ru-RU" sz="1400" b="1" i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-облако 8">
            <a:hlinkClick r:id="rId3" action="ppaction://hlinksldjump"/>
          </p:cNvPr>
          <p:cNvSpPr/>
          <p:nvPr/>
        </p:nvSpPr>
        <p:spPr>
          <a:xfrm>
            <a:off x="928662" y="5000636"/>
            <a:ext cx="2643206" cy="12144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Если вы забыли свойства </a:t>
            </a:r>
            <a:r>
              <a:rPr lang="ru-RU" sz="1400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основных оксидов</a:t>
            </a:r>
            <a:endParaRPr lang="ru-RU" sz="1400" b="1" i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12160" y="2071678"/>
            <a:ext cx="2631806" cy="857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Если вы забыли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6" action="ppaction://hlinksldjump"/>
              </a:rPr>
              <a:t>классификацию  оксидов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 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23928" y="5517232"/>
            <a:ext cx="1656184" cy="666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Вернуться к примеру 11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00364" y="857232"/>
            <a:ext cx="3676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Вы допустили ошибку.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643050"/>
            <a:ext cx="7786742" cy="3200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u="sng" dirty="0" smtClean="0">
                <a:solidFill>
                  <a:schemeClr val="bg1"/>
                </a:solidFill>
              </a:rPr>
              <a:t>Чтобы выбрать правильный ответ, воспользуйтесь </a:t>
            </a:r>
            <a:r>
              <a:rPr lang="ru-RU" sz="2400" b="1" dirty="0" smtClean="0">
                <a:solidFill>
                  <a:schemeClr val="bg1"/>
                </a:solidFill>
              </a:rPr>
              <a:t>подсказками</a:t>
            </a:r>
            <a:r>
              <a:rPr lang="ru-RU" sz="2400" dirty="0" smtClean="0">
                <a:solidFill>
                  <a:schemeClr val="bg1"/>
                </a:solidFill>
              </a:rPr>
              <a:t>:</a:t>
            </a:r>
          </a:p>
          <a:p>
            <a:endParaRPr lang="ru-RU" sz="2400" u="sng" dirty="0" smtClean="0">
              <a:solidFill>
                <a:schemeClr val="bg1"/>
              </a:solidFill>
            </a:endParaRPr>
          </a:p>
          <a:p>
            <a:pPr marL="457200" indent="-457200">
              <a:buAutoNum type="arabicParenR"/>
            </a:pPr>
            <a:r>
              <a:rPr lang="ru-RU" sz="2000" b="1" i="1" dirty="0" smtClean="0">
                <a:solidFill>
                  <a:schemeClr val="bg1"/>
                </a:solidFill>
              </a:rPr>
              <a:t>Каков характер </a:t>
            </a:r>
            <a:r>
              <a:rPr lang="ru-RU" sz="2000" b="1" u="sng" dirty="0" smtClean="0">
                <a:solidFill>
                  <a:schemeClr val="bg1"/>
                </a:solidFill>
              </a:rPr>
              <a:t>оксида серы (</a:t>
            </a:r>
            <a:r>
              <a:rPr lang="en-US" sz="2000" b="1" u="sng" dirty="0" smtClean="0">
                <a:solidFill>
                  <a:schemeClr val="bg1"/>
                </a:solidFill>
              </a:rPr>
              <a:t>IV)</a:t>
            </a:r>
            <a:r>
              <a:rPr lang="ru-RU" sz="2000" b="1" dirty="0" smtClean="0">
                <a:solidFill>
                  <a:schemeClr val="bg1"/>
                </a:solidFill>
              </a:rPr>
              <a:t>: </a:t>
            </a:r>
          </a:p>
          <a:p>
            <a:pPr marL="457200" indent="-457200">
              <a:spcAft>
                <a:spcPts val="600"/>
              </a:spcAft>
            </a:pPr>
            <a:r>
              <a:rPr lang="ru-RU" sz="2000" b="1" i="1" dirty="0" smtClean="0">
                <a:solidFill>
                  <a:schemeClr val="bg1"/>
                </a:solidFill>
              </a:rPr>
              <a:t>      основный или кислотный?</a:t>
            </a:r>
          </a:p>
          <a:p>
            <a:pPr marL="457200" indent="-457200">
              <a:spcAft>
                <a:spcPts val="600"/>
              </a:spcAft>
              <a:buAutoNum type="arabicParenR" startAt="2"/>
            </a:pPr>
            <a:r>
              <a:rPr lang="ru-RU" sz="2000" b="1" i="1" dirty="0" smtClean="0">
                <a:solidFill>
                  <a:schemeClr val="bg1"/>
                </a:solidFill>
              </a:rPr>
              <a:t>Вспомните, с веществами  каких  классов могут реагировать такие оксиды?</a:t>
            </a:r>
          </a:p>
          <a:p>
            <a:pPr marL="457200" indent="-457200">
              <a:buAutoNum type="arabicParenR" startAt="2"/>
            </a:pPr>
            <a:r>
              <a:rPr lang="ru-RU" sz="2000" b="1" i="1" dirty="0" smtClean="0">
                <a:solidFill>
                  <a:schemeClr val="bg1"/>
                </a:solidFill>
              </a:rPr>
              <a:t>Проверьте, к какому классу относится каждое из выбранных Вами веществ.</a:t>
            </a:r>
            <a:endParaRPr lang="ru-RU" sz="2000" b="1" i="1" dirty="0">
              <a:solidFill>
                <a:schemeClr val="bg1"/>
              </a:solidFill>
            </a:endParaRPr>
          </a:p>
        </p:txBody>
      </p:sp>
      <p:pic>
        <p:nvPicPr>
          <p:cNvPr id="7" name="Picture 3" descr="I:\ANNA (D)\anna-20-04-13\ANNA\картинки\школа\C41-33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71670" y="500042"/>
            <a:ext cx="785817" cy="1088054"/>
          </a:xfrm>
          <a:prstGeom prst="rect">
            <a:avLst/>
          </a:prstGeom>
          <a:noFill/>
        </p:spPr>
      </p:pic>
      <p:sp>
        <p:nvSpPr>
          <p:cNvPr id="8" name="Выноска-облако 7">
            <a:hlinkClick r:id="rId3" action="ppaction://hlinksldjump"/>
          </p:cNvPr>
          <p:cNvSpPr/>
          <p:nvPr/>
        </p:nvSpPr>
        <p:spPr>
          <a:xfrm>
            <a:off x="5786446" y="4929198"/>
            <a:ext cx="2714644" cy="1143008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Если вы забыли свойства кислотных </a:t>
            </a:r>
            <a:r>
              <a:rPr lang="ru-RU" sz="1400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оксидов</a:t>
            </a:r>
            <a:endParaRPr lang="ru-RU" sz="1400" b="1" i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Выноска-облако 8">
            <a:hlinkClick r:id="rId3" action="ppaction://hlinksldjump"/>
          </p:cNvPr>
          <p:cNvSpPr/>
          <p:nvPr/>
        </p:nvSpPr>
        <p:spPr>
          <a:xfrm>
            <a:off x="928662" y="5000636"/>
            <a:ext cx="2643206" cy="1214446"/>
          </a:xfrm>
          <a:prstGeom prst="cloud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Если вы забыли свойства </a:t>
            </a:r>
            <a:r>
              <a:rPr lang="ru-RU" sz="1400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5" action="ppaction://hlinksldjump"/>
              </a:rPr>
              <a:t>основных оксидов</a:t>
            </a:r>
            <a:endParaRPr lang="ru-RU" sz="1400" b="1" i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012160" y="2071678"/>
            <a:ext cx="2631806" cy="857256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Если вы забыли </a:t>
            </a:r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6" action="ppaction://hlinksldjump"/>
              </a:rPr>
              <a:t>классификацию  оксидов</a:t>
            </a:r>
            <a:r>
              <a:rPr lang="ru-RU" sz="1400" b="1" i="1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 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995936" y="5517232"/>
            <a:ext cx="1363592" cy="666312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Вернуться к примеру 12</a:t>
            </a:r>
            <a:endParaRPr lang="ru-RU" sz="14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Лента лицом вверх 6"/>
          <p:cNvSpPr/>
          <p:nvPr/>
        </p:nvSpPr>
        <p:spPr>
          <a:xfrm>
            <a:off x="1835696" y="3501008"/>
            <a:ext cx="5357850" cy="1214446"/>
          </a:xfrm>
          <a:prstGeom prst="ribbon2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Молодец!</a:t>
            </a:r>
            <a:endParaRPr lang="ru-RU" sz="3200" b="1" i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I:\ANNA (D)\anna-20-04-13\ANNA\картинки\школа\C41-33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44" y="642918"/>
            <a:ext cx="1702606" cy="2286016"/>
          </a:xfrm>
          <a:prstGeom prst="rect">
            <a:avLst/>
          </a:prstGeom>
          <a:noFill/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908720"/>
            <a:ext cx="7072305" cy="846158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2400" dirty="0" smtClean="0">
                <a:solidFill>
                  <a:schemeClr val="bg1"/>
                </a:solidFill>
              </a:rPr>
              <a:t>При создании презентации были использованы: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691680" y="2420888"/>
            <a:ext cx="45127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chemeClr val="bg1"/>
                </a:solidFill>
              </a:rPr>
              <a:t>http://pedsovet.su/load/321-1-0-14033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31640" y="2060848"/>
            <a:ext cx="478304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1) шаблон «Школьная доска»  с сайта </a:t>
            </a:r>
            <a:endParaRPr lang="ru-RU" sz="20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3212976"/>
            <a:ext cx="664265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2) Упражнения из  пособия 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«Химия. Задания с выбором ответа. 8-9 </a:t>
            </a:r>
            <a:r>
              <a:rPr lang="ru-RU" sz="2000" dirty="0" err="1" smtClean="0">
                <a:solidFill>
                  <a:schemeClr val="bg1"/>
                </a:solidFill>
              </a:rPr>
              <a:t>кл</a:t>
            </a:r>
            <a:r>
              <a:rPr lang="ru-RU" sz="2000" dirty="0" smtClean="0">
                <a:solidFill>
                  <a:schemeClr val="bg1"/>
                </a:solidFill>
              </a:rPr>
              <a:t>.»</a:t>
            </a:r>
          </a:p>
          <a:p>
            <a:r>
              <a:rPr lang="ru-RU" sz="2000" dirty="0" smtClean="0">
                <a:solidFill>
                  <a:schemeClr val="bg1"/>
                </a:solidFill>
              </a:rPr>
              <a:t> </a:t>
            </a:r>
            <a:r>
              <a:rPr lang="ru-RU" sz="2000" dirty="0" err="1" smtClean="0">
                <a:solidFill>
                  <a:schemeClr val="bg1"/>
                </a:solidFill>
              </a:rPr>
              <a:t>А.С.Корощенко</a:t>
            </a:r>
            <a:r>
              <a:rPr lang="ru-RU" sz="2000" dirty="0" smtClean="0">
                <a:solidFill>
                  <a:schemeClr val="bg1"/>
                </a:solidFill>
              </a:rPr>
              <a:t> и </a:t>
            </a:r>
            <a:r>
              <a:rPr lang="ru-RU" sz="2000" dirty="0" err="1" smtClean="0">
                <a:solidFill>
                  <a:schemeClr val="bg1"/>
                </a:solidFill>
              </a:rPr>
              <a:t>соавт</a:t>
            </a:r>
            <a:r>
              <a:rPr lang="ru-RU" sz="2000" dirty="0" smtClean="0">
                <a:solidFill>
                  <a:schemeClr val="bg1"/>
                </a:solidFill>
              </a:rPr>
              <a:t>., </a:t>
            </a:r>
          </a:p>
          <a:p>
            <a:r>
              <a:rPr lang="ru-RU" sz="2000" dirty="0" err="1" smtClean="0">
                <a:solidFill>
                  <a:schemeClr val="bg1"/>
                </a:solidFill>
              </a:rPr>
              <a:t>М.:Гуманитар</a:t>
            </a:r>
            <a:r>
              <a:rPr lang="ru-RU" sz="2000" dirty="0" smtClean="0">
                <a:solidFill>
                  <a:schemeClr val="bg1"/>
                </a:solidFill>
              </a:rPr>
              <a:t>. Изд. Центр ВЛАДОС, 2004, </a:t>
            </a:r>
            <a:r>
              <a:rPr lang="ru-RU" sz="2000" dirty="0" err="1" smtClean="0">
                <a:solidFill>
                  <a:schemeClr val="bg1"/>
                </a:solidFill>
              </a:rPr>
              <a:t>стр</a:t>
            </a:r>
            <a:r>
              <a:rPr lang="ru-RU" sz="2000" dirty="0" smtClean="0">
                <a:solidFill>
                  <a:schemeClr val="bg1"/>
                </a:solidFill>
              </a:rPr>
              <a:t>   24-25  </a:t>
            </a:r>
            <a:endParaRPr lang="ru-RU" sz="200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Анна Валерьевна Дзенис</a:t>
            </a: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627784" y="4581128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755576" y="1700808"/>
            <a:ext cx="7272808" cy="864096"/>
            <a:chOff x="1619672" y="980728"/>
            <a:chExt cx="6192688" cy="86409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619672" y="980728"/>
              <a:ext cx="6192688" cy="8640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63688" y="1196752"/>
              <a:ext cx="598854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Оксид, которому соответствует основание:</a:t>
              </a:r>
              <a:endParaRPr lang="ru-RU" sz="24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2699792" y="3284984"/>
            <a:ext cx="129614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Na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755576" y="3284984"/>
            <a:ext cx="1224136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ru-RU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644008" y="3284984"/>
            <a:ext cx="129614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732240" y="3284984"/>
            <a:ext cx="129614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6948264" y="5805264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Следующий пример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19872" y="692696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 </a:t>
            </a:r>
            <a:r>
              <a:rPr lang="en-US" sz="2400" b="1" dirty="0" smtClean="0">
                <a:solidFill>
                  <a:schemeClr val="bg1"/>
                </a:solidFill>
              </a:rPr>
              <a:t>1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572000" y="4581128"/>
            <a:ext cx="136815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Вспомните определение оксидов!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4509120"/>
            <a:ext cx="136815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Каков характер этого оксида? 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732240" y="4581128"/>
            <a:ext cx="136815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Каков характер этого оксида? 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6" name="Прямая со стрелкой 15"/>
          <p:cNvCxnSpPr/>
          <p:nvPr/>
        </p:nvCxnSpPr>
        <p:spPr>
          <a:xfrm>
            <a:off x="3419872" y="2564904"/>
            <a:ext cx="0" cy="7200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2123728" y="5733256"/>
            <a:ext cx="424847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Если вы забыли классификацию оксидов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77E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4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2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7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4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5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6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7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23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5" grpId="0" animBg="1"/>
      <p:bldP spid="12" grpId="0" animBg="1"/>
      <p:bldP spid="13" grpId="0" animBg="1"/>
      <p:bldP spid="14" grpId="0" animBg="1"/>
      <p:bldP spid="18" grpId="0" animBg="1"/>
      <p:bldP spid="18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6948264" y="4509120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1187624" y="1700808"/>
            <a:ext cx="6912768" cy="864096"/>
            <a:chOff x="179512" y="980728"/>
            <a:chExt cx="7632848" cy="86409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79512" y="980728"/>
              <a:ext cx="7632848" cy="8640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5536" y="1196752"/>
              <a:ext cx="7200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Оксид, которому соответствует кислота:</a:t>
              </a:r>
              <a:endParaRPr lang="ru-RU" sz="24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6948264" y="3284984"/>
            <a:ext cx="129614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899592" y="3284984"/>
            <a:ext cx="1224136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932040" y="3284984"/>
            <a:ext cx="129614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Al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2915816" y="3284984"/>
            <a:ext cx="129614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NO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6948264" y="5805264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Следующий пример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764704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 </a:t>
            </a:r>
            <a:r>
              <a:rPr lang="en-US" sz="2400" b="1" dirty="0" smtClean="0">
                <a:solidFill>
                  <a:schemeClr val="bg1"/>
                </a:solidFill>
              </a:rPr>
              <a:t>2</a:t>
            </a:r>
            <a:endParaRPr lang="ru-RU" sz="2400" b="1" dirty="0"/>
          </a:p>
        </p:txBody>
      </p:sp>
      <p:sp>
        <p:nvSpPr>
          <p:cNvPr id="13" name="Прямоугольник 12">
            <a:hlinkClick r:id="rId3" action="ppaction://hlinksldjump"/>
          </p:cNvPr>
          <p:cNvSpPr/>
          <p:nvPr/>
        </p:nvSpPr>
        <p:spPr>
          <a:xfrm>
            <a:off x="1979712" y="5805264"/>
            <a:ext cx="424847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Если вы забыли классификацию оксидов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755576" y="4437112"/>
            <a:ext cx="136815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Каков характер этого оксида? 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43808" y="4509120"/>
            <a:ext cx="136815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Каков характер этого оксида? 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860032" y="4509120"/>
            <a:ext cx="136815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Каков характер этого оксида? 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7596336" y="2564904"/>
            <a:ext cx="0" cy="7200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77E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3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4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5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1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2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7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8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79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3" grpId="0" animBg="1"/>
      <p:bldP spid="23" grpId="1" animBg="1"/>
      <p:bldP spid="28" grpId="0" animBg="1"/>
      <p:bldP spid="28" grpId="1" animBg="1"/>
      <p:bldP spid="30" grpId="0" animBg="1"/>
      <p:bldP spid="30" grpId="1" animBg="1"/>
      <p:bldP spid="31" grpId="1" animBg="1"/>
      <p:bldP spid="31" grpId="2" animBg="1"/>
      <p:bldP spid="35" grpId="0" animBg="1"/>
      <p:bldP spid="13" grpId="0" animBg="1"/>
      <p:bldP spid="13" grpId="1" animBg="1"/>
      <p:bldP spid="13" grpId="2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827584" y="4437112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683568" y="1556792"/>
            <a:ext cx="7848872" cy="1047021"/>
            <a:chOff x="179512" y="980728"/>
            <a:chExt cx="7632848" cy="104702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79512" y="980728"/>
              <a:ext cx="7632848" cy="8640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95536" y="1196752"/>
              <a:ext cx="720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Оксид, проявляющий </a:t>
              </a:r>
              <a:r>
                <a:rPr lang="ru-RU" sz="2400" b="1" dirty="0" err="1" smtClean="0"/>
                <a:t>амфотерные</a:t>
              </a:r>
              <a:r>
                <a:rPr lang="ru-RU" sz="2400" b="1" dirty="0" smtClean="0"/>
                <a:t> свойства:</a:t>
              </a:r>
              <a:endParaRPr lang="ru-RU" sz="24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899592" y="3140968"/>
            <a:ext cx="129614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Zn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2843808" y="3140968"/>
            <a:ext cx="1224136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7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4716016" y="3140968"/>
            <a:ext cx="129614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6660232" y="3140968"/>
            <a:ext cx="129614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SrO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6948264" y="5805264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2" action="ppaction://hlinksldjump"/>
              </a:rPr>
              <a:t>Следующий пример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764704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 3</a:t>
            </a:r>
            <a:endParaRPr lang="ru-RU" sz="2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979712" y="5805264"/>
            <a:ext cx="4248472" cy="50405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Если вы забыли классификацию оксидов</a:t>
            </a:r>
            <a:endParaRPr lang="ru-RU" sz="1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699792" y="4509120"/>
            <a:ext cx="136815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Каков характер этого оксида? 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644008" y="4509120"/>
            <a:ext cx="136815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Каков характер этого оксида? 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660232" y="4509120"/>
            <a:ext cx="1368152" cy="7920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Каков характер этого оксида? </a:t>
            </a:r>
            <a:endParaRPr lang="ru-RU" sz="1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619672" y="2420888"/>
            <a:ext cx="0" cy="7200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mph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77E6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44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45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6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7" dur="500" autoRev="1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2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63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4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autoRev="1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7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78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>
                                      <p:cBhvr>
                                        <p:cTn id="79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0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1" dur="500" autoRev="1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3" presetClass="entr" presetSubtype="5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23" grpId="1" animBg="1"/>
      <p:bldP spid="28" grpId="0" animBg="1"/>
      <p:bldP spid="28" grpId="1" animBg="1"/>
      <p:bldP spid="30" grpId="0" animBg="1"/>
      <p:bldP spid="30" grpId="1" animBg="1"/>
      <p:bldP spid="31" grpId="0" animBg="1"/>
      <p:bldP spid="31" grpId="1" animBg="1"/>
      <p:bldP spid="35" grpId="0" animBg="1"/>
      <p:bldP spid="12" grpId="0" animBg="1"/>
      <p:bldP spid="12" grpId="1" animBg="1"/>
      <p:bldP spid="12" grpId="2" animBg="1"/>
      <p:bldP spid="15" grpId="0" animBg="1"/>
      <p:bldP spid="16" grpId="0" animBg="1"/>
      <p:bldP spid="1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2483768" y="4581128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1979712" y="1700808"/>
            <a:ext cx="4752528" cy="864096"/>
            <a:chOff x="1619672" y="980728"/>
            <a:chExt cx="4752528" cy="86409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619672" y="980728"/>
              <a:ext cx="4752528" cy="8640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63688" y="1196752"/>
              <a:ext cx="4536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Оксид серы (</a:t>
              </a:r>
              <a:r>
                <a:rPr lang="en-US" sz="2400" b="1" dirty="0" smtClean="0"/>
                <a:t>VI</a:t>
              </a:r>
              <a:r>
                <a:rPr lang="ru-RU" sz="2400" b="1" dirty="0" smtClean="0"/>
                <a:t>) реагирует с:</a:t>
              </a:r>
              <a:endParaRPr lang="ru-RU" sz="24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2555776" y="3284984"/>
            <a:ext cx="129614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>
            <a:hlinkClick r:id="rId2" action="ppaction://hlinksldjump"/>
          </p:cNvPr>
          <p:cNvSpPr/>
          <p:nvPr/>
        </p:nvSpPr>
        <p:spPr>
          <a:xfrm>
            <a:off x="755576" y="3284984"/>
            <a:ext cx="1224136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Н</a:t>
            </a:r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Cl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>
            <a:hlinkClick r:id="rId2" action="ppaction://hlinksldjump"/>
          </p:cNvPr>
          <p:cNvSpPr/>
          <p:nvPr/>
        </p:nvSpPr>
        <p:spPr>
          <a:xfrm>
            <a:off x="4644008" y="3284984"/>
            <a:ext cx="129614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CaCl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>
            <a:hlinkClick r:id="rId2" action="ppaction://hlinksldjump"/>
          </p:cNvPr>
          <p:cNvSpPr/>
          <p:nvPr/>
        </p:nvSpPr>
        <p:spPr>
          <a:xfrm>
            <a:off x="6732240" y="3284984"/>
            <a:ext cx="129614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6948264" y="5805264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Следующий пример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764704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 4</a:t>
            </a:r>
            <a:endParaRPr lang="ru-RU" sz="24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3275856" y="2564904"/>
            <a:ext cx="0" cy="7200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77E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23" grpId="1" animBg="1"/>
      <p:bldP spid="28" grpId="0" animBg="1"/>
      <p:bldP spid="30" grpId="0" animBg="1"/>
      <p:bldP spid="31" grpId="0" animBg="1"/>
      <p:bldP spid="3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827584" y="4509120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1979712" y="1700808"/>
            <a:ext cx="5616624" cy="864096"/>
            <a:chOff x="1619672" y="980728"/>
            <a:chExt cx="4752528" cy="86409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619672" y="980728"/>
              <a:ext cx="4752528" cy="8640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63688" y="1196752"/>
              <a:ext cx="4536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Оксид углерода (</a:t>
              </a:r>
              <a:r>
                <a:rPr lang="en-US" sz="2400" b="1" dirty="0" smtClean="0"/>
                <a:t>IV</a:t>
              </a:r>
              <a:r>
                <a:rPr lang="ru-RU" sz="2400" b="1" dirty="0" smtClean="0"/>
                <a:t>) реагирует с:</a:t>
              </a:r>
              <a:endParaRPr lang="ru-RU" sz="24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899592" y="3284984"/>
            <a:ext cx="129614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Cs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>
            <a:hlinkClick r:id="rId2" action="ppaction://hlinksldjump"/>
          </p:cNvPr>
          <p:cNvSpPr/>
          <p:nvPr/>
        </p:nvSpPr>
        <p:spPr>
          <a:xfrm>
            <a:off x="2915816" y="3284984"/>
            <a:ext cx="1224136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baseline="-250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>
            <a:hlinkClick r:id="rId2" action="ppaction://hlinksldjump"/>
          </p:cNvPr>
          <p:cNvSpPr/>
          <p:nvPr/>
        </p:nvSpPr>
        <p:spPr>
          <a:xfrm>
            <a:off x="4788024" y="3284984"/>
            <a:ext cx="129614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>
            <a:hlinkClick r:id="rId2" action="ppaction://hlinksldjump"/>
          </p:cNvPr>
          <p:cNvSpPr/>
          <p:nvPr/>
        </p:nvSpPr>
        <p:spPr>
          <a:xfrm>
            <a:off x="6732240" y="3284984"/>
            <a:ext cx="129614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5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6948264" y="5805264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Следующий пример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764704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 5</a:t>
            </a:r>
            <a:endParaRPr lang="ru-RU" sz="24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 flipH="1">
            <a:off x="1619672" y="2564904"/>
            <a:ext cx="720080" cy="7200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77E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23" grpId="1" animBg="1"/>
      <p:bldP spid="28" grpId="0" animBg="1"/>
      <p:bldP spid="30" grpId="0" animBg="1"/>
      <p:bldP spid="31" grpId="0" animBg="1"/>
      <p:bldP spid="3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6876256" y="4509120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1979712" y="1700808"/>
            <a:ext cx="4752528" cy="864096"/>
            <a:chOff x="1619672" y="980728"/>
            <a:chExt cx="4752528" cy="864096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619672" y="980728"/>
              <a:ext cx="4752528" cy="8640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63688" y="1196752"/>
              <a:ext cx="453650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Оксид магния реагирует с:</a:t>
              </a:r>
              <a:endParaRPr lang="ru-RU" sz="24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7020272" y="3284984"/>
            <a:ext cx="129614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HNO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>
            <a:hlinkClick r:id="rId2" action="ppaction://hlinksldjump"/>
          </p:cNvPr>
          <p:cNvSpPr/>
          <p:nvPr/>
        </p:nvSpPr>
        <p:spPr>
          <a:xfrm>
            <a:off x="755576" y="3284984"/>
            <a:ext cx="1224136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CuO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>
            <a:hlinkClick r:id="rId2" action="ppaction://hlinksldjump"/>
          </p:cNvPr>
          <p:cNvSpPr/>
          <p:nvPr/>
        </p:nvSpPr>
        <p:spPr>
          <a:xfrm>
            <a:off x="4788024" y="3284984"/>
            <a:ext cx="1296144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КОН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>
            <a:hlinkClick r:id="rId2" action="ppaction://hlinksldjump"/>
          </p:cNvPr>
          <p:cNvSpPr/>
          <p:nvPr/>
        </p:nvSpPr>
        <p:spPr>
          <a:xfrm>
            <a:off x="2627784" y="3284984"/>
            <a:ext cx="1584176" cy="1008112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Ca(OH)</a:t>
            </a:r>
            <a:r>
              <a:rPr lang="en-US" sz="2400" b="1" baseline="-25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6948264" y="5805264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3" action="ppaction://hlinksldjump"/>
              </a:rPr>
              <a:t>Следующий пример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764704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 6</a:t>
            </a:r>
            <a:endParaRPr lang="ru-RU" sz="2400" b="1" dirty="0"/>
          </a:p>
        </p:txBody>
      </p:sp>
      <p:cxnSp>
        <p:nvCxnSpPr>
          <p:cNvPr id="12" name="Прямая со стрелкой 11"/>
          <p:cNvCxnSpPr>
            <a:endCxn id="23" idx="0"/>
          </p:cNvCxnSpPr>
          <p:nvPr/>
        </p:nvCxnSpPr>
        <p:spPr>
          <a:xfrm>
            <a:off x="6300192" y="2564904"/>
            <a:ext cx="1368152" cy="7200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77E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23" grpId="1" animBg="1"/>
      <p:bldP spid="28" grpId="0" animBg="1"/>
      <p:bldP spid="30" grpId="0" animBg="1"/>
      <p:bldP spid="31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Прямоугольник 33"/>
          <p:cNvSpPr/>
          <p:nvPr/>
        </p:nvSpPr>
        <p:spPr>
          <a:xfrm>
            <a:off x="4860032" y="4797152"/>
            <a:ext cx="1440160" cy="576064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Правильно!</a:t>
            </a:r>
          </a:p>
          <a:p>
            <a:pPr algn="ctr"/>
            <a:endParaRPr lang="ru-RU" dirty="0">
              <a:solidFill>
                <a:schemeClr val="tx1"/>
              </a:solidFill>
            </a:endParaRPr>
          </a:p>
        </p:txBody>
      </p:sp>
      <p:grpSp>
        <p:nvGrpSpPr>
          <p:cNvPr id="2" name="Группа 32"/>
          <p:cNvGrpSpPr/>
          <p:nvPr/>
        </p:nvGrpSpPr>
        <p:grpSpPr>
          <a:xfrm>
            <a:off x="1691680" y="1628800"/>
            <a:ext cx="5976664" cy="1047021"/>
            <a:chOff x="1619672" y="980728"/>
            <a:chExt cx="4752528" cy="1047021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619672" y="980728"/>
              <a:ext cx="4752528" cy="864096"/>
            </a:xfrm>
            <a:prstGeom prst="round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763688" y="1196752"/>
              <a:ext cx="453650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400" b="1" dirty="0" smtClean="0"/>
                <a:t>Оксид меди (</a:t>
              </a:r>
              <a:r>
                <a:rPr lang="en-US" sz="2400" b="1" dirty="0" smtClean="0"/>
                <a:t>II</a:t>
              </a:r>
              <a:r>
                <a:rPr lang="ru-RU" sz="2400" b="1" dirty="0" smtClean="0"/>
                <a:t>) взаимодействует с:</a:t>
              </a:r>
              <a:endParaRPr lang="ru-RU" sz="2400" b="1" dirty="0"/>
            </a:p>
          </p:txBody>
        </p:sp>
      </p:grpSp>
      <p:sp>
        <p:nvSpPr>
          <p:cNvPr id="23" name="Скругленный прямоугольник 22"/>
          <p:cNvSpPr/>
          <p:nvPr/>
        </p:nvSpPr>
        <p:spPr>
          <a:xfrm>
            <a:off x="4788024" y="3284984"/>
            <a:ext cx="1728192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серной кислотой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Скругленный прямоугольник 27">
            <a:hlinkClick r:id="rId2" action="ppaction://hlinksldjump"/>
          </p:cNvPr>
          <p:cNvSpPr/>
          <p:nvPr/>
        </p:nvSpPr>
        <p:spPr>
          <a:xfrm>
            <a:off x="6876256" y="3284984"/>
            <a:ext cx="1512168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</a:rPr>
              <a:t> 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оксидом магния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Скругленный прямоугольник 29">
            <a:hlinkClick r:id="rId3" action="ppaction://hlinksldjump"/>
          </p:cNvPr>
          <p:cNvSpPr/>
          <p:nvPr/>
        </p:nvSpPr>
        <p:spPr>
          <a:xfrm>
            <a:off x="3203848" y="3284984"/>
            <a:ext cx="1296144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водой</a:t>
            </a:r>
            <a:endParaRPr lang="ru-RU" sz="24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Скругленный прямоугольник 30">
            <a:hlinkClick r:id="rId2" action="ppaction://hlinksldjump"/>
          </p:cNvPr>
          <p:cNvSpPr/>
          <p:nvPr/>
        </p:nvSpPr>
        <p:spPr>
          <a:xfrm>
            <a:off x="683568" y="3284984"/>
            <a:ext cx="2088232" cy="1224136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гидроксидом</a:t>
            </a:r>
            <a:r>
              <a:rPr lang="ru-RU" sz="20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лития</a:t>
            </a:r>
            <a:endParaRPr lang="ru-RU" sz="20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Пятиугольник 34"/>
          <p:cNvSpPr/>
          <p:nvPr/>
        </p:nvSpPr>
        <p:spPr>
          <a:xfrm>
            <a:off x="6948264" y="5805264"/>
            <a:ext cx="1500198" cy="428628"/>
          </a:xfrm>
          <a:prstGeom prst="homePlat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Следующий пример</a:t>
            </a:r>
            <a:endParaRPr lang="ru-RU" sz="1200" b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79912" y="764704"/>
            <a:ext cx="162416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Пример 7</a:t>
            </a:r>
            <a:endParaRPr lang="ru-RU" sz="2400" b="1" dirty="0"/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724128" y="2564904"/>
            <a:ext cx="0" cy="72008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Нижний колонтитул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Анна Валерьевна </a:t>
            </a:r>
            <a:r>
              <a:rPr lang="ru-RU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Дзенис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77E6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34" grpId="0" animBg="1"/>
      <p:bldP spid="23" grpId="0" animBg="1"/>
      <p:bldP spid="23" grpId="1" animBg="1"/>
      <p:bldP spid="28" grpId="0" animBg="1"/>
      <p:bldP spid="30" grpId="0" animBg="1"/>
      <p:bldP spid="31" grpId="0" animBg="1"/>
      <p:bldP spid="35" grpId="0" animBg="1"/>
    </p:bldLst>
  </p:timing>
</p:sld>
</file>

<file path=ppt/theme/theme1.xml><?xml version="1.0" encoding="utf-8"?>
<a:theme xmlns:a="http://schemas.openxmlformats.org/drawingml/2006/main" name="Презентация c доской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Презентация ДОСКА</Template>
  <TotalTime>1198</TotalTime>
  <Words>1268</Words>
  <Application>Microsoft Office PowerPoint</Application>
  <PresentationFormat>Экран (4:3)</PresentationFormat>
  <Paragraphs>375</Paragraphs>
  <Slides>27</Slides>
  <Notes>0</Notes>
  <HiddenSlides>11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Презентация c доской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При создании презентации были использованы: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Rei</dc:creator>
  <cp:lastModifiedBy>Rei</cp:lastModifiedBy>
  <cp:revision>126</cp:revision>
  <dcterms:created xsi:type="dcterms:W3CDTF">2013-03-31T18:23:29Z</dcterms:created>
  <dcterms:modified xsi:type="dcterms:W3CDTF">2014-01-22T18:11:47Z</dcterms:modified>
</cp:coreProperties>
</file>