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76" r:id="rId4"/>
    <p:sldId id="274" r:id="rId5"/>
    <p:sldId id="273" r:id="rId6"/>
    <p:sldId id="284" r:id="rId7"/>
    <p:sldId id="285" r:id="rId8"/>
    <p:sldId id="278" r:id="rId9"/>
    <p:sldId id="263" r:id="rId10"/>
    <p:sldId id="259" r:id="rId11"/>
    <p:sldId id="264" r:id="rId12"/>
    <p:sldId id="260" r:id="rId13"/>
    <p:sldId id="256" r:id="rId14"/>
    <p:sldId id="279" r:id="rId15"/>
    <p:sldId id="257" r:id="rId16"/>
    <p:sldId id="288" r:id="rId17"/>
    <p:sldId id="287" r:id="rId18"/>
    <p:sldId id="258" r:id="rId19"/>
    <p:sldId id="262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FF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8" d="100"/>
          <a:sy n="78" d="100"/>
        </p:scale>
        <p:origin x="-2574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05DE-27D7-4CD8-ADE5-119FDB87BAF7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B12D-E28B-46D4-A626-696E7FAA4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05DE-27D7-4CD8-ADE5-119FDB87BAF7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B12D-E28B-46D4-A626-696E7FAA4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05DE-27D7-4CD8-ADE5-119FDB87BAF7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B12D-E28B-46D4-A626-696E7FAA4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05DE-27D7-4CD8-ADE5-119FDB87BAF7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B12D-E28B-46D4-A626-696E7FAA4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05DE-27D7-4CD8-ADE5-119FDB87BAF7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B12D-E28B-46D4-A626-696E7FAA4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05DE-27D7-4CD8-ADE5-119FDB87BAF7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B12D-E28B-46D4-A626-696E7FAA4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05DE-27D7-4CD8-ADE5-119FDB87BAF7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B12D-E28B-46D4-A626-696E7FAA4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05DE-27D7-4CD8-ADE5-119FDB87BAF7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B12D-E28B-46D4-A626-696E7FAA4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05DE-27D7-4CD8-ADE5-119FDB87BAF7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B12D-E28B-46D4-A626-696E7FAA4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05DE-27D7-4CD8-ADE5-119FDB87BAF7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B12D-E28B-46D4-A626-696E7FAA4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05DE-27D7-4CD8-ADE5-119FDB87BAF7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B12D-E28B-46D4-A626-696E7FAA4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B05DE-27D7-4CD8-ADE5-119FDB87BAF7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FB12D-E28B-46D4-A626-696E7FAA4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74;&#1072;&#1083;&#1077;&#1085;&#1090;&#1080;&#1085;&#1072;\&#1052;&#1086;&#1080;%20&#1076;&#1086;&#1082;&#1091;&#1084;&#1077;&#1085;&#1090;&#1099;\&#1052;&#1086;&#1103;%20&#1084;&#1091;&#1079;&#1099;&#1082;&#1072;\&#1065;&#1077;&#1083;&#1082;&#1091;&#1085;&#1095;&#1080;&#1082;%20&#1050;&#1080;&#1090;&#1072;&#1081;&#1089;&#1082;&#1080;&#1081;.mp3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5;&#1056;&#1045;&#1047;&#1045;&#1053;&#1058;&#1040;&#1062;&#1048;&#1048;\&#1044;&#1083;&#1103;%20&#1091;&#1088;&#1086;&#1082;&#1086;&#1074;\&#1091;&#1056;&#1054;&#1050;%20&#1058;&#1054;&#1051;&#1045;&#1056;&#1040;&#1053;&#1058;&#1053;&#1054;&#1057;&#1058;&#1048;\&#1089;&#1087;&#1077;&#1081;&#1089;_-_&#1057;&#1087;&#1077;&#1081;&#1089;.mp3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5;&#1056;&#1045;&#1047;&#1045;&#1053;&#1058;&#1040;&#1062;&#1048;&#1048;\&#1044;&#1083;&#1103;%20&#1091;&#1088;&#1086;&#1082;&#1086;&#1074;\&#1091;&#1056;&#1054;&#1050;%20&#1058;&#1054;&#1051;&#1045;&#1056;&#1040;&#1053;&#1058;&#1053;&#1054;&#1057;&#1058;&#1048;\&#1074;&#1072;&#1083;&#1100;&#1089;%20&#1094;&#1074;&#1077;&#1090;&#1086;&#1074;.mp3" TargetMode="Externa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audio" Target="file:///G:\&#1055;&#1056;&#1045;&#1047;&#1045;&#1053;&#1058;&#1040;&#1062;&#1048;&#1048;\&#1044;&#1083;&#1103;%20&#1091;&#1088;&#1086;&#1082;&#1086;&#1074;\&#1091;&#1056;&#1054;&#1050;%20&#1058;&#1054;&#1051;&#1045;&#1056;&#1040;&#1053;&#1058;&#1053;&#1054;&#1057;&#1058;&#1048;\&#1054;&#1073;&#1098;&#1103;&#1074;&#1083;&#1077;&#1085;&#1080;&#1077;.WMA" TargetMode="External"/><Relationship Id="rId1" Type="http://schemas.openxmlformats.org/officeDocument/2006/relationships/audio" Target="file:///C:\Documents%20and%20Settings\&#1074;&#1072;&#1083;&#1077;&#1085;&#1090;&#1080;&#1085;&#1072;\&#1052;&#1086;&#1080;%20&#1076;&#1086;&#1082;&#1091;&#1084;&#1077;&#1085;&#1090;&#1099;\&#1052;&#1086;&#1103;%20&#1084;&#1091;&#1079;&#1099;&#1082;&#1072;\&#1065;&#1077;&#1083;&#1082;&#1091;&#1085;&#1095;&#1080;&#1082;%20&#1050;&#1080;&#1090;&#1072;&#1081;&#1089;&#1082;&#1080;&#1081;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5;&#1056;&#1045;&#1047;&#1045;&#1053;&#1058;&#1040;&#1062;&#1048;&#1048;\&#1044;&#1083;&#1103;%20&#1091;&#1088;&#1086;&#1082;&#1086;&#1074;\&#1091;&#1056;&#1054;&#1050;%20&#1058;&#1054;&#1051;&#1045;&#1056;&#1040;&#1053;&#1058;&#1053;&#1054;&#1057;&#1058;&#1048;\minusovki.mptri.net%20vaenga_elena_-_goroda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5;&#1056;&#1045;&#1047;&#1045;&#1053;&#1058;&#1040;&#1062;&#1048;&#1048;\&#1044;&#1083;&#1103;%20&#1091;&#1088;&#1086;&#1082;&#1086;&#1074;\&#1091;&#1056;&#1054;&#1050;%20&#1058;&#1054;&#1051;&#1045;&#1056;&#1040;&#1053;&#1058;&#1053;&#1054;&#1057;&#1058;&#1048;\&#1053;&#1040;&#1063;&#1040;&#1051;&#1054;.WMA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5;&#1056;&#1045;&#1047;&#1045;&#1053;&#1058;&#1040;&#1062;&#1048;&#1048;\&#1044;&#1083;&#1103;%20&#1091;&#1088;&#1086;&#1082;&#1086;&#1074;\&#1091;&#1056;&#1054;&#1050;%20&#1058;&#1054;&#1051;&#1045;&#1056;&#1040;&#1053;&#1058;&#1053;&#1054;&#1057;&#1058;&#1048;\&#1050;&#1054;&#1053;&#1045;&#1062;.WM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5;&#1056;&#1045;&#1047;&#1045;&#1053;&#1058;&#1040;&#1062;&#1048;&#1048;\&#1044;&#1083;&#1103;%20&#1091;&#1088;&#1086;&#1082;&#1086;&#1074;\&#1091;&#1056;&#1054;&#1050;%20&#1058;&#1054;&#1051;&#1045;&#1056;&#1040;&#1053;&#1058;&#1053;&#1054;&#1057;&#1058;&#1048;\&#1089;&#1087;&#1077;&#1081;&#1089;_-_&#1050;&#1083;&#1072;&#1089;&#1089;&#1080;&#1082;&#1072;_&#1090;&#1088;&#1072;&#1085;&#1089;&#1072;.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Деловая игра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« ВСЕЛЕННАЯ»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vs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71670" y="1928802"/>
            <a:ext cx="5248603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4186238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cs typeface="Arial" pitchFamily="34" charset="0"/>
              </a:rPr>
              <a:t>ФОРМИРОВАНИЕ ЭКИПАЖА</a:t>
            </a:r>
            <a:endParaRPr lang="ru-RU" sz="3200" b="1" i="1" dirty="0">
              <a:solidFill>
                <a:srgbClr val="FFFF00"/>
              </a:solidFill>
              <a:cs typeface="Arial" pitchFamily="34" charset="0"/>
            </a:endParaRPr>
          </a:p>
        </p:txBody>
      </p:sp>
      <p:pic>
        <p:nvPicPr>
          <p:cNvPr id="5" name="Рисунок 4" descr="07db191625d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76749" y="3357563"/>
            <a:ext cx="4667251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ongo_1991_space_mi_block_73a_ill_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7" y="0"/>
            <a:ext cx="4429124" cy="341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814dfa6d59424afd6f1090c87c53a05d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0800000" flipH="1">
            <a:off x="0" y="3482578"/>
            <a:ext cx="4500562" cy="337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Щелкунчик Китайски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357158" y="6357958"/>
            <a:ext cx="223838" cy="223838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3571868" y="2143116"/>
            <a:ext cx="428628" cy="428628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14810" y="2143116"/>
            <a:ext cx="428628" cy="42862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929058" y="2643182"/>
            <a:ext cx="428628" cy="428628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2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633670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7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Распределение обязанностей.</a:t>
            </a:r>
            <a:endParaRPr lang="ru-RU" sz="7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000" b="1" i="1" dirty="0" smtClean="0">
                <a:solidFill>
                  <a:srgbClr val="66FF33"/>
                </a:solidFill>
              </a:rPr>
              <a:t>      Список должностей</a:t>
            </a:r>
            <a:r>
              <a:rPr lang="ru-RU" sz="5000" dirty="0" smtClean="0">
                <a:solidFill>
                  <a:srgbClr val="66FF33"/>
                </a:solidFill>
              </a:rPr>
              <a:t> :</a:t>
            </a:r>
            <a:endParaRPr lang="ru-RU" dirty="0">
              <a:solidFill>
                <a:srgbClr val="66FF33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66FF33"/>
                </a:solidFill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ru-RU" sz="3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Капитан </a:t>
            </a:r>
            <a:endParaRPr lang="ru-RU" sz="3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Первый пилот </a:t>
            </a:r>
            <a:r>
              <a:rPr lang="ru-RU" sz="3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управляет звездолетом.</a:t>
            </a:r>
            <a:endParaRPr lang="ru-RU" sz="3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3*.  Второй пилот.</a:t>
            </a:r>
            <a:endParaRPr lang="ru-RU" sz="3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 Штурман </a:t>
            </a:r>
            <a:r>
              <a:rPr lang="ru-RU" sz="3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прокладывает курс, исчисляет перемещения и отмечает передвижение                            </a:t>
            </a:r>
          </a:p>
          <a:p>
            <a:pPr>
              <a:lnSpc>
                <a:spcPct val="120000"/>
              </a:lnSpc>
              <a:buNone/>
            </a:pPr>
            <a:r>
              <a:rPr lang="ru-RU" sz="3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на карте, а также следит за исправной работой навигационных приборов.</a:t>
            </a:r>
          </a:p>
          <a:p>
            <a:pPr>
              <a:lnSpc>
                <a:spcPct val="120000"/>
              </a:lnSpc>
            </a:pPr>
            <a:r>
              <a:rPr lang="ru-RU" sz="3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Бортинженер</a:t>
            </a:r>
            <a:r>
              <a:rPr lang="ru-RU" sz="3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обеспечивающий безотказную работу силовых установок и других      </a:t>
            </a:r>
          </a:p>
          <a:p>
            <a:pPr>
              <a:lnSpc>
                <a:spcPct val="120000"/>
              </a:lnSpc>
              <a:buNone/>
            </a:pPr>
            <a:r>
              <a:rPr lang="ru-RU" sz="3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технических систем во время полёта.</a:t>
            </a:r>
          </a:p>
          <a:p>
            <a:pPr>
              <a:lnSpc>
                <a:spcPct val="120000"/>
              </a:lnSpc>
            </a:pPr>
            <a:r>
              <a:rPr lang="ru-RU" sz="3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 </a:t>
            </a:r>
            <a:r>
              <a:rPr lang="ru-RU" sz="3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Психолог</a:t>
            </a:r>
            <a:r>
              <a:rPr lang="ru-RU" sz="3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создает  комфортную обстановку для экипажа во время полета, оказывает      </a:t>
            </a:r>
          </a:p>
          <a:p>
            <a:pPr>
              <a:lnSpc>
                <a:spcPct val="120000"/>
              </a:lnSpc>
              <a:buNone/>
            </a:pPr>
            <a:r>
              <a:rPr lang="ru-RU" sz="3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психологическую помощь и поддержку.  </a:t>
            </a:r>
          </a:p>
          <a:p>
            <a:pPr>
              <a:lnSpc>
                <a:spcPct val="120000"/>
              </a:lnSpc>
            </a:pPr>
            <a:r>
              <a:rPr lang="ru-RU" sz="3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 Врач -</a:t>
            </a:r>
            <a:r>
              <a:rPr lang="ru-RU" sz="3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оказание медицинской помощи экипажу.</a:t>
            </a:r>
          </a:p>
          <a:p>
            <a:pPr>
              <a:lnSpc>
                <a:spcPct val="120000"/>
              </a:lnSpc>
            </a:pPr>
            <a:r>
              <a:rPr lang="ru-RU" sz="3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 Связист </a:t>
            </a:r>
            <a:r>
              <a:rPr lang="ru-RU" sz="3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поддерживает связь с Землей, информирует капитана </a:t>
            </a:r>
          </a:p>
          <a:p>
            <a:pPr>
              <a:lnSpc>
                <a:spcPct val="120000"/>
              </a:lnSpc>
              <a:buNone/>
            </a:pPr>
            <a:r>
              <a:rPr lang="ru-RU" sz="3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о полученных сигналах из космоса.</a:t>
            </a:r>
          </a:p>
          <a:p>
            <a:pPr>
              <a:lnSpc>
                <a:spcPct val="120000"/>
              </a:lnSpc>
            </a:pPr>
            <a:r>
              <a:rPr lang="ru-RU" sz="3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Повар </a:t>
            </a:r>
            <a:r>
              <a:rPr lang="ru-RU" sz="3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обеспечивает экипаж здоровым полноценным питанием.</a:t>
            </a:r>
          </a:p>
          <a:p>
            <a:pPr>
              <a:lnSpc>
                <a:spcPct val="120000"/>
              </a:lnSpc>
            </a:pPr>
            <a:r>
              <a:rPr lang="ru-RU" sz="3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10*. Специалист </a:t>
            </a:r>
            <a:r>
              <a:rPr lang="ru-RU" sz="3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внеземным цивилизациям.</a:t>
            </a:r>
          </a:p>
          <a:p>
            <a:pPr>
              <a:lnSpc>
                <a:spcPct val="170000"/>
              </a:lnSpc>
            </a:pPr>
            <a:endParaRPr lang="ru-RU" sz="2900" b="1" i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170000"/>
              </a:lnSpc>
              <a:buNone/>
            </a:pPr>
            <a:endParaRPr lang="ru-RU" sz="2900" i="1" dirty="0" smtClean="0">
              <a:solidFill>
                <a:srgbClr val="92D050"/>
              </a:solidFill>
              <a:latin typeface="Arial Narrow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4000" i="1" dirty="0" smtClean="0">
                <a:solidFill>
                  <a:srgbClr val="92D050"/>
                </a:solidFill>
                <a:latin typeface="Arial Narrow" pitchFamily="34" charset="0"/>
              </a:rPr>
              <a:t>ДОЛЖНОСТИ со звездочкой* могут не распределяться.</a:t>
            </a:r>
          </a:p>
          <a:p>
            <a:endParaRPr lang="ru-RU" sz="2900" dirty="0">
              <a:solidFill>
                <a:srgbClr val="92D050"/>
              </a:solidFill>
              <a:latin typeface="Arial Narrow" pitchFamily="34" charset="0"/>
            </a:endParaRPr>
          </a:p>
        </p:txBody>
      </p:sp>
      <p:pic>
        <p:nvPicPr>
          <p:cNvPr id="3074" name="Picture 2" descr="C:\Documents and Settings\валентина\Local Settings\Temporary Internet Files\Content.IE5\OIT5AJJI\MC900239635[1]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20272" y="4005064"/>
            <a:ext cx="1296144" cy="2631063"/>
          </a:xfrm>
          <a:prstGeom prst="rect">
            <a:avLst/>
          </a:prstGeom>
          <a:noFill/>
        </p:spPr>
      </p:pic>
      <p:pic>
        <p:nvPicPr>
          <p:cNvPr id="6" name="спейс_-_Спей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84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eve_0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786423" y="1857364"/>
            <a:ext cx="3357577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57290" y="3571876"/>
          <a:ext cx="4438845" cy="2878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615"/>
                <a:gridCol w="1479615"/>
                <a:gridCol w="1479615"/>
              </a:tblGrid>
              <a:tr h="7392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Имя, должность соседа 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слева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FF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Своё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 имя, должность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00FF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Имя , должность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соседа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справа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00FF">
                        <a:alpha val="53000"/>
                      </a:srgbClr>
                    </a:solidFill>
                  </a:tcPr>
                </a:tc>
              </a:tr>
              <a:tr h="1689676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</a:p>
                    <a:p>
                      <a:r>
                        <a:rPr lang="ru-RU" dirty="0" smtClean="0"/>
                        <a:t>2</a:t>
                      </a:r>
                    </a:p>
                    <a:p>
                      <a:r>
                        <a:rPr lang="ru-RU" dirty="0" smtClean="0"/>
                        <a:t>3</a:t>
                      </a:r>
                    </a:p>
                    <a:p>
                      <a:r>
                        <a:rPr lang="ru-RU" dirty="0" smtClean="0"/>
                        <a:t>4</a:t>
                      </a:r>
                    </a:p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</a:p>
                    <a:p>
                      <a:r>
                        <a:rPr lang="ru-RU" dirty="0" smtClean="0"/>
                        <a:t>2</a:t>
                      </a:r>
                    </a:p>
                    <a:p>
                      <a:r>
                        <a:rPr lang="ru-RU" dirty="0" smtClean="0"/>
                        <a:t>3</a:t>
                      </a:r>
                    </a:p>
                    <a:p>
                      <a:r>
                        <a:rPr lang="ru-RU" dirty="0" smtClean="0"/>
                        <a:t>4</a:t>
                      </a:r>
                    </a:p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</a:p>
                    <a:p>
                      <a:r>
                        <a:rPr lang="ru-RU" dirty="0" smtClean="0"/>
                        <a:t>2</a:t>
                      </a:r>
                    </a:p>
                    <a:p>
                      <a:r>
                        <a:rPr lang="ru-RU" dirty="0" smtClean="0"/>
                        <a:t>3</a:t>
                      </a:r>
                    </a:p>
                    <a:p>
                      <a:r>
                        <a:rPr lang="ru-RU" dirty="0" smtClean="0"/>
                        <a:t>4</a:t>
                      </a:r>
                    </a:p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28596" y="1000108"/>
            <a:ext cx="8286808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1.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Ваш любимый фрукт?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2. Если бы Вы участвовали в соревновании, какой вид спорта бы выбрали?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indent="1905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16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Ваш любимый школьный предмет? </a:t>
            </a:r>
            <a:endParaRPr lang="ru-RU" sz="1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4. Самое неприятное для Вас качество личности?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5. Самое ценное для Вас человеческое качество?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285728"/>
            <a:ext cx="7000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Проверка </a:t>
            </a:r>
            <a:r>
              <a:rPr lang="ru-RU" sz="3200" b="1" dirty="0" smtClean="0">
                <a:solidFill>
                  <a:schemeClr val="bg1"/>
                </a:solidFill>
              </a:rPr>
              <a:t>совместимости экипажа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7" name="вальс цвет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28596" y="6072206"/>
            <a:ext cx="458789" cy="458789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214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Планета </a:t>
            </a:r>
            <a:r>
              <a:rPr lang="ru-RU" b="1" dirty="0" smtClean="0">
                <a:solidFill>
                  <a:srgbClr val="FF0000"/>
                </a:solidFill>
              </a:rPr>
              <a:t>«Чужих»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MS900074877[1].wav">
            <a:hlinkClick r:id="" action="ppaction://media"/>
          </p:cNvPr>
          <p:cNvPicPr>
            <a:picLocks noRot="1" noChangeAspect="1"/>
          </p:cNvPicPr>
          <p:nvPr>
            <a:wavAudioFile r:embed="rId1" name="MS900074877[1].wav"/>
          </p:nvPr>
        </p:nvPicPr>
        <p:blipFill>
          <a:blip r:embed="rId5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720" y="214290"/>
            <a:ext cx="304800" cy="304800"/>
          </a:xfrm>
          <a:prstGeom prst="rect">
            <a:avLst/>
          </a:prstGeom>
        </p:spPr>
      </p:pic>
      <p:pic>
        <p:nvPicPr>
          <p:cNvPr id="9" name="MS900069593[1].wav">
            <a:hlinkClick r:id="" action="ppaction://media"/>
          </p:cNvPr>
          <p:cNvPicPr>
            <a:picLocks noRot="1" noChangeAspect="1"/>
          </p:cNvPicPr>
          <p:nvPr>
            <a:wavAudioFile r:embed="rId2" name="MS900069593[1].wav"/>
          </p:nvPr>
        </p:nvPicPr>
        <p:blipFill>
          <a:blip r:embed="rId5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1472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5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8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Индивидуальное задание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3357562"/>
          <a:ext cx="82296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«Я»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«Чужой»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  <a:p>
                      <a:pPr algn="l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  <a:p>
                      <a:pPr algn="l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  <a:p>
                      <a:pPr algn="l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  <a:p>
                      <a:pPr algn="l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  <a:p>
                      <a:pPr algn="l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  <a:p>
                      <a:pPr algn="l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  <a:p>
                      <a:pPr algn="l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  <a:p>
                      <a:pPr algn="l"/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rot="10800000" flipV="1">
            <a:off x="3286116" y="1285860"/>
            <a:ext cx="785818" cy="642942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857752" y="1285860"/>
            <a:ext cx="714380" cy="642942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85852" y="1928802"/>
            <a:ext cx="24662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ru-RU" sz="2400" b="1" u="sng" dirty="0" smtClean="0">
                <a:solidFill>
                  <a:schemeClr val="bg1"/>
                </a:solidFill>
              </a:rPr>
              <a:t>Свои</a:t>
            </a:r>
            <a:r>
              <a:rPr lang="ru-RU" dirty="0" smtClean="0">
                <a:solidFill>
                  <a:schemeClr val="bg1"/>
                </a:solidFill>
              </a:rPr>
              <a:t> положительные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качества личности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1928802"/>
            <a:ext cx="2294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Противоположенные(отрицательные)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качества личности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142984"/>
            <a:ext cx="4524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Планета «Своих»</a:t>
            </a:r>
            <a:r>
              <a:rPr lang="ru-RU" sz="4400" dirty="0" smtClean="0">
                <a:solidFill>
                  <a:srgbClr val="FFFF00"/>
                </a:solidFill>
              </a:rPr>
              <a:t> 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6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4" cstate="email"/>
          <a:stretch>
            <a:fillRect/>
          </a:stretch>
        </p:blipFill>
        <p:spPr>
          <a:xfrm>
            <a:off x="4929190" y="135729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4186238" cy="1143000"/>
          </a:xfrm>
        </p:spPr>
        <p:txBody>
          <a:bodyPr>
            <a:noAutofit/>
          </a:bodyPr>
          <a:lstStyle/>
          <a:p>
            <a:endParaRPr lang="ru-RU" sz="3200" b="1" i="1" dirty="0">
              <a:solidFill>
                <a:srgbClr val="FFFF00"/>
              </a:solidFill>
              <a:cs typeface="Arial" pitchFamily="34" charset="0"/>
            </a:endParaRPr>
          </a:p>
        </p:txBody>
      </p:sp>
      <p:pic>
        <p:nvPicPr>
          <p:cNvPr id="5" name="Рисунок 4" descr="07db191625dc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76749" y="3357563"/>
            <a:ext cx="4667251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ongo_1991_space_mi_block_73a_ill_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4877" y="0"/>
            <a:ext cx="4429124" cy="341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814dfa6d59424afd6f1090c87c53a05d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0800000" flipH="1">
            <a:off x="0" y="3482578"/>
            <a:ext cx="4500562" cy="337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Щелкунчик Китайски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357158" y="6357958"/>
            <a:ext cx="223838" cy="223838"/>
          </a:xfrm>
          <a:prstGeom prst="rect">
            <a:avLst/>
          </a:prstGeom>
        </p:spPr>
      </p:pic>
      <p:pic>
        <p:nvPicPr>
          <p:cNvPr id="10" name="Объявление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5536" y="6381328"/>
            <a:ext cx="260648" cy="26064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86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20000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pPr algn="l"/>
            <a:r>
              <a:rPr lang="ru-RU" sz="3600" b="1" i="1" dirty="0" smtClean="0">
                <a:solidFill>
                  <a:srgbClr val="FFFF00"/>
                </a:solidFill>
              </a:rPr>
              <a:t>Тактическая игра </a:t>
            </a:r>
            <a:br>
              <a:rPr lang="ru-RU" sz="3600" b="1" i="1" dirty="0" smtClean="0">
                <a:solidFill>
                  <a:srgbClr val="FFFF00"/>
                </a:solidFill>
              </a:rPr>
            </a:br>
            <a:r>
              <a:rPr lang="ru-RU" sz="3600" b="1" i="1" dirty="0" smtClean="0">
                <a:solidFill>
                  <a:srgbClr val="FFFF00"/>
                </a:solidFill>
              </a:rPr>
              <a:t>«Встреча во вселенной»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357430"/>
          <a:ext cx="8229600" cy="3614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0245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ПЕРЕГОВОРЫ</a:t>
                      </a:r>
                      <a:endParaRPr lang="ru-RU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ПЕРЕГОВОРЫ</a:t>
                      </a:r>
                      <a:endParaRPr lang="ru-RU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0245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</a:rPr>
                        <a:t>+3</a:t>
                      </a:r>
                      <a:endParaRPr lang="ru-RU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</a:rPr>
                        <a:t>+3</a:t>
                      </a:r>
                      <a:endParaRPr lang="ru-RU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46000"/>
                      </a:srgbClr>
                    </a:solidFill>
                  </a:tcPr>
                </a:tc>
              </a:tr>
              <a:tr h="60245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ПЕРЕГОВОРЫ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</a:rPr>
                        <a:t> ОТКРЫЛИ  ОГОНЬ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0245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</a:rPr>
                        <a:t>-5</a:t>
                      </a:r>
                      <a:endParaRPr lang="ru-RU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</a:rPr>
                        <a:t>+5</a:t>
                      </a:r>
                      <a:endParaRPr lang="ru-RU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  <a:alpha val="50000"/>
                      </a:schemeClr>
                    </a:solidFill>
                  </a:tcPr>
                </a:tc>
              </a:tr>
              <a:tr h="60245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 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</a:rPr>
                        <a:t>ОТКРЫЛИ  ОГОНЬ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 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</a:rPr>
                        <a:t>ОТКРЫЛИ  ОГОНЬ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60245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</a:rPr>
                        <a:t>-3</a:t>
                      </a:r>
                      <a:endParaRPr lang="ru-RU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</a:rPr>
                        <a:t>-3</a:t>
                      </a:r>
                      <a:endParaRPr lang="ru-RU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43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029" name="Picture 5" descr="C:\Documents and Settings\валентина\Local Settings\Temporary Internet Files\Content.IE5\ZIY4WQ1O\MC900205574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8437836" flipH="1">
            <a:off x="7558685" y="794513"/>
            <a:ext cx="1357322" cy="1245551"/>
          </a:xfrm>
          <a:prstGeom prst="rect">
            <a:avLst/>
          </a:prstGeom>
          <a:noFill/>
        </p:spPr>
      </p:pic>
      <p:pic>
        <p:nvPicPr>
          <p:cNvPr id="9" name="Picture 5" descr="C:\Documents and Settings\валентина\Local Settings\Temporary Internet Files\Content.IE5\ZIY4WQ1O\MC900205574[1].wmf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3830448">
            <a:off x="6085327" y="294184"/>
            <a:ext cx="1357322" cy="12455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minusovki.mptri.net vaenga_elena_-_gorod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НАЧАЛО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158" y="6143644"/>
            <a:ext cx="304800" cy="3048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КОНЕЦ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57147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857751" y="714356"/>
            <a:ext cx="3851439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81513516_doseng.org_00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3607595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volcano_0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09508" y="714356"/>
            <a:ext cx="386249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молния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28662" y="3643314"/>
            <a:ext cx="3643338" cy="273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ашня вавилон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243839"/>
            <a:ext cx="9144000" cy="7101839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571480"/>
            <a:ext cx="2500330" cy="223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85728"/>
            <a:ext cx="3948120" cy="296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85728"/>
            <a:ext cx="3929090" cy="294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357562"/>
            <a:ext cx="3857625" cy="289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357562"/>
            <a:ext cx="390527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2143116"/>
            <a:ext cx="2490779" cy="3214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4389127"/>
            <a:ext cx="3214710" cy="2108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16" y="1571612"/>
            <a:ext cx="190971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lum contrast="10000"/>
          </a:blip>
          <a:srcRect/>
          <a:stretch>
            <a:fillRect/>
          </a:stretch>
        </p:blipFill>
        <p:spPr bwMode="auto">
          <a:xfrm>
            <a:off x="214282" y="4643446"/>
            <a:ext cx="1870381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25956" y="500042"/>
            <a:ext cx="294153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p_world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71538" y="1000108"/>
            <a:ext cx="6981821" cy="5000660"/>
          </a:xfrm>
          <a:prstGeom prst="ellipse">
            <a:avLst/>
          </a:prstGeom>
        </p:spPr>
      </p:pic>
      <p:pic>
        <p:nvPicPr>
          <p:cNvPr id="5" name="Рисунок 4" descr="0_48b8_86219dc7_XL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500957" y="428604"/>
            <a:ext cx="1393041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949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57158" y="5286388"/>
            <a:ext cx="115467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002639a962ebc6177947359cceba1c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804570" y="5143513"/>
            <a:ext cx="1053694" cy="1404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legle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flipH="1">
            <a:off x="357158" y="285728"/>
            <a:ext cx="1391488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i="1" dirty="0">
                <a:solidFill>
                  <a:srgbClr val="FFFF00"/>
                </a:solidFill>
              </a:rPr>
              <a:t>Уважаемые дамы и господа! </a:t>
            </a:r>
            <a:r>
              <a:rPr lang="ru-RU" sz="3100" i="1" dirty="0" smtClean="0">
                <a:solidFill>
                  <a:srgbClr val="FFFF00"/>
                </a:solidFill>
              </a:rPr>
              <a:t/>
            </a:r>
            <a:br>
              <a:rPr lang="ru-RU" sz="3100" i="1" dirty="0" smtClean="0">
                <a:solidFill>
                  <a:srgbClr val="FFFF00"/>
                </a:solidFill>
              </a:rPr>
            </a:br>
            <a:r>
              <a:rPr lang="ru-RU" sz="3100" i="1" dirty="0" smtClean="0">
                <a:solidFill>
                  <a:srgbClr val="66FF33"/>
                </a:solidFill>
              </a:rPr>
              <a:t>Поздравляю </a:t>
            </a:r>
            <a:r>
              <a:rPr lang="ru-RU" sz="3100" i="1" dirty="0">
                <a:solidFill>
                  <a:srgbClr val="66FF33"/>
                </a:solidFill>
              </a:rPr>
              <a:t>вас с </a:t>
            </a:r>
            <a:r>
              <a:rPr lang="ru-RU" sz="3100" i="1" dirty="0" smtClean="0">
                <a:solidFill>
                  <a:srgbClr val="66FF33"/>
                </a:solidFill>
              </a:rPr>
              <a:t>успешным </a:t>
            </a:r>
            <a:r>
              <a:rPr lang="ru-RU" sz="3100" i="1" dirty="0">
                <a:solidFill>
                  <a:srgbClr val="66FF33"/>
                </a:solidFill>
              </a:rPr>
              <a:t>окончанием </a:t>
            </a:r>
            <a:r>
              <a:rPr lang="ru-RU" sz="3100" i="1" dirty="0" smtClean="0">
                <a:solidFill>
                  <a:srgbClr val="66FF33"/>
                </a:solidFill>
              </a:rPr>
              <a:t/>
            </a:r>
            <a:br>
              <a:rPr lang="ru-RU" sz="3100" i="1" dirty="0" smtClean="0">
                <a:solidFill>
                  <a:srgbClr val="66FF33"/>
                </a:solidFill>
              </a:rPr>
            </a:br>
            <a:r>
              <a:rPr lang="ru-RU" sz="3100" i="1" dirty="0" smtClean="0">
                <a:solidFill>
                  <a:srgbClr val="66FF33"/>
                </a:solidFill>
              </a:rPr>
              <a:t>   </a:t>
            </a:r>
            <a:r>
              <a:rPr lang="ru-RU" sz="3100" b="1" i="1" dirty="0" smtClean="0">
                <a:solidFill>
                  <a:srgbClr val="66FF33"/>
                </a:solidFill>
              </a:rPr>
              <a:t>Школы </a:t>
            </a:r>
            <a:r>
              <a:rPr lang="ru-RU" sz="3100" b="1" i="1" dirty="0">
                <a:solidFill>
                  <a:srgbClr val="66FF33"/>
                </a:solidFill>
              </a:rPr>
              <a:t>космической </a:t>
            </a:r>
            <a:r>
              <a:rPr lang="ru-RU" sz="3100" b="1" i="1" dirty="0" smtClean="0">
                <a:solidFill>
                  <a:srgbClr val="66FF33"/>
                </a:solidFill>
              </a:rPr>
              <a:t>навигации</a:t>
            </a:r>
            <a:r>
              <a:rPr lang="ru-RU" sz="3100" i="1" dirty="0" smtClean="0">
                <a:solidFill>
                  <a:srgbClr val="66FF33"/>
                </a:solidFill>
              </a:rPr>
              <a:t>.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4" name="Содержимое 3" descr="300px-Original_7_Astronauts_in_Spacesuits_-_GPN-2000-00129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643570" y="2143116"/>
            <a:ext cx="2500330" cy="3200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4" name="Picture 6" descr="C:\Documents and Settings\валентина\Local Settings\Temporary Internet Files\Content.IE5\35XZIUCD\MC900196292[1]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1643050"/>
            <a:ext cx="3286148" cy="3959869"/>
          </a:xfrm>
          <a:prstGeom prst="rect">
            <a:avLst/>
          </a:prstGeom>
          <a:noFill/>
        </p:spPr>
      </p:pic>
      <p:pic>
        <p:nvPicPr>
          <p:cNvPr id="2052" name="Picture 4" descr="C:\Documents and Settings\валентина\Local Settings\Temporary Internet Files\Content.IE5\U212C1US\MC900435809[1].wm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7607452">
            <a:off x="3973242" y="4288092"/>
            <a:ext cx="1656626" cy="1671617"/>
          </a:xfrm>
          <a:prstGeom prst="rect">
            <a:avLst/>
          </a:prstGeom>
          <a:noFill/>
        </p:spPr>
      </p:pic>
      <p:pic>
        <p:nvPicPr>
          <p:cNvPr id="6" name="спейс_-_Классика_транса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64291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1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FF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166</Words>
  <Application>Microsoft Office PowerPoint</Application>
  <PresentationFormat>Экран (4:3)</PresentationFormat>
  <Paragraphs>83</Paragraphs>
  <Slides>20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Деловая игра « ВСЕЛЕННАЯ»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Уважаемые дамы и господа!  Поздравляю вас с успешным окончанием     Школы космической навигации..</vt:lpstr>
      <vt:lpstr>ФОРМИРОВАНИЕ ЭКИПАЖА</vt:lpstr>
      <vt:lpstr>Слайд 11</vt:lpstr>
      <vt:lpstr>Слайд 12</vt:lpstr>
      <vt:lpstr>Планета «Чужих» </vt:lpstr>
      <vt:lpstr>Индивидуальное задание</vt:lpstr>
      <vt:lpstr>Слайд 15</vt:lpstr>
      <vt:lpstr>Слайд 16</vt:lpstr>
      <vt:lpstr>Слайд 17</vt:lpstr>
      <vt:lpstr>Тактическая игра  «Встреча во вселенной»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дом</cp:lastModifiedBy>
  <cp:revision>77</cp:revision>
  <dcterms:created xsi:type="dcterms:W3CDTF">2011-02-22T15:30:27Z</dcterms:created>
  <dcterms:modified xsi:type="dcterms:W3CDTF">2013-11-06T12:21:05Z</dcterms:modified>
</cp:coreProperties>
</file>