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8" r:id="rId6"/>
    <p:sldId id="270" r:id="rId7"/>
    <p:sldId id="274" r:id="rId8"/>
    <p:sldId id="271" r:id="rId9"/>
    <p:sldId id="272" r:id="rId10"/>
    <p:sldId id="267" r:id="rId11"/>
    <p:sldId id="275" r:id="rId12"/>
    <p:sldId id="269" r:id="rId13"/>
    <p:sldId id="273" r:id="rId14"/>
    <p:sldId id="262" r:id="rId15"/>
    <p:sldId id="261" r:id="rId16"/>
    <p:sldId id="259" r:id="rId17"/>
    <p:sldId id="263" r:id="rId18"/>
    <p:sldId id="264" r:id="rId19"/>
    <p:sldId id="265" r:id="rId20"/>
    <p:sldId id="266" r:id="rId21"/>
    <p:sldId id="285" r:id="rId22"/>
    <p:sldId id="276" r:id="rId23"/>
    <p:sldId id="287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1B6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375258-1D47-4FF3-95DA-5128B565E34B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E9A701-A8A6-4CE4-98B0-7022739F47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375258-1D47-4FF3-95DA-5128B565E34B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E9A701-A8A6-4CE4-98B0-7022739F4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375258-1D47-4FF3-95DA-5128B565E34B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E9A701-A8A6-4CE4-98B0-7022739F4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375258-1D47-4FF3-95DA-5128B565E34B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E9A701-A8A6-4CE4-98B0-7022739F4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375258-1D47-4FF3-95DA-5128B565E34B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E9A701-A8A6-4CE4-98B0-7022739F47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375258-1D47-4FF3-95DA-5128B565E34B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E9A701-A8A6-4CE4-98B0-7022739F4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375258-1D47-4FF3-95DA-5128B565E34B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E9A701-A8A6-4CE4-98B0-7022739F4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375258-1D47-4FF3-95DA-5128B565E34B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E9A701-A8A6-4CE4-98B0-7022739F4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375258-1D47-4FF3-95DA-5128B565E34B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E9A701-A8A6-4CE4-98B0-7022739F47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375258-1D47-4FF3-95DA-5128B565E34B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E9A701-A8A6-4CE4-98B0-7022739F4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375258-1D47-4FF3-95DA-5128B565E34B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E9A701-A8A6-4CE4-98B0-7022739F47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3375258-1D47-4FF3-95DA-5128B565E34B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AE9A701-A8A6-4CE4-98B0-7022739F47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playcast.ru/uploads/2009/07/08/1076709.jpg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latoriza.ru/" TargetMode="External"/><Relationship Id="rId2" Type="http://schemas.openxmlformats.org/officeDocument/2006/relationships/hyperlink" Target="http://www.petr-fevronia.ru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33732"/>
            <a:ext cx="7977214" cy="1981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      «Повесть о Петре и </a:t>
            </a:r>
            <a:r>
              <a:rPr lang="ru-RU" b="1" dirty="0" err="1" smtClean="0"/>
              <a:t>Февронии</a:t>
            </a:r>
            <a:r>
              <a:rPr lang="ru-RU" b="1" dirty="0" smtClean="0"/>
              <a:t> Муромских»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3357562"/>
            <a:ext cx="7406640" cy="164307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 smtClean="0"/>
              <a:t>Ермолай-Еразм</a:t>
            </a:r>
            <a:endParaRPr lang="ru-RU" sz="3200" b="1" dirty="0" smtClean="0"/>
          </a:p>
          <a:p>
            <a:pPr algn="ctr"/>
            <a:endParaRPr lang="ru-RU" sz="43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http://www.pravoslavie.ru/sas/image/100308/30852.p.jpg?0.885111640995870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428868"/>
            <a:ext cx="2379980" cy="394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643306" y="4714884"/>
            <a:ext cx="4376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Автор-составитель </a:t>
            </a:r>
            <a:r>
              <a:rPr lang="ru-RU" dirty="0" err="1" smtClean="0">
                <a:solidFill>
                  <a:srgbClr val="7030A0"/>
                </a:solidFill>
              </a:rPr>
              <a:t>Андреянова</a:t>
            </a:r>
            <a:r>
              <a:rPr lang="ru-RU" dirty="0" smtClean="0">
                <a:solidFill>
                  <a:srgbClr val="7030A0"/>
                </a:solidFill>
              </a:rPr>
              <a:t> И. Э.,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учитель русского языка </a:t>
            </a:r>
            <a:r>
              <a:rPr lang="ru-RU" dirty="0" err="1" smtClean="0">
                <a:solidFill>
                  <a:srgbClr val="7030A0"/>
                </a:solidFill>
              </a:rPr>
              <a:t>Карповской</a:t>
            </a:r>
            <a:r>
              <a:rPr lang="ru-RU" dirty="0" smtClean="0">
                <a:solidFill>
                  <a:srgbClr val="7030A0"/>
                </a:solidFill>
              </a:rPr>
              <a:t> СОШ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img1.liveinternet.ru/images/attach/c/0/46/51/46051198_petr1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8501122" cy="6572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murmanspas.ru/uploads/mediapool/petr_theurony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714356"/>
            <a:ext cx="4071966" cy="5357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://www.pravoslavie.ru/sas/image/100308/30829.b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643998" cy="65722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pravoslavie.ru/sas/image/100308/30834.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52"/>
            <a:ext cx="7858180" cy="65008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274638"/>
            <a:ext cx="786215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>
                <a:effectLst/>
              </a:rPr>
              <a:t>Жанровое своеобразие повести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28" y="1268413"/>
            <a:ext cx="7391422" cy="48910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4F12FA"/>
                </a:solidFill>
                <a:latin typeface="Times New Roman" pitchFamily="18" charset="0"/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</a:rPr>
              <a:t>Сказка?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</a:rPr>
              <a:t>			   Житие?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</a:rPr>
              <a:t>					  Повесть?</a:t>
            </a:r>
          </a:p>
        </p:txBody>
      </p:sp>
      <p:pic>
        <p:nvPicPr>
          <p:cNvPr id="2" name="Picture 2" descr="http://primamedia.ru/include/t.php?file=files/70901.jpg&amp;width=6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714752"/>
            <a:ext cx="4286280" cy="26479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52400"/>
            <a:ext cx="7929618" cy="3633790"/>
          </a:xfrm>
        </p:spPr>
        <p:txBody>
          <a:bodyPr>
            <a:normAutofit/>
          </a:bodyPr>
          <a:lstStyle/>
          <a:p>
            <a:pPr marL="457200" indent="-457200" algn="just"/>
            <a:r>
              <a:rPr lang="ru-RU" sz="3200" b="1" u="sng" dirty="0" smtClean="0">
                <a:solidFill>
                  <a:srgbClr val="FF0000"/>
                </a:solidFill>
                <a:effectLst/>
              </a:rPr>
              <a:t>СКАЗКА</a:t>
            </a:r>
            <a:r>
              <a:rPr lang="ru-RU" sz="2400" b="1" dirty="0" smtClean="0">
                <a:effectLst/>
              </a:rPr>
              <a:t> - </a:t>
            </a:r>
            <a:r>
              <a:rPr lang="ru-RU" sz="2800" b="1" dirty="0" smtClean="0">
                <a:effectLst/>
              </a:rPr>
              <a:t>жанр устного народного творчества, рассказ о вымышленных событиях, где изображается победа добра над злом,  воплощаются народные представления о красоте, справедливости, достоинствах человека. </a:t>
            </a:r>
            <a:r>
              <a:rPr lang="ru-RU" sz="2800" b="1" dirty="0" smtClean="0">
                <a:solidFill>
                  <a:srgbClr val="4F12FA"/>
                </a:solidFill>
                <a:effectLst/>
                <a:latin typeface="Times New Roman" pitchFamily="18" charset="0"/>
              </a:rPr>
              <a:t> </a:t>
            </a:r>
            <a:br>
              <a:rPr lang="ru-RU" sz="2800" b="1" dirty="0" smtClean="0">
                <a:solidFill>
                  <a:srgbClr val="4F12FA"/>
                </a:solidFill>
                <a:effectLst/>
                <a:latin typeface="Times New Roman" pitchFamily="18" charset="0"/>
              </a:rPr>
            </a:br>
            <a:endParaRPr lang="ru-RU" sz="2800" b="1" dirty="0">
              <a:effectLst/>
            </a:endParaRPr>
          </a:p>
        </p:txBody>
      </p:sp>
      <p:pic>
        <p:nvPicPr>
          <p:cNvPr id="19458" name="Picture 2" descr="http://img-fotki.yandex.ru/get/5506/sunny-fanny.77/0_50bcb_486a3f9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571876"/>
            <a:ext cx="2571740" cy="319085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5000628" y="1000108"/>
            <a:ext cx="3429024" cy="5126055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</a:t>
            </a:r>
            <a:r>
              <a:rPr lang="ru-RU" b="1" u="sng" dirty="0" smtClean="0">
                <a:solidFill>
                  <a:srgbClr val="FF0000"/>
                </a:solidFill>
              </a:rPr>
              <a:t>ЖИТИЕ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- жизнеописание людей, объявленных христианской церковью святыми. </a:t>
            </a:r>
          </a:p>
          <a:p>
            <a:endParaRPr lang="ru-RU" dirty="0"/>
          </a:p>
        </p:txBody>
      </p:sp>
      <p:pic>
        <p:nvPicPr>
          <p:cNvPr id="14338" name="Picture 2" descr="http://img0.liveinternet.ru/images/attach/c/0/46/51/46051912_prolov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5143536" cy="36433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320"/>
            <a:ext cx="8001056" cy="2440300"/>
          </a:xfrm>
        </p:spPr>
        <p:txBody>
          <a:bodyPr>
            <a:no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  <a:effectLst/>
              </a:rPr>
              <a:t>ПОВЕСТЬ</a:t>
            </a:r>
            <a:r>
              <a:rPr lang="ru-RU" sz="2400" b="1" dirty="0" smtClean="0">
                <a:effectLst/>
              </a:rPr>
              <a:t> - средний  между рассказом и романом</a:t>
            </a:r>
            <a:br>
              <a:rPr lang="ru-RU" sz="2400" b="1" dirty="0" smtClean="0">
                <a:effectLst/>
              </a:rPr>
            </a:br>
            <a:r>
              <a:rPr lang="ru-RU" sz="2400" b="1" dirty="0" smtClean="0">
                <a:effectLst/>
              </a:rPr>
              <a:t>  эпический жанр,   в котором представлен ряд эпизодов из жизни героя (героев). </a:t>
            </a:r>
            <a:r>
              <a:rPr lang="ru-RU" sz="2400" b="1" dirty="0" smtClean="0">
                <a:solidFill>
                  <a:srgbClr val="4F12FA"/>
                </a:solidFill>
                <a:effectLst/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4F12FA"/>
                </a:solidFill>
                <a:effectLst/>
                <a:latin typeface="Times New Roman" pitchFamily="18" charset="0"/>
              </a:rPr>
            </a:br>
            <a:endParaRPr lang="ru-RU" sz="2400" b="1" dirty="0">
              <a:effectLst/>
            </a:endParaRPr>
          </a:p>
        </p:txBody>
      </p:sp>
      <p:pic>
        <p:nvPicPr>
          <p:cNvPr id="3" name="Picture 8" descr="Картинка 13 из 43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428868"/>
            <a:ext cx="4103688" cy="3800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714488"/>
            <a:ext cx="7933588" cy="5000660"/>
          </a:xfrm>
        </p:spPr>
        <p:txBody>
          <a:bodyPr>
            <a:noAutofit/>
          </a:bodyPr>
          <a:lstStyle/>
          <a:p>
            <a:pPr marL="539496" indent="-457200">
              <a:lnSpc>
                <a:spcPct val="80000"/>
              </a:lnSpc>
              <a:buFont typeface="+mj-lt"/>
              <a:buAutoNum type="arabicPeriod"/>
            </a:pPr>
            <a:endParaRPr lang="ru-RU" sz="2400" b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marL="539496" indent="-457200">
              <a:lnSpc>
                <a:spcPct val="80000"/>
              </a:lnSpc>
              <a:buFont typeface="+mj-lt"/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Сказочный зачин. </a:t>
            </a:r>
          </a:p>
          <a:p>
            <a:pPr marL="539496" indent="-457200">
              <a:lnSpc>
                <a:spcPct val="80000"/>
              </a:lnSpc>
              <a:buFont typeface="+mj-lt"/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Первая часть похожа на волшебную  сказку о герое – змееборце, вторая – на бытовую сказку о мудрой деве. </a:t>
            </a:r>
          </a:p>
          <a:p>
            <a:pPr marL="539496" indent="-457200">
              <a:lnSpc>
                <a:spcPct val="80000"/>
              </a:lnSpc>
              <a:buFont typeface="+mj-lt"/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Есть сказочный герой змей-искуситель. </a:t>
            </a:r>
          </a:p>
          <a:p>
            <a:pPr marL="539496" indent="-457200">
              <a:lnSpc>
                <a:spcPct val="80000"/>
              </a:lnSpc>
              <a:buFont typeface="+mj-lt"/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Добро побеждает зло. Пётр побеждает змея. </a:t>
            </a:r>
          </a:p>
          <a:p>
            <a:pPr marL="539496" indent="-457200">
              <a:lnSpc>
                <a:spcPct val="80000"/>
              </a:lnSpc>
              <a:buFont typeface="+mj-lt"/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 Есть загадки, которые часто приходится отгадывать героям сказок.</a:t>
            </a:r>
          </a:p>
          <a:p>
            <a:pPr marL="539496" indent="-457200">
              <a:lnSpc>
                <a:spcPct val="80000"/>
              </a:lnSpc>
              <a:buFont typeface="+mj-lt"/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Хитроумные задания-испытания (задание Петра сшить из пучка льна рубаху и задание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Февронии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 сделать ткацкий станок из полена).</a:t>
            </a:r>
          </a:p>
          <a:p>
            <a:pPr marL="539496" indent="-457200">
              <a:lnSpc>
                <a:spcPct val="80000"/>
              </a:lnSpc>
              <a:buFont typeface="+mj-lt"/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Волшебные помощники (например,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Агриков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 меч).</a:t>
            </a:r>
          </a:p>
          <a:p>
            <a:pPr marL="539496" indent="-457200">
              <a:lnSpc>
                <a:spcPct val="80000"/>
              </a:lnSpc>
              <a:buFont typeface="+mj-lt"/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Постоянные эпитеты (“лукавый змей”, “мудрая дева”).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marL="539496" indent="-457200">
              <a:buFont typeface="+mj-lt"/>
              <a:buAutoNum type="arabicPeriod"/>
            </a:pP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2530" name="Picture 2" descr="&amp;Bcy;&amp;icy;&amp;lcy;&amp;icy;&amp;bcy;&amp;icy;&amp;ncy; &amp;Icy;. &amp;YAcy;. «&amp;Bcy;&amp;acy;&amp;bcy;&amp;acy;-&amp;yacy;&amp;gcy;&amp;acy; &amp;vcy; &amp;scy;&amp;tcy;&amp;ucy;&amp;pcy;&amp;iecy;». &amp;Icy;&amp;lcy;&amp;lcy;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1928826" cy="2114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428860" y="571480"/>
            <a:ext cx="5559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Сказочные черты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1443840"/>
            <a:ext cx="7858180" cy="378565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533400" indent="-533400">
              <a:buClr>
                <a:schemeClr val="bg2"/>
              </a:buClr>
              <a:buFont typeface="+mj-lt"/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Автор прославляет святых, создавая идеальные образы. (Пётр - благочестивый, святой;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Феврония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 – святая, преподобная, блаженная).     </a:t>
            </a:r>
          </a:p>
          <a:p>
            <a:pPr marL="533400" indent="-533400">
              <a:buClr>
                <a:schemeClr val="bg2"/>
              </a:buClr>
              <a:buFont typeface="+mj-lt"/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Любовь героев к Богу, почитание героями Библии.</a:t>
            </a:r>
          </a:p>
          <a:p>
            <a:pPr marL="533400" indent="-533400">
              <a:buClr>
                <a:schemeClr val="bg2"/>
              </a:buClr>
              <a:buFont typeface="+mj-lt"/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Чудеса, которые творят герои.  </a:t>
            </a:r>
          </a:p>
          <a:p>
            <a:pPr marL="533400" indent="-533400">
              <a:buClr>
                <a:schemeClr val="bg2"/>
              </a:buClr>
              <a:buFont typeface="+mj-lt"/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Необычная смерть и посмертные чудеса. </a:t>
            </a:r>
          </a:p>
          <a:p>
            <a:pPr marL="533400" indent="-533400">
              <a:buClr>
                <a:schemeClr val="bg2"/>
              </a:buClr>
              <a:buFont typeface="+mj-lt"/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Есть похвальное слово святым.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marL="533400" indent="-533400">
              <a:buClr>
                <a:schemeClr val="bg2"/>
              </a:buClr>
              <a:buFont typeface="+mj-lt"/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В повести используется лексика, характерная для духовной литературы: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</a:rPr>
              <a:t>блаженный, милостыню творя, заповеди Господние, чадолюбивые и т.д.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357166"/>
            <a:ext cx="50456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ЧЕРТЫ ЖИТИЯ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pravoslavie.ru/sas/image/100307/30791.p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3288" b="3288"/>
          <a:stretch>
            <a:fillRect/>
          </a:stretch>
        </p:blipFill>
        <p:spPr bwMode="auto">
          <a:xfrm>
            <a:off x="357158" y="357166"/>
            <a:ext cx="6143668" cy="5591196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0826" y="357166"/>
            <a:ext cx="2643174" cy="56626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000" b="1" dirty="0" smtClean="0">
                <a:solidFill>
                  <a:schemeClr val="tx1"/>
                </a:solidFill>
              </a:rPr>
              <a:t>Повесть создана в середине </a:t>
            </a:r>
            <a:r>
              <a:rPr lang="en-US" sz="2000" b="1" dirty="0" smtClean="0">
                <a:solidFill>
                  <a:schemeClr val="tx1"/>
                </a:solidFill>
              </a:rPr>
              <a:t>XVI</a:t>
            </a:r>
            <a:r>
              <a:rPr lang="ru-RU" sz="2000" b="1" dirty="0" smtClean="0">
                <a:solidFill>
                  <a:schemeClr val="tx1"/>
                </a:solidFill>
              </a:rPr>
              <a:t> в. писателем </a:t>
            </a:r>
            <a:r>
              <a:rPr lang="ru-RU" sz="2000" b="1" dirty="0" err="1" smtClean="0">
                <a:solidFill>
                  <a:schemeClr val="tx1"/>
                </a:solidFill>
              </a:rPr>
              <a:t>Ермолаем-Еразмом</a:t>
            </a:r>
            <a:r>
              <a:rPr lang="ru-RU" sz="2000" b="1" dirty="0" smtClean="0">
                <a:solidFill>
                  <a:schemeClr val="tx1"/>
                </a:solidFill>
              </a:rPr>
              <a:t>. Священник получил задание написать сочинение о </a:t>
            </a:r>
            <a:r>
              <a:rPr lang="ru-RU" sz="2000" b="1" dirty="0" err="1" smtClean="0">
                <a:solidFill>
                  <a:schemeClr val="tx1"/>
                </a:solidFill>
              </a:rPr>
              <a:t>муромских</a:t>
            </a:r>
            <a:r>
              <a:rPr lang="ru-RU" sz="2000" b="1" dirty="0" smtClean="0">
                <a:solidFill>
                  <a:schemeClr val="tx1"/>
                </a:solidFill>
              </a:rPr>
              <a:t> святых – князе Петре и его супруге. Это житие должно было войти в полное общерусское  собрание житий – «Великие Минеи Четьи» (ежемесячные чтения)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012200"/>
          </a:xfrm>
        </p:spPr>
        <p:txBody>
          <a:bodyPr>
            <a:normAutofit fontScale="90000"/>
          </a:bodyPr>
          <a:lstStyle/>
          <a:p>
            <a:pPr marL="742950" indent="-742950">
              <a:lnSpc>
                <a:spcPct val="90000"/>
              </a:lnSpc>
            </a:pPr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>            </a:t>
            </a:r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sz="3100" b="1" dirty="0" smtClean="0">
                <a:effectLst/>
              </a:rPr>
              <a:t>1.</a:t>
            </a:r>
            <a:r>
              <a:rPr lang="ru-RU" sz="3100" b="1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Указаны конкретные места действия: город Муром, Рязанская земля, село Ласково. Это придает повести достоверность.</a:t>
            </a:r>
            <a:r>
              <a:rPr lang="ru-RU" sz="3100" b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</a:br>
            <a:r>
              <a:rPr lang="ru-RU" sz="3100" b="1" dirty="0" smtClean="0">
                <a:effectLst/>
              </a:rPr>
              <a:t>2</a:t>
            </a:r>
            <a:r>
              <a:rPr lang="ru-RU" sz="3100" b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.</a:t>
            </a:r>
            <a:r>
              <a:rPr lang="ru-RU" sz="3100" b="1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Герои повести – реальные люди.</a:t>
            </a:r>
            <a:r>
              <a:rPr lang="ru-RU" sz="3100" b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</a:br>
            <a:r>
              <a:rPr lang="ru-RU" sz="3100" b="1" dirty="0" smtClean="0">
                <a:effectLst/>
              </a:rPr>
              <a:t>3.</a:t>
            </a:r>
            <a:r>
              <a:rPr lang="ru-RU" sz="3100" b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ru-RU" sz="3100" b="1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Детали.</a:t>
            </a:r>
            <a:r>
              <a:rPr lang="ru-RU" sz="3100" b="1" dirty="0" smtClean="0">
                <a:effectLst/>
              </a:rPr>
              <a:t/>
            </a:r>
            <a:br>
              <a:rPr lang="ru-RU" sz="3100" b="1" dirty="0" smtClean="0">
                <a:effectLst/>
              </a:rPr>
            </a:br>
            <a:r>
              <a:rPr lang="ru-RU" sz="3100" b="1" dirty="0" smtClean="0">
                <a:effectLst/>
              </a:rPr>
              <a:t>4. </a:t>
            </a:r>
            <a:r>
              <a:rPr lang="ru-RU" sz="3100" b="1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На первый план выдвигается личность крестьянки.</a:t>
            </a:r>
            <a:r>
              <a:rPr lang="ru-RU" sz="3100" b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</a:br>
            <a:r>
              <a:rPr lang="ru-RU" sz="3100" b="1" dirty="0" smtClean="0">
                <a:effectLst/>
              </a:rPr>
              <a:t>5.</a:t>
            </a:r>
            <a:r>
              <a:rPr lang="ru-RU" sz="3100" b="1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Тема социального неравенства.</a:t>
            </a:r>
            <a:r>
              <a:rPr lang="ru-RU" sz="3100" b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</a:br>
            <a:r>
              <a:rPr lang="ru-RU" sz="3100" b="1" dirty="0" smtClean="0">
                <a:effectLst/>
              </a:rPr>
              <a:t>6.</a:t>
            </a:r>
            <a:r>
              <a:rPr lang="ru-RU" sz="3100" b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ru-RU" sz="3100" b="1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История рвущихся к власти бояр, перебивших друг друга в междоусобице.</a:t>
            </a:r>
            <a:br>
              <a:rPr lang="ru-RU" sz="3100" b="1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/>
              </a:rPr>
            </a:br>
            <a:endParaRPr lang="ru-RU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714356"/>
            <a:ext cx="7143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    Черты повести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571612"/>
            <a:ext cx="8153400" cy="4554551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/>
              <a:t>Жанр «Повести…» не находит себе соответствий ни с исторической повестью, ни с житием. Наличие поэтического вымысла, восходящего к традициям народной сказки, умения автора обобщать различные явления жизни, позволяет рассматривать «Повесть…» как начальную стадию развития жанра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500042"/>
            <a:ext cx="28380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ВЫВОД: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5786454"/>
            <a:ext cx="5503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Бытовой повести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rishep.ru/wp-content/uploads/2012/07/17-700x46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14"/>
            <a:ext cx="6143669" cy="6429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357950" y="214290"/>
            <a:ext cx="264319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Храмом Петра и </a:t>
            </a:r>
            <a:r>
              <a:rPr lang="ru-RU" sz="2000" b="1" dirty="0" err="1" smtClean="0"/>
              <a:t>Февронии</a:t>
            </a:r>
            <a:r>
              <a:rPr lang="ru-RU" sz="2000" b="1" dirty="0" smtClean="0"/>
              <a:t>, где хранятся мощи святых, является Троицкий собор в Свято-Троицком монастыре города Мурома. </a:t>
            </a:r>
          </a:p>
          <a:p>
            <a:pPr algn="just"/>
            <a:r>
              <a:rPr lang="ru-RU" sz="2000" b="1" dirty="0" smtClean="0"/>
              <a:t>В этот собор со всей России и даже из-за границы приезжают паломники, чтобы поклониться мощам Петра и </a:t>
            </a:r>
            <a:r>
              <a:rPr lang="ru-RU" sz="2000" b="1" dirty="0" err="1" smtClean="0"/>
              <a:t>Февронии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и</a:t>
            </a:r>
            <a:r>
              <a:rPr lang="ru-RU" sz="2000" b="1" dirty="0" smtClean="0"/>
              <a:t> испросить у святых благоверных супружеского счастья, истинной любви и верности.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0.liveinternet.ru/images/attach/c/3/75/949/75949246_large_4000579_11731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5000660" cy="64294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29256" y="1066800"/>
            <a:ext cx="3200840" cy="1981200"/>
          </a:xfrm>
        </p:spPr>
        <p:txBody>
          <a:bodyPr/>
          <a:lstStyle/>
          <a:p>
            <a:r>
              <a:rPr lang="ru-RU" sz="3200" dirty="0" smtClean="0"/>
              <a:t>Рака с мощами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etr-fevronia.ru/uploads/page/d81c39415f2d0b0024f85b20c22f3f562c4205d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2000264" cy="428628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643174" y="1285860"/>
            <a:ext cx="62865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</a:rPr>
              <a:t>В 2008 году </a:t>
            </a:r>
            <a:r>
              <a:rPr lang="ru-RU" sz="2400" b="1" dirty="0" smtClean="0">
                <a:solidFill>
                  <a:srgbClr val="FF0000"/>
                </a:solidFill>
              </a:rPr>
              <a:t>8 июля </a:t>
            </a:r>
            <a:r>
              <a:rPr lang="ru-RU" sz="2400" b="1" dirty="0" smtClean="0">
                <a:solidFill>
                  <a:srgbClr val="7030A0"/>
                </a:solidFill>
              </a:rPr>
              <a:t>в России появился замечательный праздник – </a:t>
            </a:r>
            <a:r>
              <a:rPr lang="ru-RU" sz="2400" b="1" dirty="0" smtClean="0">
                <a:solidFill>
                  <a:srgbClr val="FF0000"/>
                </a:solidFill>
              </a:rPr>
              <a:t>Всероссийский День семьи, любви и верности. </a:t>
            </a:r>
            <a:r>
              <a:rPr lang="ru-RU" sz="2400" b="1" dirty="0" smtClean="0">
                <a:solidFill>
                  <a:srgbClr val="7030A0"/>
                </a:solidFill>
              </a:rPr>
              <a:t>Этот прекрасный летний день был выбран для праздника не случайно – уже </a:t>
            </a:r>
            <a:r>
              <a:rPr lang="ru-RU" sz="2400" b="1" dirty="0" smtClean="0">
                <a:solidFill>
                  <a:srgbClr val="7030A0"/>
                </a:solidFill>
              </a:rPr>
              <a:t>более </a:t>
            </a:r>
            <a:r>
              <a:rPr lang="ru-RU" sz="2400" b="1" dirty="0" smtClean="0">
                <a:solidFill>
                  <a:srgbClr val="7030A0"/>
                </a:solidFill>
              </a:rPr>
              <a:t>780 лет православные почитают 8 июля память святых благоверных князей Петра и </a:t>
            </a:r>
            <a:r>
              <a:rPr lang="ru-RU" sz="2400" b="1" dirty="0" err="1" smtClean="0">
                <a:solidFill>
                  <a:srgbClr val="7030A0"/>
                </a:solidFill>
              </a:rPr>
              <a:t>Февронии</a:t>
            </a:r>
            <a:r>
              <a:rPr lang="ru-RU" sz="2400" b="1" dirty="0" smtClean="0">
                <a:solidFill>
                  <a:srgbClr val="7030A0"/>
                </a:solidFill>
              </a:rPr>
              <a:t> Муромских – покровителей семейного счастья, любви и верности. В народе 8 июля, День Петра и </a:t>
            </a:r>
            <a:r>
              <a:rPr lang="ru-RU" sz="2400" b="1" dirty="0" err="1" smtClean="0">
                <a:solidFill>
                  <a:srgbClr val="7030A0"/>
                </a:solidFill>
              </a:rPr>
              <a:t>Февронии</a:t>
            </a:r>
            <a:r>
              <a:rPr lang="ru-RU" sz="2400" b="1" dirty="0" smtClean="0">
                <a:solidFill>
                  <a:srgbClr val="7030A0"/>
                </a:solidFill>
              </a:rPr>
              <a:t>, уже давно считается счастливым для любви и просто создан для свадеб. 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baby.ru/storage/6/2/9/e/10081562.471699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3500462" cy="57864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143372" y="1357298"/>
            <a:ext cx="47863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Дата открытия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: 8 июля 2009 г. (день памяти Петра и </a:t>
            </a:r>
            <a:r>
              <a:rPr lang="ru-RU" sz="2000" b="1" dirty="0" err="1" smtClean="0">
                <a:solidFill>
                  <a:schemeClr val="accent4">
                    <a:lumMod val="75000"/>
                  </a:schemeClr>
                </a:solidFill>
              </a:rPr>
              <a:t>Февронии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 Муромских).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Место установки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: на Первомайском бульваре между Казанским женским монастырем и ярославским </a:t>
            </a:r>
            <a:r>
              <a:rPr lang="ru-RU" sz="2000" b="1" dirty="0" err="1" smtClean="0">
                <a:solidFill>
                  <a:schemeClr val="accent4">
                    <a:lumMod val="75000"/>
                  </a:schemeClr>
                </a:solidFill>
              </a:rPr>
              <a:t>ЗАГСом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Скульптор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: Константин </a:t>
            </a:r>
            <a:r>
              <a:rPr lang="ru-RU" sz="2000" b="1" dirty="0" err="1" smtClean="0">
                <a:solidFill>
                  <a:schemeClr val="accent4">
                    <a:lumMod val="75000"/>
                  </a:schemeClr>
                </a:solidFill>
              </a:rPr>
              <a:t>Чернявский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Памятник Петру и </a:t>
            </a:r>
            <a:r>
              <a:rPr lang="ru-RU" sz="2000" b="1" dirty="0" err="1" smtClean="0">
                <a:solidFill>
                  <a:schemeClr val="accent4">
                    <a:lumMod val="75000"/>
                  </a:schemeClr>
                </a:solidFill>
              </a:rPr>
              <a:t>Февронии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 в Ярославле представляет собой трехметровую бронзовую скульптурную композицию с фигурами святых Петра и </a:t>
            </a:r>
            <a:r>
              <a:rPr lang="ru-RU" sz="2000" b="1" dirty="0" err="1" smtClean="0">
                <a:solidFill>
                  <a:schemeClr val="accent4">
                    <a:lumMod val="75000"/>
                  </a:schemeClr>
                </a:solidFill>
              </a:rPr>
              <a:t>Февронии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, держащих в руках голубя – символ семейного очага и мира.</a:t>
            </a:r>
          </a:p>
          <a:p>
            <a:pPr algn="just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Памятник в Ярославле установлен в рамках общенациональной программы «В кругу семьи».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9124" y="357166"/>
            <a:ext cx="42033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ЯРОСЛАВЛЬ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Pcy;&amp;acy;&amp;mcy;&amp;yacy;&amp;tcy;&amp;ncy;&amp;icy;&amp;kcy; &amp;Pcy;&amp;iecy;&amp;tcy;&amp;rcy;&amp;ucy; &amp;icy; &amp;Fcy;&amp;iecy;&amp;vcy;&amp;rcy;&amp;ocy;&amp;ncy;&amp;icy;&amp;icy; &amp;vcy; &amp;Acy;&amp;bcy;&amp;acy;&amp;kcy;&amp;acy;&amp;ncy;&amp;ie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4143404" cy="5143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572000" y="1"/>
            <a:ext cx="4429124" cy="671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Дата открытия</a:t>
            </a:r>
            <a:r>
              <a:rPr lang="ru-RU" b="1" dirty="0" smtClean="0">
                <a:solidFill>
                  <a:srgbClr val="C00000"/>
                </a:solidFill>
              </a:rPr>
              <a:t>: 14 октября 2009 г.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Место установки</a:t>
            </a:r>
            <a:r>
              <a:rPr lang="ru-RU" b="1" dirty="0" smtClean="0">
                <a:solidFill>
                  <a:srgbClr val="C00000"/>
                </a:solidFill>
              </a:rPr>
              <a:t>: в Преображенском парке Абакана рядом с Преображенским собором.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Скульптор</a:t>
            </a:r>
            <a:r>
              <a:rPr lang="ru-RU" b="1" dirty="0" smtClean="0">
                <a:solidFill>
                  <a:srgbClr val="C00000"/>
                </a:solidFill>
              </a:rPr>
              <a:t>: Константин </a:t>
            </a:r>
            <a:r>
              <a:rPr lang="ru-RU" b="1" dirty="0" err="1" smtClean="0">
                <a:solidFill>
                  <a:srgbClr val="C00000"/>
                </a:solidFill>
              </a:rPr>
              <a:t>Зинич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Памятник Петру и </a:t>
            </a:r>
            <a:r>
              <a:rPr lang="ru-RU" b="1" dirty="0" err="1" smtClean="0">
                <a:solidFill>
                  <a:srgbClr val="C00000"/>
                </a:solidFill>
              </a:rPr>
              <a:t>Февронии</a:t>
            </a:r>
            <a:r>
              <a:rPr lang="ru-RU" b="1" dirty="0" smtClean="0">
                <a:solidFill>
                  <a:srgbClr val="C00000"/>
                </a:solidFill>
              </a:rPr>
              <a:t> в Абакане установили недалеко от металлического дуба, на который  молодожены, по местной традиции, вешают замки с именами своей пары, а ключ от замка бросают на дно рядом расположенного водоема. Теперь это традиционное свадебное место Абакана дополнилось памятником Петру и </a:t>
            </a:r>
            <a:r>
              <a:rPr lang="ru-RU" b="1" dirty="0" err="1" smtClean="0">
                <a:solidFill>
                  <a:srgbClr val="C00000"/>
                </a:solidFill>
              </a:rPr>
              <a:t>Февронии</a:t>
            </a:r>
            <a:r>
              <a:rPr lang="ru-RU" b="1" dirty="0" smtClean="0">
                <a:solidFill>
                  <a:srgbClr val="C00000"/>
                </a:solidFill>
              </a:rPr>
              <a:t> – в день бракосочетания новобрачные могут попросить святых сделать их брак счастливым.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Скульптор Константин </a:t>
            </a:r>
            <a:r>
              <a:rPr lang="ru-RU" b="1" dirty="0" err="1" smtClean="0">
                <a:solidFill>
                  <a:srgbClr val="C00000"/>
                </a:solidFill>
              </a:rPr>
              <a:t>Зинич</a:t>
            </a:r>
            <a:r>
              <a:rPr lang="ru-RU" b="1" dirty="0" smtClean="0">
                <a:solidFill>
                  <a:srgbClr val="C00000"/>
                </a:solidFill>
              </a:rPr>
              <a:t> постарался не просто изобразить святую княжескую чету, а показать торжество духовного начала в супружестве. Памятник Петру и </a:t>
            </a:r>
            <a:r>
              <a:rPr lang="ru-RU" b="1" dirty="0" err="1" smtClean="0">
                <a:solidFill>
                  <a:srgbClr val="C00000"/>
                </a:solidFill>
              </a:rPr>
              <a:t>Февронии</a:t>
            </a:r>
            <a:r>
              <a:rPr lang="ru-RU" b="1" dirty="0" smtClean="0">
                <a:solidFill>
                  <a:srgbClr val="C00000"/>
                </a:solidFill>
              </a:rPr>
              <a:t> отлит из бронзы, высота бронзовых фигур достигает 2,6 метра, вместе с постаментом – около 4 метров.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42852"/>
            <a:ext cx="2903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АБАКАН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Pcy;&amp;acy;&amp;mcy;&amp;yacy;&amp;tcy;&amp;ncy;&amp;icy;&amp;kcy;&amp;icy; &amp;Pcy;&amp;iecy;&amp;tcy;&amp;rcy;&amp;ucy; &amp;icy; &amp;Fcy;&amp;iecy;&amp;vcy;&amp;rcy;&amp;ocy;&amp;ncy;&amp;icy;&amp;icy; &amp;vcy; &amp;Mcy;&amp;ucy;&amp;rcy;&amp;ocy;&amp;mcy;&amp;ie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3643338" cy="57864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4357686" y="1214423"/>
            <a:ext cx="4643470" cy="5703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</a:rPr>
              <a:t>Дата открытия</a:t>
            </a:r>
            <a:r>
              <a:rPr lang="ru-RU" sz="2400" b="1" dirty="0" smtClean="0">
                <a:solidFill>
                  <a:srgbClr val="DB1B64"/>
                </a:solidFill>
              </a:rPr>
              <a:t>: 8 июля 2008 г. (день памяти Петра и </a:t>
            </a:r>
            <a:r>
              <a:rPr lang="ru-RU" sz="2400" b="1" dirty="0" err="1" smtClean="0">
                <a:solidFill>
                  <a:srgbClr val="DB1B64"/>
                </a:solidFill>
              </a:rPr>
              <a:t>Февронии</a:t>
            </a:r>
            <a:r>
              <a:rPr lang="ru-RU" sz="2400" b="1" dirty="0" smtClean="0">
                <a:solidFill>
                  <a:srgbClr val="DB1B64"/>
                </a:solidFill>
              </a:rPr>
              <a:t> Муромских).</a:t>
            </a: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</a:rPr>
              <a:t>Место установки</a:t>
            </a:r>
            <a:r>
              <a:rPr lang="ru-RU" sz="2400" b="1" dirty="0" smtClean="0">
                <a:solidFill>
                  <a:srgbClr val="DB1B64"/>
                </a:solidFill>
              </a:rPr>
              <a:t>: перед зданием </a:t>
            </a:r>
            <a:r>
              <a:rPr lang="ru-RU" sz="2400" b="1" dirty="0" err="1" smtClean="0">
                <a:solidFill>
                  <a:srgbClr val="DB1B64"/>
                </a:solidFill>
              </a:rPr>
              <a:t>муромского</a:t>
            </a:r>
            <a:r>
              <a:rPr lang="ru-RU" sz="2400" b="1" dirty="0" smtClean="0">
                <a:solidFill>
                  <a:srgbClr val="DB1B64"/>
                </a:solidFill>
              </a:rPr>
              <a:t> </a:t>
            </a:r>
            <a:r>
              <a:rPr lang="ru-RU" sz="2400" b="1" dirty="0" err="1" smtClean="0">
                <a:solidFill>
                  <a:srgbClr val="DB1B64"/>
                </a:solidFill>
              </a:rPr>
              <a:t>ЗАГСа</a:t>
            </a:r>
            <a:r>
              <a:rPr lang="ru-RU" sz="2400" b="1" dirty="0" smtClean="0">
                <a:solidFill>
                  <a:srgbClr val="DB1B64"/>
                </a:solidFill>
              </a:rPr>
              <a:t>.</a:t>
            </a: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</a:rPr>
              <a:t>Скульптор</a:t>
            </a:r>
            <a:r>
              <a:rPr lang="ru-RU" sz="2400" b="1" dirty="0" smtClean="0">
                <a:solidFill>
                  <a:srgbClr val="DB1B64"/>
                </a:solidFill>
              </a:rPr>
              <a:t>: Николай Щербаков.</a:t>
            </a:r>
          </a:p>
          <a:p>
            <a:pPr algn="just"/>
            <a:r>
              <a:rPr lang="ru-RU" sz="2400" b="1" dirty="0" smtClean="0">
                <a:solidFill>
                  <a:srgbClr val="DB1B64"/>
                </a:solidFill>
              </a:rPr>
              <a:t>Памятник Петру и </a:t>
            </a:r>
            <a:r>
              <a:rPr lang="ru-RU" sz="2400" b="1" dirty="0" err="1" smtClean="0">
                <a:solidFill>
                  <a:srgbClr val="DB1B64"/>
                </a:solidFill>
              </a:rPr>
              <a:t>Февронии</a:t>
            </a:r>
            <a:r>
              <a:rPr lang="ru-RU" sz="2400" b="1" dirty="0" smtClean="0">
                <a:solidFill>
                  <a:srgbClr val="DB1B64"/>
                </a:solidFill>
              </a:rPr>
              <a:t> в Муроме носит название «Союз любви — мудрый брак». В этой скульптурной композиции святые Петр и </a:t>
            </a:r>
            <a:r>
              <a:rPr lang="ru-RU" sz="2400" b="1" dirty="0" err="1" smtClean="0">
                <a:solidFill>
                  <a:srgbClr val="DB1B64"/>
                </a:solidFill>
              </a:rPr>
              <a:t>Феврония</a:t>
            </a:r>
            <a:r>
              <a:rPr lang="ru-RU" sz="2400" b="1" dirty="0" smtClean="0">
                <a:solidFill>
                  <a:srgbClr val="DB1B64"/>
                </a:solidFill>
              </a:rPr>
              <a:t> изображены как две коленопреклонённые фигуры, нежно протягивающие друг к другу руки.</a:t>
            </a:r>
            <a:endParaRPr lang="ru-RU" sz="2400" b="1" dirty="0">
              <a:solidFill>
                <a:srgbClr val="DB1B64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3504" y="357166"/>
            <a:ext cx="2682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МУРОМ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Pcy;&amp;acy;&amp;mcy;&amp;yacy;&amp;tcy;&amp;ncy;&amp;icy;&amp;kcy; &amp;Pcy;&amp;iecy;&amp;tcy;&amp;rcy;&amp;ucy; &amp;icy; &amp;Fcy;&amp;iecy;&amp;vcy;&amp;rcy;&amp;ocy;&amp;ncy;&amp;icy;&amp;icy; &amp;vcy; &amp;Acy;&amp;rcy;&amp;khcy;&amp;acy;&amp;ncy;&amp;gcy;&amp;iecy;&amp;lcy;&amp;softcy;&amp;scy;&amp;kcy;&amp;ie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3500462" cy="5857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788047" y="0"/>
            <a:ext cx="53559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АРХАНГЕЛЬСК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671691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Дата открытия</a:t>
            </a:r>
            <a:r>
              <a:rPr lang="ru-RU" b="1" dirty="0" smtClean="0">
                <a:solidFill>
                  <a:srgbClr val="7030A0"/>
                </a:solidFill>
              </a:rPr>
              <a:t>:</a:t>
            </a:r>
            <a:r>
              <a:rPr lang="ru-RU" dirty="0" smtClean="0">
                <a:solidFill>
                  <a:srgbClr val="7030A0"/>
                </a:solidFill>
              </a:rPr>
              <a:t> 28 июня 2009 г.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Место установки</a:t>
            </a:r>
            <a:r>
              <a:rPr lang="ru-RU" b="1" dirty="0" smtClean="0">
                <a:solidFill>
                  <a:srgbClr val="7030A0"/>
                </a:solidFill>
              </a:rPr>
              <a:t>:</a:t>
            </a:r>
            <a:r>
              <a:rPr lang="ru-RU" dirty="0" smtClean="0">
                <a:solidFill>
                  <a:srgbClr val="7030A0"/>
                </a:solidFill>
              </a:rPr>
              <a:t> на пересечении улицы Логинова и набережной Северной Двины рядом с храмом Успения Пресвятой Богородицы.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Скульптор:</a:t>
            </a:r>
            <a:r>
              <a:rPr lang="ru-RU" dirty="0" smtClean="0">
                <a:solidFill>
                  <a:srgbClr val="7030A0"/>
                </a:solidFill>
              </a:rPr>
              <a:t> Константин </a:t>
            </a:r>
            <a:r>
              <a:rPr lang="ru-RU" dirty="0" err="1" smtClean="0">
                <a:solidFill>
                  <a:srgbClr val="7030A0"/>
                </a:solidFill>
              </a:rPr>
              <a:t>Чернявский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Памятник Петру и </a:t>
            </a:r>
            <a:r>
              <a:rPr lang="ru-RU" dirty="0" err="1" smtClean="0">
                <a:solidFill>
                  <a:srgbClr val="7030A0"/>
                </a:solidFill>
              </a:rPr>
              <a:t>Февронии</a:t>
            </a:r>
            <a:r>
              <a:rPr lang="ru-RU" dirty="0" smtClean="0">
                <a:solidFill>
                  <a:srgbClr val="7030A0"/>
                </a:solidFill>
              </a:rPr>
              <a:t> в Архангельске выполнен из бронзы и в высоту достигает 3,3 метра. Скульптор изобразил сцену возвращения князей Петра и </a:t>
            </a:r>
            <a:r>
              <a:rPr lang="ru-RU" dirty="0" err="1" smtClean="0">
                <a:solidFill>
                  <a:srgbClr val="7030A0"/>
                </a:solidFill>
              </a:rPr>
              <a:t>Февронии</a:t>
            </a:r>
            <a:r>
              <a:rPr lang="ru-RU" dirty="0" smtClean="0">
                <a:solidFill>
                  <a:srgbClr val="7030A0"/>
                </a:solidFill>
              </a:rPr>
              <a:t> из изгнания обратно на княжение в Муром.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Памятник в Архангельске установлен в рамках общенациональной программы «В кругу семьи». По замыслу организаторов проекта, они хотели создать местную традицию для молодоженов – в день бракосочетания или венчания приезжать к памятнику Петру и </a:t>
            </a:r>
            <a:r>
              <a:rPr lang="ru-RU" dirty="0" err="1" smtClean="0">
                <a:solidFill>
                  <a:srgbClr val="7030A0"/>
                </a:solidFill>
              </a:rPr>
              <a:t>Февронии</a:t>
            </a:r>
            <a:r>
              <a:rPr lang="ru-RU" dirty="0" smtClean="0">
                <a:solidFill>
                  <a:srgbClr val="7030A0"/>
                </a:solidFill>
              </a:rPr>
              <a:t>, чтобы поклониться святым покровителям брака и обратиться к ним с просьбой о благополучии семейной жизни.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Pcy;&amp;acy;&amp;mcy;&amp;yacy;&amp;tcy;&amp;ncy;&amp;icy;&amp;kcy; &amp;Pcy;&amp;iecy;&amp;tcy;&amp;rcy;&amp;ucy; &amp;icy; &amp;Fcy;&amp;iecy;&amp;vcy;&amp;rcy;&amp;ocy;&amp;ncy;&amp;icy;&amp;icy; &amp;vcy; &amp;Ucy;&amp;lcy;&amp;softcy;&amp;yacy;&amp;ncy;&amp;ocy;&amp;vcy;&amp;scy;&amp;kcy;&amp;ie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3857652" cy="5143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500562" y="1443840"/>
            <a:ext cx="450059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Дата открытия</a:t>
            </a:r>
            <a:r>
              <a:rPr lang="ru-RU" sz="2000" b="1" dirty="0" smtClean="0">
                <a:solidFill>
                  <a:srgbClr val="7030A0"/>
                </a:solidFill>
              </a:rPr>
              <a:t>: 5 июля 2009 г.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Место установки</a:t>
            </a:r>
            <a:r>
              <a:rPr lang="ru-RU" sz="2000" b="1" dirty="0" smtClean="0">
                <a:solidFill>
                  <a:srgbClr val="7030A0"/>
                </a:solidFill>
              </a:rPr>
              <a:t>: перед зданием Ульяновского Государственного Университета.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Скульпторы: </a:t>
            </a:r>
            <a:r>
              <a:rPr lang="ru-RU" sz="2000" b="1" dirty="0" smtClean="0">
                <a:solidFill>
                  <a:srgbClr val="7030A0"/>
                </a:solidFill>
              </a:rPr>
              <a:t>Олег Клюев и Николай Анциферов.</a:t>
            </a: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</a:rPr>
              <a:t>Памятник Петру и </a:t>
            </a:r>
            <a:r>
              <a:rPr lang="ru-RU" sz="2000" b="1" dirty="0" err="1" smtClean="0">
                <a:solidFill>
                  <a:srgbClr val="7030A0"/>
                </a:solidFill>
              </a:rPr>
              <a:t>Февронии</a:t>
            </a:r>
            <a:r>
              <a:rPr lang="ru-RU" sz="2000" b="1" dirty="0" smtClean="0">
                <a:solidFill>
                  <a:srgbClr val="7030A0"/>
                </a:solidFill>
              </a:rPr>
              <a:t> в Ульяновске выполнен из бронзы и представляет собой молодых князей Петра и </a:t>
            </a:r>
            <a:r>
              <a:rPr lang="ru-RU" sz="2000" b="1" dirty="0" err="1" smtClean="0">
                <a:solidFill>
                  <a:srgbClr val="7030A0"/>
                </a:solidFill>
              </a:rPr>
              <a:t>Февронию</a:t>
            </a:r>
            <a:r>
              <a:rPr lang="ru-RU" sz="2000" b="1" dirty="0" smtClean="0">
                <a:solidFill>
                  <a:srgbClr val="7030A0"/>
                </a:solidFill>
              </a:rPr>
              <a:t> с голубем, символизирующим любовь и верность.</a:t>
            </a: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</a:rPr>
              <a:t>Памятник в Ульяновске установлен в рамках общенациональной программы «В кругу семьи».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357166"/>
            <a:ext cx="4168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УЛЬЯНОВСК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www.russianskz.info/uploads/posts/2011-07/1310117618_13.jpg"/>
          <p:cNvPicPr>
            <a:picLocks noGrp="1"/>
          </p:cNvPicPr>
          <p:nvPr>
            <p:ph type="pic" idx="1"/>
          </p:nvPr>
        </p:nvPicPr>
        <p:blipFill>
          <a:blip r:embed="rId2"/>
          <a:srcRect l="16066" r="16066"/>
          <a:stretch>
            <a:fillRect/>
          </a:stretch>
        </p:blipFill>
        <p:spPr bwMode="auto">
          <a:xfrm>
            <a:off x="214282" y="457200"/>
            <a:ext cx="6286544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0826" y="142852"/>
            <a:ext cx="2643174" cy="628654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dirty="0" smtClean="0">
                <a:solidFill>
                  <a:schemeClr val="tx1"/>
                </a:solidFill>
              </a:rPr>
              <a:t>Герои повести – исторические лица: Пётр и </a:t>
            </a:r>
            <a:r>
              <a:rPr lang="ru-RU" sz="1800" b="1" dirty="0" err="1" smtClean="0">
                <a:solidFill>
                  <a:schemeClr val="tx1"/>
                </a:solidFill>
              </a:rPr>
              <a:t>Феврония</a:t>
            </a:r>
            <a:r>
              <a:rPr lang="ru-RU" sz="1800" b="1" dirty="0" smtClean="0">
                <a:solidFill>
                  <a:schemeClr val="tx1"/>
                </a:solidFill>
              </a:rPr>
              <a:t> княжили в Муроме в начале </a:t>
            </a:r>
            <a:r>
              <a:rPr lang="en-US" sz="1800" b="1" dirty="0" smtClean="0">
                <a:solidFill>
                  <a:schemeClr val="tx1"/>
                </a:solidFill>
              </a:rPr>
              <a:t>XIII</a:t>
            </a:r>
            <a:r>
              <a:rPr lang="ru-RU" sz="1800" b="1" dirty="0" smtClean="0">
                <a:solidFill>
                  <a:schemeClr val="tx1"/>
                </a:solidFill>
              </a:rPr>
              <a:t>в. Но в «Повести…» историчны только имена, вокруг которых был создан ряд народных легенд.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chemeClr val="tx1"/>
                </a:solidFill>
              </a:rPr>
              <a:t>На соборе 1547 г. Пётр и </a:t>
            </a:r>
            <a:r>
              <a:rPr lang="ru-RU" sz="1800" b="1" dirty="0" err="1" smtClean="0">
                <a:solidFill>
                  <a:schemeClr val="tx1"/>
                </a:solidFill>
              </a:rPr>
              <a:t>Феврония</a:t>
            </a:r>
            <a:r>
              <a:rPr lang="ru-RU" sz="1800" b="1" dirty="0" smtClean="0">
                <a:solidFill>
                  <a:schemeClr val="tx1"/>
                </a:solidFill>
              </a:rPr>
              <a:t> были канонизированы,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chemeClr val="tx1"/>
                </a:solidFill>
              </a:rPr>
              <a:t> т. е. причислены к лику святых.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chemeClr val="tx1"/>
                </a:solidFill>
              </a:rPr>
              <a:t>Но произведение не было включено в сборник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Pcy;&amp;acy;&amp;mcy;&amp;yacy;&amp;tcy;&amp;ncy;&amp;icy;&amp;kcy; &amp;Pcy;&amp;iecy;&amp;tcy;&amp;rcy;&amp;ucy; &amp;icy; &amp;Fcy;&amp;iecy;&amp;vcy;&amp;rcy;&amp;ocy;&amp;ncy;&amp;icy;&amp;icy; &amp;vcy; &amp;Scy;&amp;ocy;&amp;chcy;&amp;i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3214710" cy="62151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143372" y="1214422"/>
            <a:ext cx="50006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Дата открытия</a:t>
            </a:r>
            <a:r>
              <a:rPr lang="ru-RU" b="1" dirty="0" smtClean="0"/>
              <a:t>: 8 июля 2009 г. (день памяти Петра и </a:t>
            </a:r>
            <a:r>
              <a:rPr lang="ru-RU" b="1" dirty="0" err="1" smtClean="0"/>
              <a:t>Февронии</a:t>
            </a:r>
            <a:r>
              <a:rPr lang="ru-RU" b="1" dirty="0" smtClean="0"/>
              <a:t> Муромских).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Место установки</a:t>
            </a:r>
            <a:r>
              <a:rPr lang="ru-RU" b="1" dirty="0" smtClean="0"/>
              <a:t>: на площади перед зданием сочинского </a:t>
            </a:r>
            <a:r>
              <a:rPr lang="ru-RU" b="1" dirty="0" err="1" smtClean="0"/>
              <a:t>ЗАГСа</a:t>
            </a:r>
            <a:r>
              <a:rPr lang="ru-RU" b="1" dirty="0" smtClean="0"/>
              <a:t>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Скульптор</a:t>
            </a:r>
            <a:r>
              <a:rPr lang="ru-RU" b="1" dirty="0" smtClean="0"/>
              <a:t>: Константин </a:t>
            </a:r>
            <a:r>
              <a:rPr lang="ru-RU" b="1" dirty="0" err="1" smtClean="0"/>
              <a:t>Чернявский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Памятник Петру и </a:t>
            </a:r>
            <a:r>
              <a:rPr lang="ru-RU" b="1" dirty="0" err="1" smtClean="0"/>
              <a:t>Февронии</a:t>
            </a:r>
            <a:r>
              <a:rPr lang="ru-RU" b="1" dirty="0" smtClean="0"/>
              <a:t> в Сочи представляет собой Петра и </a:t>
            </a:r>
            <a:r>
              <a:rPr lang="ru-RU" b="1" dirty="0" err="1" smtClean="0"/>
              <a:t>Февронию</a:t>
            </a:r>
            <a:r>
              <a:rPr lang="ru-RU" b="1" dirty="0" smtClean="0"/>
              <a:t> в монашеских одеждах под деревьями, в кроне деревьев в гнезде расположилось семейство голубей, а под деревом сидит заяц, друг </a:t>
            </a:r>
            <a:r>
              <a:rPr lang="ru-RU" b="1" dirty="0" err="1" smtClean="0"/>
              <a:t>Февронии</a:t>
            </a:r>
            <a:r>
              <a:rPr lang="ru-RU" b="1" dirty="0" smtClean="0"/>
              <a:t> еще с девических времен. Памятник отлит из бронзы, его вес 3 тонны, высота – 3,2 метра. Памятник в Сочи установлен в рамках общенациональной программы «В кругу семьи».</a:t>
            </a:r>
          </a:p>
          <a:p>
            <a:r>
              <a:rPr lang="ru-RU" b="1" dirty="0" smtClean="0"/>
              <a:t>Уже сейчас в Сочи складывается традиция среди молодых людей делать предложение руки и сердца у памятника Петру и </a:t>
            </a:r>
            <a:r>
              <a:rPr lang="ru-RU" b="1" dirty="0" err="1" smtClean="0"/>
              <a:t>Февронии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43504" y="285728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СОЧИ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1.liveinternet.ru/images/attach/c/5/89/143/89143513_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363268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357554" y="642918"/>
            <a:ext cx="21066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ОМСК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Рисунок 3" descr="http://im6-tub-ru.yandex.net/i?id=90087932-07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42" y="285728"/>
            <a:ext cx="292895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429124" y="2000240"/>
            <a:ext cx="2464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БИЙСК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http://www.etovidel.net/appended_files/big/4e9687b5ae9bb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357562"/>
            <a:ext cx="2366596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58" y="5786454"/>
            <a:ext cx="3189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ИРКУТСК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Рисунок 7" descr="http://samarskieizvestia.ru/__getpic.phtml?id=%0A%09734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3429000"/>
            <a:ext cx="2366596" cy="3159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072198" y="3857628"/>
            <a:ext cx="28877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САМАРА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357430"/>
            <a:ext cx="7498080" cy="2428892"/>
          </a:xfrm>
        </p:spPr>
        <p:txBody>
          <a:bodyPr>
            <a:normAutofit/>
          </a:bodyPr>
          <a:lstStyle/>
          <a:p>
            <a:pPr marL="457200" indent="-457200"/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714356"/>
            <a:ext cx="57842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Использованные источники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1500174"/>
            <a:ext cx="71438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19050"/>
            <a:r>
              <a:rPr lang="ru-RU" sz="2400" b="1" dirty="0" smtClean="0"/>
              <a:t> 1.Энциклопедия для детей. Е. 9. Русская литература. Ч. 1./ </a:t>
            </a:r>
            <a:r>
              <a:rPr lang="ru-RU" sz="2400" b="1" dirty="0" err="1" smtClean="0"/>
              <a:t>Главн</a:t>
            </a:r>
            <a:r>
              <a:rPr lang="ru-RU" sz="2400" b="1" dirty="0" smtClean="0"/>
              <a:t>. Ред. М. Д. Аксёнов. – М.: </a:t>
            </a:r>
            <a:r>
              <a:rPr lang="ru-RU" sz="2400" b="1" dirty="0" err="1" smtClean="0"/>
              <a:t>Аванта+</a:t>
            </a:r>
            <a:r>
              <a:rPr lang="ru-RU" sz="2400" b="1" dirty="0" smtClean="0"/>
              <a:t>, 1998.</a:t>
            </a:r>
            <a:br>
              <a:rPr lang="ru-RU" sz="2400" b="1" dirty="0" smtClean="0"/>
            </a:br>
            <a:r>
              <a:rPr lang="ru-RU" sz="2400" b="1" dirty="0" smtClean="0"/>
              <a:t>2. Кусков В. В. История древнерусской литературы. – М.: </a:t>
            </a:r>
            <a:r>
              <a:rPr lang="ru-RU" sz="2400" b="1" dirty="0" err="1" smtClean="0"/>
              <a:t>Высш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шк</a:t>
            </a:r>
            <a:r>
              <a:rPr lang="ru-RU" sz="2400" b="1" dirty="0" smtClean="0"/>
              <a:t>., 1998.</a:t>
            </a:r>
            <a:br>
              <a:rPr lang="ru-RU" sz="2400" b="1" dirty="0" smtClean="0"/>
            </a:br>
            <a:r>
              <a:rPr lang="ru-RU" sz="2400" b="1" dirty="0" smtClean="0"/>
              <a:t>3. </a:t>
            </a:r>
            <a:r>
              <a:rPr lang="en-US" sz="2400" b="1" dirty="0" smtClean="0">
                <a:hlinkClick r:id="rId2"/>
              </a:rPr>
              <a:t>www.petr-fevronia.ru</a:t>
            </a:r>
            <a:endParaRPr lang="en-US" sz="2400" b="1" dirty="0" smtClean="0"/>
          </a:p>
          <a:p>
            <a:pPr marL="342900" indent="19050"/>
            <a:r>
              <a:rPr lang="en-US" sz="2400" b="1" dirty="0" smtClean="0"/>
              <a:t>4. </a:t>
            </a:r>
            <a:r>
              <a:rPr lang="en-US" sz="2400" b="1" dirty="0" smtClean="0">
                <a:hlinkClick r:id="rId3"/>
              </a:rPr>
              <a:t>www.zlatoriza.ru</a:t>
            </a:r>
            <a:endParaRPr lang="en-US" sz="2400" b="1" dirty="0" smtClean="0"/>
          </a:p>
          <a:p>
            <a:pPr marL="342900" indent="1905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52400"/>
            <a:ext cx="7686700" cy="4205294"/>
          </a:xfrm>
        </p:spPr>
        <p:txBody>
          <a:bodyPr>
            <a:normAutofit/>
          </a:bodyPr>
          <a:lstStyle/>
          <a:p>
            <a:pPr marL="457200" indent="-457200"/>
            <a:r>
              <a:rPr lang="ru-RU" sz="2400" b="1" u="sng" dirty="0" smtClean="0">
                <a:solidFill>
                  <a:srgbClr val="C00000"/>
                </a:solidFill>
                <a:effectLst/>
              </a:rPr>
              <a:t>Автор пытается  решать современные ему проблемы:</a:t>
            </a:r>
            <a:br>
              <a:rPr lang="ru-RU" sz="2400" b="1" u="sng" dirty="0" smtClean="0">
                <a:solidFill>
                  <a:srgbClr val="C00000"/>
                </a:solidFill>
                <a:effectLst/>
              </a:rPr>
            </a:br>
            <a:r>
              <a:rPr lang="ru-RU" sz="2400" b="1" dirty="0" smtClean="0">
                <a:effectLst/>
              </a:rPr>
              <a:t>1. как правитель должен относиться к своим подданным;</a:t>
            </a:r>
            <a:br>
              <a:rPr lang="ru-RU" sz="2400" b="1" dirty="0" smtClean="0">
                <a:effectLst/>
              </a:rPr>
            </a:br>
            <a:r>
              <a:rPr lang="ru-RU" sz="2400" b="1" dirty="0" smtClean="0">
                <a:effectLst/>
              </a:rPr>
              <a:t>2. кто такие бояре и крестьяне;</a:t>
            </a:r>
            <a:br>
              <a:rPr lang="ru-RU" sz="2400" b="1" dirty="0" smtClean="0">
                <a:effectLst/>
              </a:rPr>
            </a:br>
            <a:r>
              <a:rPr lang="ru-RU" sz="2400" b="1" dirty="0" smtClean="0">
                <a:effectLst/>
              </a:rPr>
              <a:t>3. как приходит в этот мир зло, можно ли с ним бороться;</a:t>
            </a:r>
            <a:br>
              <a:rPr lang="ru-RU" sz="2400" b="1" dirty="0" smtClean="0">
                <a:effectLst/>
              </a:rPr>
            </a:br>
            <a:r>
              <a:rPr lang="ru-RU" sz="2400" b="1" dirty="0" smtClean="0">
                <a:effectLst/>
              </a:rPr>
              <a:t>4. есть ли у зла свои служители?</a:t>
            </a:r>
            <a:br>
              <a:rPr lang="ru-RU" sz="2400" b="1" dirty="0" smtClean="0">
                <a:effectLst/>
              </a:rPr>
            </a:br>
            <a:r>
              <a:rPr lang="ru-RU" sz="2400" b="1" dirty="0" smtClean="0">
                <a:effectLst/>
              </a:rPr>
              <a:t/>
            </a:r>
            <a:br>
              <a:rPr lang="ru-RU" sz="2400" b="1" dirty="0" smtClean="0">
                <a:effectLst/>
              </a:rPr>
            </a:br>
            <a:endParaRPr lang="ru-RU" sz="2400" b="1" dirty="0">
              <a:effectLst/>
            </a:endParaRPr>
          </a:p>
        </p:txBody>
      </p:sp>
      <p:pic>
        <p:nvPicPr>
          <p:cNvPr id="13314" name="Picture 2" descr="http://www.zlatoriza.ru/uploads/items/big/01-118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357562"/>
            <a:ext cx="4000528" cy="335758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iza.mstm.ru/upload/big/petrifev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72560" cy="61436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4" descr="http://static.diary.ru/userdir/1/2/8/1/1281999/57536649.gif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501122" cy="6500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pravoslavie.ru/sas/image/100308/30803.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52"/>
            <a:ext cx="8143932" cy="65008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img1.liveinternet.ru/images/attach/c/2/68/650/68650710_IMG_0716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42852"/>
            <a:ext cx="5286412" cy="65008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hramislovo.ru/pic/big/povest_o_petre_i_fevronii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52"/>
            <a:ext cx="6357982" cy="6572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182</TotalTime>
  <Words>1054</Words>
  <Application>Microsoft Office PowerPoint</Application>
  <PresentationFormat>Экран (4:3)</PresentationFormat>
  <Paragraphs>88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Солнцестояние</vt:lpstr>
      <vt:lpstr>       «Повесть о Петре и Февронии Муромских» </vt:lpstr>
      <vt:lpstr>Слайд 2</vt:lpstr>
      <vt:lpstr>Слайд 3</vt:lpstr>
      <vt:lpstr>Автор пытается  решать современные ему проблемы: 1. как правитель должен относиться к своим подданным; 2. кто такие бояре и крестьяне; 3. как приходит в этот мир зло, можно ли с ним бороться; 4. есть ли у зла свои служители?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Жанровое своеобразие повести</vt:lpstr>
      <vt:lpstr>СКАЗКА - жанр устного народного творчества, рассказ о вымышленных событиях, где изображается победа добра над злом,  воплощаются народные представления о красоте, справедливости, достоинствах человека.   </vt:lpstr>
      <vt:lpstr>Слайд 16</vt:lpstr>
      <vt:lpstr>ПОВЕСТЬ - средний  между рассказом и романом   эпический жанр,   в котором представлен ряд эпизодов из жизни героя (героев).  </vt:lpstr>
      <vt:lpstr>Слайд 18</vt:lpstr>
      <vt:lpstr>Слайд 19</vt:lpstr>
      <vt:lpstr>               1.Указаны конкретные места действия: город Муром, Рязанская земля, село Ласково. Это придает повести достоверность. 2.Герои повести – реальные люди. 3. Детали. 4. На первый план выдвигается личность крестьянки. 5.Тема социального неравенства. 6. История рвущихся к власти бояр, перебивших друг друга в междоусобице.  </vt:lpstr>
      <vt:lpstr>Слайд 21</vt:lpstr>
      <vt:lpstr>Слайд 22</vt:lpstr>
      <vt:lpstr>Рака с мощами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Повесть о Петре и Февронии</dc:title>
  <dc:creator>Ирина</dc:creator>
  <cp:lastModifiedBy>Ирина</cp:lastModifiedBy>
  <cp:revision>20</cp:revision>
  <dcterms:created xsi:type="dcterms:W3CDTF">2012-11-17T14:04:25Z</dcterms:created>
  <dcterms:modified xsi:type="dcterms:W3CDTF">2012-11-19T14:06:47Z</dcterms:modified>
</cp:coreProperties>
</file>