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0" r:id="rId5"/>
    <p:sldId id="260" r:id="rId6"/>
    <p:sldId id="263" r:id="rId7"/>
    <p:sldId id="259" r:id="rId8"/>
    <p:sldId id="262" r:id="rId9"/>
    <p:sldId id="264" r:id="rId10"/>
    <p:sldId id="265" r:id="rId11"/>
    <p:sldId id="266" r:id="rId12"/>
    <p:sldId id="269" r:id="rId13"/>
    <p:sldId id="267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1235C9-8177-47CD-A374-F41D57E07F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7CFD0A-E8C0-4FE1-BB4E-D95B546F215E}">
      <dgm:prSet phldrT="[Текст]"/>
      <dgm:spPr>
        <a:solidFill>
          <a:srgbClr val="B9C24A"/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Углеродного скелета</a:t>
          </a:r>
          <a:endParaRPr lang="ru-RU" dirty="0">
            <a:solidFill>
              <a:schemeClr val="tx1"/>
            </a:solidFill>
          </a:endParaRPr>
        </a:p>
      </dgm:t>
    </dgm:pt>
    <dgm:pt modelId="{22CCF5B4-AE7C-43A6-8F68-8547C44A1412}" type="parTrans" cxnId="{A66D6503-0821-4E54-B829-D3F83534CF0D}">
      <dgm:prSet/>
      <dgm:spPr/>
      <dgm:t>
        <a:bodyPr/>
        <a:lstStyle/>
        <a:p>
          <a:endParaRPr lang="ru-RU"/>
        </a:p>
      </dgm:t>
    </dgm:pt>
    <dgm:pt modelId="{B1D0F622-6151-4042-9B53-E33EEC1863EA}" type="sibTrans" cxnId="{A66D6503-0821-4E54-B829-D3F83534CF0D}">
      <dgm:prSet/>
      <dgm:spPr/>
      <dgm:t>
        <a:bodyPr/>
        <a:lstStyle/>
        <a:p>
          <a:endParaRPr lang="ru-RU"/>
        </a:p>
      </dgm:t>
    </dgm:pt>
    <dgm:pt modelId="{F5764471-3214-4D21-9CB7-249FF312D5EB}">
      <dgm:prSet phldrT="[Текст]"/>
      <dgm:spPr>
        <a:solidFill>
          <a:srgbClr val="B9C24A"/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Межклассовая</a:t>
          </a:r>
          <a:endParaRPr lang="ru-RU" dirty="0">
            <a:solidFill>
              <a:schemeClr val="tx1"/>
            </a:solidFill>
          </a:endParaRPr>
        </a:p>
      </dgm:t>
    </dgm:pt>
    <dgm:pt modelId="{055B2323-5378-404B-8477-BC634044A156}" type="parTrans" cxnId="{E184FE59-F55C-49C5-B3F3-981409D71921}">
      <dgm:prSet/>
      <dgm:spPr/>
      <dgm:t>
        <a:bodyPr/>
        <a:lstStyle/>
        <a:p>
          <a:endParaRPr lang="ru-RU"/>
        </a:p>
      </dgm:t>
    </dgm:pt>
    <dgm:pt modelId="{49072B27-5E43-4CB2-B797-35347A96D030}" type="sibTrans" cxnId="{E184FE59-F55C-49C5-B3F3-981409D71921}">
      <dgm:prSet/>
      <dgm:spPr/>
      <dgm:t>
        <a:bodyPr/>
        <a:lstStyle/>
        <a:p>
          <a:endParaRPr lang="ru-RU"/>
        </a:p>
      </dgm:t>
    </dgm:pt>
    <dgm:pt modelId="{3FD74783-9379-42D2-9722-BD1DCA296808}">
      <dgm:prSet phldrT="[Текст]"/>
      <dgm:spPr>
        <a:solidFill>
          <a:srgbClr val="B9C24A"/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Пространственная</a:t>
          </a:r>
          <a:endParaRPr lang="ru-RU" dirty="0">
            <a:solidFill>
              <a:schemeClr val="tx1"/>
            </a:solidFill>
          </a:endParaRPr>
        </a:p>
      </dgm:t>
    </dgm:pt>
    <dgm:pt modelId="{D2AC250C-A245-43F2-8023-037652F9F648}" type="parTrans" cxnId="{FE7ADA92-4C1C-4A21-8314-785C8F966C30}">
      <dgm:prSet/>
      <dgm:spPr/>
      <dgm:t>
        <a:bodyPr/>
        <a:lstStyle/>
        <a:p>
          <a:endParaRPr lang="ru-RU"/>
        </a:p>
      </dgm:t>
    </dgm:pt>
    <dgm:pt modelId="{5E0C5866-EF1F-4E6B-BC6C-AB18B8E38C56}" type="sibTrans" cxnId="{FE7ADA92-4C1C-4A21-8314-785C8F966C30}">
      <dgm:prSet/>
      <dgm:spPr/>
      <dgm:t>
        <a:bodyPr/>
        <a:lstStyle/>
        <a:p>
          <a:endParaRPr lang="ru-RU"/>
        </a:p>
      </dgm:t>
    </dgm:pt>
    <dgm:pt modelId="{4A23C6CC-7D5E-4092-AFBB-18EF44100796}">
      <dgm:prSet phldrT="[Текст]"/>
      <dgm:spPr>
        <a:solidFill>
          <a:srgbClr val="B9C24A"/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Положения кратной связи</a:t>
          </a:r>
          <a:endParaRPr lang="ru-RU" dirty="0">
            <a:solidFill>
              <a:schemeClr val="tx1"/>
            </a:solidFill>
          </a:endParaRPr>
        </a:p>
      </dgm:t>
    </dgm:pt>
    <dgm:pt modelId="{996C2530-529C-4960-BC8C-1F4F6B808C85}" type="parTrans" cxnId="{4E90520E-3256-44B8-B90E-C52C3BC3189B}">
      <dgm:prSet/>
      <dgm:spPr/>
      <dgm:t>
        <a:bodyPr/>
        <a:lstStyle/>
        <a:p>
          <a:endParaRPr lang="ru-RU"/>
        </a:p>
      </dgm:t>
    </dgm:pt>
    <dgm:pt modelId="{34325B38-0A6B-4AF5-8858-331792832FB2}" type="sibTrans" cxnId="{4E90520E-3256-44B8-B90E-C52C3BC3189B}">
      <dgm:prSet/>
      <dgm:spPr/>
      <dgm:t>
        <a:bodyPr/>
        <a:lstStyle/>
        <a:p>
          <a:endParaRPr lang="ru-RU"/>
        </a:p>
      </dgm:t>
    </dgm:pt>
    <dgm:pt modelId="{D653B2C2-CDD1-4148-BD7A-04E67B294590}" type="pres">
      <dgm:prSet presAssocID="{CC1235C9-8177-47CD-A374-F41D57E07F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BA3D36-5692-40FF-B9A6-77F90AD25478}" type="pres">
      <dgm:prSet presAssocID="{B07CFD0A-E8C0-4FE1-BB4E-D95B546F215E}" presName="parentLin" presStyleCnt="0"/>
      <dgm:spPr/>
    </dgm:pt>
    <dgm:pt modelId="{763DA716-5F30-43FB-9340-CECA3FAF70B4}" type="pres">
      <dgm:prSet presAssocID="{B07CFD0A-E8C0-4FE1-BB4E-D95B546F215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7434038-40FA-41D2-BAE5-A4B6A1E0B43F}" type="pres">
      <dgm:prSet presAssocID="{B07CFD0A-E8C0-4FE1-BB4E-D95B546F215E}" presName="parentText" presStyleLbl="node1" presStyleIdx="0" presStyleCnt="4" custScaleX="134573" custScaleY="78575" custLinFactNeighborY="-167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BFF8F-0276-4B71-B2B9-2A5E895F6F69}" type="pres">
      <dgm:prSet presAssocID="{B07CFD0A-E8C0-4FE1-BB4E-D95B546F215E}" presName="negativeSpace" presStyleCnt="0"/>
      <dgm:spPr/>
    </dgm:pt>
    <dgm:pt modelId="{7B16B8C4-34EC-4194-B41D-F8D9A127461F}" type="pres">
      <dgm:prSet presAssocID="{B07CFD0A-E8C0-4FE1-BB4E-D95B546F215E}" presName="childText" presStyleLbl="conFgAcc1" presStyleIdx="0" presStyleCnt="4" custLinFactY="9853" custLinFactNeighborY="100000">
        <dgm:presLayoutVars>
          <dgm:bulletEnabled val="1"/>
        </dgm:presLayoutVars>
      </dgm:prSet>
      <dgm:spPr/>
    </dgm:pt>
    <dgm:pt modelId="{9552C900-3303-4AC7-BE3F-9996AB09EB13}" type="pres">
      <dgm:prSet presAssocID="{B1D0F622-6151-4042-9B53-E33EEC1863EA}" presName="spaceBetweenRectangles" presStyleCnt="0"/>
      <dgm:spPr/>
    </dgm:pt>
    <dgm:pt modelId="{8BCB5CEB-020A-479A-8914-8E2914FFE57E}" type="pres">
      <dgm:prSet presAssocID="{4A23C6CC-7D5E-4092-AFBB-18EF44100796}" presName="parentLin" presStyleCnt="0"/>
      <dgm:spPr/>
    </dgm:pt>
    <dgm:pt modelId="{103AE5E7-FE21-4B77-81A9-2B133715291A}" type="pres">
      <dgm:prSet presAssocID="{4A23C6CC-7D5E-4092-AFBB-18EF4410079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2386F48-A610-4308-98F0-FA6E53F693B5}" type="pres">
      <dgm:prSet presAssocID="{4A23C6CC-7D5E-4092-AFBB-18EF44100796}" presName="parentText" presStyleLbl="node1" presStyleIdx="1" presStyleCnt="4" custLinFactX="5714" custLinFactNeighborX="100000" custLinFactNeighborY="-176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EE503-7EE6-4E27-8138-B7288B72A1E8}" type="pres">
      <dgm:prSet presAssocID="{4A23C6CC-7D5E-4092-AFBB-18EF44100796}" presName="negativeSpace" presStyleCnt="0"/>
      <dgm:spPr/>
    </dgm:pt>
    <dgm:pt modelId="{AED06EDA-5CFA-4F7D-AC95-5F8A524A0335}" type="pres">
      <dgm:prSet presAssocID="{4A23C6CC-7D5E-4092-AFBB-18EF44100796}" presName="childText" presStyleLbl="conFgAcc1" presStyleIdx="1" presStyleCnt="4">
        <dgm:presLayoutVars>
          <dgm:bulletEnabled val="1"/>
        </dgm:presLayoutVars>
      </dgm:prSet>
      <dgm:spPr/>
    </dgm:pt>
    <dgm:pt modelId="{4A6066F6-1EFC-46AB-AFDC-0D829489B9A5}" type="pres">
      <dgm:prSet presAssocID="{34325B38-0A6B-4AF5-8858-331792832FB2}" presName="spaceBetweenRectangles" presStyleCnt="0"/>
      <dgm:spPr/>
    </dgm:pt>
    <dgm:pt modelId="{E3203648-C2D2-4CE8-AAB8-0E5FE43ED10B}" type="pres">
      <dgm:prSet presAssocID="{F5764471-3214-4D21-9CB7-249FF312D5EB}" presName="parentLin" presStyleCnt="0"/>
      <dgm:spPr/>
    </dgm:pt>
    <dgm:pt modelId="{4F618856-3632-4E41-BF46-808C935BE25D}" type="pres">
      <dgm:prSet presAssocID="{F5764471-3214-4D21-9CB7-249FF312D5EB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81009862-3BB6-4569-B019-CABCF05045C2}" type="pres">
      <dgm:prSet presAssocID="{F5764471-3214-4D21-9CB7-249FF312D5EB}" presName="parentText" presStyleLbl="node1" presStyleIdx="2" presStyleCnt="4" custLinFactX="7143" custLinFactNeighborX="100000" custLinFactNeighborY="-305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078C8-C756-4556-AA18-5A8A460A8C3B}" type="pres">
      <dgm:prSet presAssocID="{F5764471-3214-4D21-9CB7-249FF312D5EB}" presName="negativeSpace" presStyleCnt="0"/>
      <dgm:spPr/>
    </dgm:pt>
    <dgm:pt modelId="{DF43E8D3-F284-47C2-BD5A-9F70451D15EE}" type="pres">
      <dgm:prSet presAssocID="{F5764471-3214-4D21-9CB7-249FF312D5EB}" presName="childText" presStyleLbl="conFgAcc1" presStyleIdx="2" presStyleCnt="4">
        <dgm:presLayoutVars>
          <dgm:bulletEnabled val="1"/>
        </dgm:presLayoutVars>
      </dgm:prSet>
      <dgm:spPr/>
    </dgm:pt>
    <dgm:pt modelId="{BA3005C1-891D-46D2-87DE-FCA3D56A79EA}" type="pres">
      <dgm:prSet presAssocID="{49072B27-5E43-4CB2-B797-35347A96D030}" presName="spaceBetweenRectangles" presStyleCnt="0"/>
      <dgm:spPr/>
    </dgm:pt>
    <dgm:pt modelId="{AAE4E7C6-095D-4D28-9E4F-4B611B09EE30}" type="pres">
      <dgm:prSet presAssocID="{3FD74783-9379-42D2-9722-BD1DCA296808}" presName="parentLin" presStyleCnt="0"/>
      <dgm:spPr/>
    </dgm:pt>
    <dgm:pt modelId="{834D5FAF-CF5A-4A61-AF38-5AC50A618676}" type="pres">
      <dgm:prSet presAssocID="{3FD74783-9379-42D2-9722-BD1DCA296808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387EBCF5-9865-40C0-9D32-6AABED1DC233}" type="pres">
      <dgm:prSet presAssocID="{3FD74783-9379-42D2-9722-BD1DCA296808}" presName="parentText" presStyleLbl="node1" presStyleIdx="3" presStyleCnt="4" custLinFactX="7143" custLinFactNeighborX="100000" custLinFactNeighborY="-247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70372-CB47-4CF4-9EE2-0466BE6E0FA1}" type="pres">
      <dgm:prSet presAssocID="{3FD74783-9379-42D2-9722-BD1DCA296808}" presName="negativeSpace" presStyleCnt="0"/>
      <dgm:spPr/>
    </dgm:pt>
    <dgm:pt modelId="{54592FC6-12DE-4A19-9FEE-5F38629B8A8F}" type="pres">
      <dgm:prSet presAssocID="{3FD74783-9379-42D2-9722-BD1DCA29680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4508742-B826-4AAB-8EC8-1C5B7A3E3DB2}" type="presOf" srcId="{CC1235C9-8177-47CD-A374-F41D57E07F6F}" destId="{D653B2C2-CDD1-4148-BD7A-04E67B294590}" srcOrd="0" destOrd="0" presId="urn:microsoft.com/office/officeart/2005/8/layout/list1"/>
    <dgm:cxn modelId="{F9835C6C-6133-4ABF-8B0B-FCB8FA0A4AC2}" type="presOf" srcId="{F5764471-3214-4D21-9CB7-249FF312D5EB}" destId="{4F618856-3632-4E41-BF46-808C935BE25D}" srcOrd="0" destOrd="0" presId="urn:microsoft.com/office/officeart/2005/8/layout/list1"/>
    <dgm:cxn modelId="{72B2EF2D-A385-4533-815E-472772B9DD4A}" type="presOf" srcId="{3FD74783-9379-42D2-9722-BD1DCA296808}" destId="{834D5FAF-CF5A-4A61-AF38-5AC50A618676}" srcOrd="0" destOrd="0" presId="urn:microsoft.com/office/officeart/2005/8/layout/list1"/>
    <dgm:cxn modelId="{7E4AF12F-6A31-4444-A5A1-CAE3F97B8501}" type="presOf" srcId="{4A23C6CC-7D5E-4092-AFBB-18EF44100796}" destId="{103AE5E7-FE21-4B77-81A9-2B133715291A}" srcOrd="0" destOrd="0" presId="urn:microsoft.com/office/officeart/2005/8/layout/list1"/>
    <dgm:cxn modelId="{FE7ADA92-4C1C-4A21-8314-785C8F966C30}" srcId="{CC1235C9-8177-47CD-A374-F41D57E07F6F}" destId="{3FD74783-9379-42D2-9722-BD1DCA296808}" srcOrd="3" destOrd="0" parTransId="{D2AC250C-A245-43F2-8023-037652F9F648}" sibTransId="{5E0C5866-EF1F-4E6B-BC6C-AB18B8E38C56}"/>
    <dgm:cxn modelId="{350347E3-D6B9-40EB-A2D0-20545A2DE217}" type="presOf" srcId="{3FD74783-9379-42D2-9722-BD1DCA296808}" destId="{387EBCF5-9865-40C0-9D32-6AABED1DC233}" srcOrd="1" destOrd="0" presId="urn:microsoft.com/office/officeart/2005/8/layout/list1"/>
    <dgm:cxn modelId="{4E90520E-3256-44B8-B90E-C52C3BC3189B}" srcId="{CC1235C9-8177-47CD-A374-F41D57E07F6F}" destId="{4A23C6CC-7D5E-4092-AFBB-18EF44100796}" srcOrd="1" destOrd="0" parTransId="{996C2530-529C-4960-BC8C-1F4F6B808C85}" sibTransId="{34325B38-0A6B-4AF5-8858-331792832FB2}"/>
    <dgm:cxn modelId="{046854C0-AA79-4306-9F3A-B618983D71A5}" type="presOf" srcId="{4A23C6CC-7D5E-4092-AFBB-18EF44100796}" destId="{72386F48-A610-4308-98F0-FA6E53F693B5}" srcOrd="1" destOrd="0" presId="urn:microsoft.com/office/officeart/2005/8/layout/list1"/>
    <dgm:cxn modelId="{A66D6503-0821-4E54-B829-D3F83534CF0D}" srcId="{CC1235C9-8177-47CD-A374-F41D57E07F6F}" destId="{B07CFD0A-E8C0-4FE1-BB4E-D95B546F215E}" srcOrd="0" destOrd="0" parTransId="{22CCF5B4-AE7C-43A6-8F68-8547C44A1412}" sibTransId="{B1D0F622-6151-4042-9B53-E33EEC1863EA}"/>
    <dgm:cxn modelId="{E184FE59-F55C-49C5-B3F3-981409D71921}" srcId="{CC1235C9-8177-47CD-A374-F41D57E07F6F}" destId="{F5764471-3214-4D21-9CB7-249FF312D5EB}" srcOrd="2" destOrd="0" parTransId="{055B2323-5378-404B-8477-BC634044A156}" sibTransId="{49072B27-5E43-4CB2-B797-35347A96D030}"/>
    <dgm:cxn modelId="{9D185F88-14C9-4CFA-A562-25F0BFE329E8}" type="presOf" srcId="{B07CFD0A-E8C0-4FE1-BB4E-D95B546F215E}" destId="{27434038-40FA-41D2-BAE5-A4B6A1E0B43F}" srcOrd="1" destOrd="0" presId="urn:microsoft.com/office/officeart/2005/8/layout/list1"/>
    <dgm:cxn modelId="{3891B5DE-0E67-4A47-B5A6-629B4CBA7CA4}" type="presOf" srcId="{F5764471-3214-4D21-9CB7-249FF312D5EB}" destId="{81009862-3BB6-4569-B019-CABCF05045C2}" srcOrd="1" destOrd="0" presId="urn:microsoft.com/office/officeart/2005/8/layout/list1"/>
    <dgm:cxn modelId="{C29FA8D4-E703-4DE9-BFD0-201EF58B615D}" type="presOf" srcId="{B07CFD0A-E8C0-4FE1-BB4E-D95B546F215E}" destId="{763DA716-5F30-43FB-9340-CECA3FAF70B4}" srcOrd="0" destOrd="0" presId="urn:microsoft.com/office/officeart/2005/8/layout/list1"/>
    <dgm:cxn modelId="{C215994B-5799-41A8-8875-3C98478D5917}" type="presParOf" srcId="{D653B2C2-CDD1-4148-BD7A-04E67B294590}" destId="{B9BA3D36-5692-40FF-B9A6-77F90AD25478}" srcOrd="0" destOrd="0" presId="urn:microsoft.com/office/officeart/2005/8/layout/list1"/>
    <dgm:cxn modelId="{D9298A66-3583-434C-9AE9-019618ECC291}" type="presParOf" srcId="{B9BA3D36-5692-40FF-B9A6-77F90AD25478}" destId="{763DA716-5F30-43FB-9340-CECA3FAF70B4}" srcOrd="0" destOrd="0" presId="urn:microsoft.com/office/officeart/2005/8/layout/list1"/>
    <dgm:cxn modelId="{47D4BEE6-BAF4-4A41-84EC-20924E9F8AF7}" type="presParOf" srcId="{B9BA3D36-5692-40FF-B9A6-77F90AD25478}" destId="{27434038-40FA-41D2-BAE5-A4B6A1E0B43F}" srcOrd="1" destOrd="0" presId="urn:microsoft.com/office/officeart/2005/8/layout/list1"/>
    <dgm:cxn modelId="{1A55B2E2-0F24-41DA-B26D-D001FDD31250}" type="presParOf" srcId="{D653B2C2-CDD1-4148-BD7A-04E67B294590}" destId="{B27BFF8F-0276-4B71-B2B9-2A5E895F6F69}" srcOrd="1" destOrd="0" presId="urn:microsoft.com/office/officeart/2005/8/layout/list1"/>
    <dgm:cxn modelId="{B1B14C49-907D-4181-B3E5-B32380C4C8C1}" type="presParOf" srcId="{D653B2C2-CDD1-4148-BD7A-04E67B294590}" destId="{7B16B8C4-34EC-4194-B41D-F8D9A127461F}" srcOrd="2" destOrd="0" presId="urn:microsoft.com/office/officeart/2005/8/layout/list1"/>
    <dgm:cxn modelId="{B35443F3-C97E-4D01-AF05-688A7B5F8E5E}" type="presParOf" srcId="{D653B2C2-CDD1-4148-BD7A-04E67B294590}" destId="{9552C900-3303-4AC7-BE3F-9996AB09EB13}" srcOrd="3" destOrd="0" presId="urn:microsoft.com/office/officeart/2005/8/layout/list1"/>
    <dgm:cxn modelId="{33B488F4-AEA1-44E0-93F6-EE9634E9431A}" type="presParOf" srcId="{D653B2C2-CDD1-4148-BD7A-04E67B294590}" destId="{8BCB5CEB-020A-479A-8914-8E2914FFE57E}" srcOrd="4" destOrd="0" presId="urn:microsoft.com/office/officeart/2005/8/layout/list1"/>
    <dgm:cxn modelId="{C1483C63-FDB6-4968-ADFA-AE540A9A0AC6}" type="presParOf" srcId="{8BCB5CEB-020A-479A-8914-8E2914FFE57E}" destId="{103AE5E7-FE21-4B77-81A9-2B133715291A}" srcOrd="0" destOrd="0" presId="urn:microsoft.com/office/officeart/2005/8/layout/list1"/>
    <dgm:cxn modelId="{77F49595-45F2-4E84-9403-B3350D5672AC}" type="presParOf" srcId="{8BCB5CEB-020A-479A-8914-8E2914FFE57E}" destId="{72386F48-A610-4308-98F0-FA6E53F693B5}" srcOrd="1" destOrd="0" presId="urn:microsoft.com/office/officeart/2005/8/layout/list1"/>
    <dgm:cxn modelId="{FB4BCDE6-9F03-4A54-AC28-DA25330BA7C9}" type="presParOf" srcId="{D653B2C2-CDD1-4148-BD7A-04E67B294590}" destId="{C88EE503-7EE6-4E27-8138-B7288B72A1E8}" srcOrd="5" destOrd="0" presId="urn:microsoft.com/office/officeart/2005/8/layout/list1"/>
    <dgm:cxn modelId="{1190EF1F-5D62-4524-9A80-D37DB847456F}" type="presParOf" srcId="{D653B2C2-CDD1-4148-BD7A-04E67B294590}" destId="{AED06EDA-5CFA-4F7D-AC95-5F8A524A0335}" srcOrd="6" destOrd="0" presId="urn:microsoft.com/office/officeart/2005/8/layout/list1"/>
    <dgm:cxn modelId="{27809121-F2FB-4F24-9AE3-7046E0462E85}" type="presParOf" srcId="{D653B2C2-CDD1-4148-BD7A-04E67B294590}" destId="{4A6066F6-1EFC-46AB-AFDC-0D829489B9A5}" srcOrd="7" destOrd="0" presId="urn:microsoft.com/office/officeart/2005/8/layout/list1"/>
    <dgm:cxn modelId="{38E82F8E-8EBF-4AC5-AC7E-917174CB2349}" type="presParOf" srcId="{D653B2C2-CDD1-4148-BD7A-04E67B294590}" destId="{E3203648-C2D2-4CE8-AAB8-0E5FE43ED10B}" srcOrd="8" destOrd="0" presId="urn:microsoft.com/office/officeart/2005/8/layout/list1"/>
    <dgm:cxn modelId="{0C66FC81-ED79-4FB0-B77C-BDD0A6E9C54C}" type="presParOf" srcId="{E3203648-C2D2-4CE8-AAB8-0E5FE43ED10B}" destId="{4F618856-3632-4E41-BF46-808C935BE25D}" srcOrd="0" destOrd="0" presId="urn:microsoft.com/office/officeart/2005/8/layout/list1"/>
    <dgm:cxn modelId="{DB94AF9E-BCD4-4FE4-AC04-8FCCDE8FF902}" type="presParOf" srcId="{E3203648-C2D2-4CE8-AAB8-0E5FE43ED10B}" destId="{81009862-3BB6-4569-B019-CABCF05045C2}" srcOrd="1" destOrd="0" presId="urn:microsoft.com/office/officeart/2005/8/layout/list1"/>
    <dgm:cxn modelId="{CF6BDFDE-7AFE-43B4-9BC4-2D58B311ED03}" type="presParOf" srcId="{D653B2C2-CDD1-4148-BD7A-04E67B294590}" destId="{486078C8-C756-4556-AA18-5A8A460A8C3B}" srcOrd="9" destOrd="0" presId="urn:microsoft.com/office/officeart/2005/8/layout/list1"/>
    <dgm:cxn modelId="{4C3F8976-CB26-4B48-BC2F-D69368B62AB7}" type="presParOf" srcId="{D653B2C2-CDD1-4148-BD7A-04E67B294590}" destId="{DF43E8D3-F284-47C2-BD5A-9F70451D15EE}" srcOrd="10" destOrd="0" presId="urn:microsoft.com/office/officeart/2005/8/layout/list1"/>
    <dgm:cxn modelId="{39EEFE92-7C17-466B-BA59-45BEC36720A2}" type="presParOf" srcId="{D653B2C2-CDD1-4148-BD7A-04E67B294590}" destId="{BA3005C1-891D-46D2-87DE-FCA3D56A79EA}" srcOrd="11" destOrd="0" presId="urn:microsoft.com/office/officeart/2005/8/layout/list1"/>
    <dgm:cxn modelId="{3D80929A-5E87-42BF-8A6E-A7F3C5AFB732}" type="presParOf" srcId="{D653B2C2-CDD1-4148-BD7A-04E67B294590}" destId="{AAE4E7C6-095D-4D28-9E4F-4B611B09EE30}" srcOrd="12" destOrd="0" presId="urn:microsoft.com/office/officeart/2005/8/layout/list1"/>
    <dgm:cxn modelId="{F135A045-EFEA-42D5-A48E-D528AF3F9EA9}" type="presParOf" srcId="{AAE4E7C6-095D-4D28-9E4F-4B611B09EE30}" destId="{834D5FAF-CF5A-4A61-AF38-5AC50A618676}" srcOrd="0" destOrd="0" presId="urn:microsoft.com/office/officeart/2005/8/layout/list1"/>
    <dgm:cxn modelId="{E19284B1-327D-40F8-9DF8-E71260B61D5B}" type="presParOf" srcId="{AAE4E7C6-095D-4D28-9E4F-4B611B09EE30}" destId="{387EBCF5-9865-40C0-9D32-6AABED1DC233}" srcOrd="1" destOrd="0" presId="urn:microsoft.com/office/officeart/2005/8/layout/list1"/>
    <dgm:cxn modelId="{A27D8CA3-D195-4B3D-A3BC-426D9AC6191A}" type="presParOf" srcId="{D653B2C2-CDD1-4148-BD7A-04E67B294590}" destId="{C1970372-CB47-4CF4-9EE2-0466BE6E0FA1}" srcOrd="13" destOrd="0" presId="urn:microsoft.com/office/officeart/2005/8/layout/list1"/>
    <dgm:cxn modelId="{FF181757-0D84-4453-ABFB-20BE3A4F715A}" type="presParOf" srcId="{D653B2C2-CDD1-4148-BD7A-04E67B294590}" destId="{54592FC6-12DE-4A19-9FEE-5F38629B8A8F}" srcOrd="14" destOrd="0" presId="urn:microsoft.com/office/officeart/2005/8/layout/list1"/>
  </dgm:cxnLst>
  <dgm:bg>
    <a:solidFill>
      <a:schemeClr val="accent6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6B8C4-34EC-4194-B41D-F8D9A127461F}">
      <dsp:nvSpPr>
        <dsp:cNvPr id="0" name=""/>
        <dsp:cNvSpPr/>
      </dsp:nvSpPr>
      <dsp:spPr>
        <a:xfrm>
          <a:off x="0" y="480957"/>
          <a:ext cx="7200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434038-40FA-41D2-BAE5-A4B6A1E0B43F}">
      <dsp:nvSpPr>
        <dsp:cNvPr id="0" name=""/>
        <dsp:cNvSpPr/>
      </dsp:nvSpPr>
      <dsp:spPr>
        <a:xfrm>
          <a:off x="360040" y="0"/>
          <a:ext cx="6783232" cy="603078"/>
        </a:xfrm>
        <a:prstGeom prst="roundRect">
          <a:avLst/>
        </a:prstGeom>
        <a:solidFill>
          <a:srgbClr val="B9C24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Углеродного скелета</a:t>
          </a:r>
          <a:endParaRPr lang="ru-RU" sz="2600" kern="1200" dirty="0">
            <a:solidFill>
              <a:schemeClr val="tx1"/>
            </a:solidFill>
          </a:endParaRPr>
        </a:p>
      </dsp:txBody>
      <dsp:txXfrm>
        <a:off x="389480" y="29440"/>
        <a:ext cx="6724352" cy="544198"/>
      </dsp:txXfrm>
    </dsp:sp>
    <dsp:sp modelId="{AED06EDA-5CFA-4F7D-AC95-5F8A524A0335}">
      <dsp:nvSpPr>
        <dsp:cNvPr id="0" name=""/>
        <dsp:cNvSpPr/>
      </dsp:nvSpPr>
      <dsp:spPr>
        <a:xfrm>
          <a:off x="0" y="1455360"/>
          <a:ext cx="7200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386F48-A610-4308-98F0-FA6E53F693B5}">
      <dsp:nvSpPr>
        <dsp:cNvPr id="0" name=""/>
        <dsp:cNvSpPr/>
      </dsp:nvSpPr>
      <dsp:spPr>
        <a:xfrm>
          <a:off x="1008097" y="936102"/>
          <a:ext cx="5040560" cy="767520"/>
        </a:xfrm>
        <a:prstGeom prst="roundRect">
          <a:avLst/>
        </a:prstGeom>
        <a:solidFill>
          <a:srgbClr val="B9C24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Положения кратной связи</a:t>
          </a:r>
          <a:endParaRPr lang="ru-RU" sz="2600" kern="1200" dirty="0">
            <a:solidFill>
              <a:schemeClr val="tx1"/>
            </a:solidFill>
          </a:endParaRPr>
        </a:p>
      </dsp:txBody>
      <dsp:txXfrm>
        <a:off x="1045564" y="973569"/>
        <a:ext cx="4965626" cy="692586"/>
      </dsp:txXfrm>
    </dsp:sp>
    <dsp:sp modelId="{DF43E8D3-F284-47C2-BD5A-9F70451D15EE}">
      <dsp:nvSpPr>
        <dsp:cNvPr id="0" name=""/>
        <dsp:cNvSpPr/>
      </dsp:nvSpPr>
      <dsp:spPr>
        <a:xfrm>
          <a:off x="0" y="2634720"/>
          <a:ext cx="7200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09862-3BB6-4569-B019-CABCF05045C2}">
      <dsp:nvSpPr>
        <dsp:cNvPr id="0" name=""/>
        <dsp:cNvSpPr/>
      </dsp:nvSpPr>
      <dsp:spPr>
        <a:xfrm>
          <a:off x="1080127" y="2016222"/>
          <a:ext cx="5040560" cy="767520"/>
        </a:xfrm>
        <a:prstGeom prst="roundRect">
          <a:avLst/>
        </a:prstGeom>
        <a:solidFill>
          <a:srgbClr val="B9C24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Межклассовая</a:t>
          </a:r>
          <a:endParaRPr lang="ru-RU" sz="2600" kern="1200" dirty="0">
            <a:solidFill>
              <a:schemeClr val="tx1"/>
            </a:solidFill>
          </a:endParaRPr>
        </a:p>
      </dsp:txBody>
      <dsp:txXfrm>
        <a:off x="1117594" y="2053689"/>
        <a:ext cx="4965626" cy="692586"/>
      </dsp:txXfrm>
    </dsp:sp>
    <dsp:sp modelId="{54592FC6-12DE-4A19-9FEE-5F38629B8A8F}">
      <dsp:nvSpPr>
        <dsp:cNvPr id="0" name=""/>
        <dsp:cNvSpPr/>
      </dsp:nvSpPr>
      <dsp:spPr>
        <a:xfrm>
          <a:off x="0" y="3814080"/>
          <a:ext cx="7200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EBCF5-9865-40C0-9D32-6AABED1DC233}">
      <dsp:nvSpPr>
        <dsp:cNvPr id="0" name=""/>
        <dsp:cNvSpPr/>
      </dsp:nvSpPr>
      <dsp:spPr>
        <a:xfrm>
          <a:off x="1080127" y="3240359"/>
          <a:ext cx="5040560" cy="767520"/>
        </a:xfrm>
        <a:prstGeom prst="roundRect">
          <a:avLst/>
        </a:prstGeom>
        <a:solidFill>
          <a:srgbClr val="B9C24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Пространственная</a:t>
          </a:r>
          <a:endParaRPr lang="ru-RU" sz="2600" kern="1200" dirty="0">
            <a:solidFill>
              <a:schemeClr val="tx1"/>
            </a:solidFill>
          </a:endParaRPr>
        </a:p>
      </dsp:txBody>
      <dsp:txXfrm>
        <a:off x="1117594" y="3277826"/>
        <a:ext cx="496562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мульти уроки\Электронка картинки\1303372891_5.jpg"/>
          <p:cNvPicPr>
            <a:picLocks noChangeAspect="1" noChangeArrowheads="1"/>
          </p:cNvPicPr>
          <p:nvPr userDrawn="1"/>
        </p:nvPicPr>
        <p:blipFill>
          <a:blip r:embed="rId2"/>
          <a:srcRect l="61321" r="12963" b="7291"/>
          <a:stretch>
            <a:fillRect/>
          </a:stretch>
        </p:blipFill>
        <p:spPr bwMode="auto">
          <a:xfrm flipH="1">
            <a:off x="8215304" y="0"/>
            <a:ext cx="928695" cy="6858000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истратор\Рабочий стол\Рисунок1.jpg"/>
          <p:cNvPicPr>
            <a:picLocks noChangeAspect="1" noChangeArrowheads="1"/>
          </p:cNvPicPr>
          <p:nvPr userDrawn="1"/>
        </p:nvPicPr>
        <p:blipFill>
          <a:blip r:embed="rId3"/>
          <a:srcRect l="13861" t="5468" b="1953"/>
          <a:stretch>
            <a:fillRect/>
          </a:stretch>
        </p:blipFill>
        <p:spPr bwMode="auto">
          <a:xfrm>
            <a:off x="0" y="0"/>
            <a:ext cx="35719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5357818" y="0"/>
            <a:ext cx="378618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1000"/>
                </a:schemeClr>
              </a:gs>
              <a:gs pos="50000">
                <a:schemeClr val="bg1"/>
              </a:gs>
              <a:gs pos="50000">
                <a:schemeClr val="bg1">
                  <a:alpha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8" name="Picture 4" descr="C:\Documents and Settings\Администратор\Рабочий стол\Рисунок3.png"/>
          <p:cNvPicPr>
            <a:picLocks noChangeAspect="1" noChangeArrowheads="1"/>
          </p:cNvPicPr>
          <p:nvPr userDrawn="1"/>
        </p:nvPicPr>
        <p:blipFill>
          <a:blip r:embed="rId4"/>
          <a:srcRect l="13169"/>
          <a:stretch>
            <a:fillRect/>
          </a:stretch>
        </p:blipFill>
        <p:spPr bwMode="auto">
          <a:xfrm>
            <a:off x="928662" y="203200"/>
            <a:ext cx="7910538" cy="647469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ульти уроки\Электронка картинки\1303372891_5.jpg"/>
          <p:cNvPicPr>
            <a:picLocks noChangeAspect="1" noChangeArrowheads="1"/>
          </p:cNvPicPr>
          <p:nvPr userDrawn="1"/>
        </p:nvPicPr>
        <p:blipFill>
          <a:blip r:embed="rId13"/>
          <a:srcRect r="39584"/>
          <a:stretch>
            <a:fillRect/>
          </a:stretch>
        </p:blipFill>
        <p:spPr bwMode="auto">
          <a:xfrm>
            <a:off x="0" y="0"/>
            <a:ext cx="1071538" cy="6858000"/>
          </a:xfrm>
          <a:prstGeom prst="rect">
            <a:avLst/>
          </a:prstGeom>
          <a:noFill/>
        </p:spPr>
      </p:pic>
      <p:pic>
        <p:nvPicPr>
          <p:cNvPr id="2051" name="Picture 3" descr="C:\Documents and Settings\Администратор\Рабочий стол\Рисунок2.png"/>
          <p:cNvPicPr>
            <a:picLocks noChangeAspect="1" noChangeArrowheads="1"/>
          </p:cNvPicPr>
          <p:nvPr userDrawn="1"/>
        </p:nvPicPr>
        <p:blipFill>
          <a:blip r:embed="rId14"/>
          <a:srcRect t="6309" r="50818" b="9452"/>
          <a:stretch>
            <a:fillRect/>
          </a:stretch>
        </p:blipFill>
        <p:spPr bwMode="auto">
          <a:xfrm>
            <a:off x="357158" y="0"/>
            <a:ext cx="4506913" cy="6858000"/>
          </a:xfrm>
          <a:prstGeom prst="rect">
            <a:avLst/>
          </a:prstGeom>
          <a:noFill/>
        </p:spPr>
      </p:pic>
      <p:pic>
        <p:nvPicPr>
          <p:cNvPr id="10" name="Picture 4" descr="C:\Documents and Settings\Администратор\Рабочий стол\Рисунок3.png"/>
          <p:cNvPicPr>
            <a:picLocks noChangeAspect="1" noChangeArrowheads="1"/>
          </p:cNvPicPr>
          <p:nvPr userDrawn="1"/>
        </p:nvPicPr>
        <p:blipFill>
          <a:blip r:embed="rId15"/>
          <a:srcRect l="13169"/>
          <a:stretch>
            <a:fillRect/>
          </a:stretch>
        </p:blipFill>
        <p:spPr bwMode="auto">
          <a:xfrm>
            <a:off x="428596" y="142852"/>
            <a:ext cx="8572560" cy="662740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../../&#1074;&#1080;&#1076;&#1077;&#1086;&#1086;&#1087;&#1099;&#1090;&#1099;%2010%20&#1082;&#1083;&#1072;&#1089;&#1089;/&#1087;&#1086;&#1083;&#1091;&#1095;&#1077;&#1085;&#1080;&#1077;%20&#1101;&#1090;&#1080;&#1083;&#1077;&#1085;&#1072;.wm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../../&#1074;&#1080;&#1076;&#1077;&#1086;&#1086;&#1087;&#1099;&#1090;&#1099;%2010%20&#1082;&#1083;&#1072;&#1089;&#1089;/&#1101;&#1090;&#1080;&#1083;&#1077;&#1085;%20&#1089;%20&#1087;&#1077;&#1088;&#1084;&#1072;&#1085;&#1075;&#1072;&#1085;&#1072;&#1090;&#1086;&#1084;%20&#1082;&#1072;&#1083;&#1080;&#1103;.wm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../&#1074;&#1080;&#1076;&#1077;&#1086;&#1086;&#1087;&#1099;&#1090;&#1099;%2010%20&#1082;&#1083;&#1072;&#1089;&#1089;/&#1101;&#1090;&#1080;&#1083;&#1077;&#1085;%20&#1089;%20&#1073;&#1088;&#1086;&#1084;&#1085;&#1086;&#1081;%20&#1074;&#1086;&#1076;&#1086;&#1081;.wmv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&#1074;&#1080;&#1076;&#1077;&#1086;&#1086;&#1087;&#1099;&#1090;&#1099;%2010%20&#1082;&#1083;&#1072;&#1089;&#1089;/&#1075;&#1080;&#1073;&#1088;&#1080;&#1076;&#1080;&#1079;&#1072;&#1094;&#1080;&#1103;%20&#1089;&#1087;-2.sw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../../&#1074;&#1080;&#1076;&#1077;&#1086;&#1086;&#1087;&#1099;&#1090;&#1099;%2010%20&#1082;&#1083;&#1072;&#1089;&#1089;/&#1087;&#1086;&#1083;&#1091;&#1095;&#1077;&#1085;&#1080;&#1077;%20&#1101;&#1090;&#1080;&#1083;&#1077;&#1085;&#1072;.wm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/>
                <a:latin typeface="Comic Sans MS" pitchFamily="66" charset="0"/>
              </a:rPr>
              <a:t>Непредельные углеводороды. </a:t>
            </a:r>
            <a:br>
              <a:rPr lang="ru-RU" b="1" dirty="0" smtClean="0">
                <a:solidFill>
                  <a:srgbClr val="C00000"/>
                </a:solidFill>
                <a:effectLst/>
                <a:latin typeface="Comic Sans MS" pitchFamily="66" charset="0"/>
              </a:rPr>
            </a:br>
            <a:r>
              <a:rPr lang="ru-RU" b="1" dirty="0" err="1" smtClean="0">
                <a:solidFill>
                  <a:srgbClr val="C00000"/>
                </a:solidFill>
                <a:effectLst/>
                <a:latin typeface="Comic Sans MS" pitchFamily="66" charset="0"/>
              </a:rPr>
              <a:t>Алкены</a:t>
            </a:r>
            <a:endParaRPr lang="ru-RU" b="1" dirty="0">
              <a:solidFill>
                <a:srgbClr val="C0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080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МАОУ СОШ «Финист»№30</a:t>
            </a:r>
          </a:p>
          <a:p>
            <a:r>
              <a:rPr lang="ru-RU" dirty="0" smtClean="0"/>
              <a:t>г.Ростов-на-Дону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РЕАКЦИИ ОКИСЛЕНИЯ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82296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3600" b="1" u="sng" dirty="0" smtClean="0">
              <a:solidFill>
                <a:srgbClr val="800000"/>
              </a:solidFill>
              <a:effectLst/>
              <a:latin typeface="+mj-lt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b="1" u="sng" dirty="0" smtClean="0">
                <a:solidFill>
                  <a:srgbClr val="800000"/>
                </a:solidFill>
                <a:effectLst/>
                <a:latin typeface="+mj-lt"/>
                <a:hlinkClick r:id="rId2" action="ppaction://hlinkfile"/>
              </a:rPr>
              <a:t>ГОРЕНИЕ  АЛКЕНОВ </a:t>
            </a:r>
            <a:endParaRPr lang="ru-RU" sz="800" b="1" u="sng" dirty="0" smtClean="0">
              <a:solidFill>
                <a:srgbClr val="800000"/>
              </a:solidFill>
              <a:effectLst/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000" u="sng" dirty="0" smtClean="0">
              <a:solidFill>
                <a:srgbClr val="800000"/>
              </a:solidFill>
              <a:effectLst/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u="sng" dirty="0" smtClean="0">
                <a:solidFill>
                  <a:srgbClr val="800000"/>
                </a:solidFill>
                <a:effectLst/>
                <a:latin typeface="+mj-lt"/>
              </a:rPr>
              <a:t>ПРИМЕР: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800000"/>
                </a:solidFill>
                <a:effectLst/>
                <a:latin typeface="+mj-lt"/>
              </a:rPr>
              <a:t>            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rgbClr val="000000"/>
                </a:solidFill>
                <a:effectLst/>
                <a:latin typeface="+mj-lt"/>
              </a:rPr>
              <a:t>        С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+mj-lt"/>
              </a:rPr>
              <a:t>Н</a:t>
            </a:r>
            <a:r>
              <a:rPr lang="ru-RU" sz="2800" b="1" dirty="0" smtClean="0">
                <a:solidFill>
                  <a:srgbClr val="000000"/>
                </a:solidFill>
                <a:latin typeface="+mj-lt"/>
              </a:rPr>
              <a:t>4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+mj-lt"/>
              </a:rPr>
              <a:t> + </a:t>
            </a:r>
            <a:r>
              <a:rPr lang="ru-RU" sz="3600" b="1" dirty="0">
                <a:solidFill>
                  <a:srgbClr val="000000"/>
                </a:solidFill>
                <a:latin typeface="+mj-lt"/>
              </a:rPr>
              <a:t>3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+mj-lt"/>
              </a:rPr>
              <a:t>О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+mj-lt"/>
              </a:rPr>
              <a:t>2 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+mj-lt"/>
              </a:rPr>
              <a:t>        2СО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+mj-lt"/>
              </a:rPr>
              <a:t> + 2Н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+mj-lt"/>
              </a:rPr>
              <a:t>О</a:t>
            </a:r>
          </a:p>
        </p:txBody>
      </p:sp>
      <p:cxnSp>
        <p:nvCxnSpPr>
          <p:cNvPr id="16388" name="Прямая со стрелкой 6"/>
          <p:cNvCxnSpPr>
            <a:cxnSpLocks noChangeShapeType="1"/>
          </p:cNvCxnSpPr>
          <p:nvPr/>
        </p:nvCxnSpPr>
        <p:spPr bwMode="auto">
          <a:xfrm>
            <a:off x="3680460" y="4360228"/>
            <a:ext cx="685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38271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РЕАКЦИИ ОКИСЛЕНИЯ</a:t>
            </a:r>
            <a:endParaRPr lang="ru-RU" i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958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rgbClr val="800000"/>
                </a:solidFill>
                <a:effectLst/>
                <a:latin typeface="+mj-lt"/>
              </a:rPr>
              <a:t> </a:t>
            </a:r>
            <a:r>
              <a:rPr lang="ru-RU" b="1" u="sng" dirty="0" smtClean="0">
                <a:solidFill>
                  <a:srgbClr val="800000"/>
                </a:solidFill>
                <a:effectLst/>
                <a:latin typeface="+mj-lt"/>
                <a:hlinkClick r:id="rId2" action="ppaction://hlinkfile"/>
              </a:rPr>
              <a:t>МЯГКОЕ ОКИСЛЕНИЕ</a:t>
            </a:r>
            <a:r>
              <a:rPr lang="ru-RU" b="1" dirty="0" smtClean="0">
                <a:solidFill>
                  <a:srgbClr val="800000"/>
                </a:solidFill>
                <a:effectLst/>
                <a:latin typeface="+mj-lt"/>
                <a:hlinkClick r:id="rId2" action="ppaction://hlinkfile"/>
              </a:rPr>
              <a:t> – ВЗАИМОДЕЙСТВИЕ С РАСТВОРОМ ПЕРМАНГАНАТА КАЛИЯ</a:t>
            </a:r>
            <a:endParaRPr lang="ru-RU" b="1" dirty="0" smtClean="0">
              <a:solidFill>
                <a:srgbClr val="800000"/>
              </a:solidFill>
              <a:effectLst/>
              <a:latin typeface="+mj-lt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800000"/>
                </a:solidFill>
                <a:effectLst/>
                <a:latin typeface="+mj-lt"/>
              </a:rPr>
              <a:t> (реакция Е.Е.Вагнера)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00"/>
                </a:solidFill>
                <a:effectLst/>
                <a:latin typeface="+mj-lt"/>
              </a:rPr>
              <a:t>Н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  <a:r>
              <a:rPr lang="ru-RU" b="1" dirty="0" smtClean="0">
                <a:solidFill>
                  <a:srgbClr val="000000"/>
                </a:solidFill>
                <a:effectLst/>
                <a:latin typeface="+mj-lt"/>
              </a:rPr>
              <a:t>С=СН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  <a:r>
              <a:rPr lang="ru-RU" b="1" dirty="0" smtClean="0">
                <a:solidFill>
                  <a:srgbClr val="000000"/>
                </a:solidFill>
                <a:effectLst/>
                <a:latin typeface="+mj-lt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effectLst/>
                <a:latin typeface="+mj-lt"/>
              </a:rPr>
              <a:t>[O] + H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  <a:r>
              <a:rPr lang="en-US" b="1" dirty="0" smtClean="0">
                <a:solidFill>
                  <a:srgbClr val="000000"/>
                </a:solidFill>
                <a:effectLst/>
                <a:latin typeface="+mj-lt"/>
              </a:rPr>
              <a:t>O      H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  <a:r>
              <a:rPr lang="en-US" b="1" dirty="0" smtClean="0">
                <a:solidFill>
                  <a:srgbClr val="000000"/>
                </a:solidFill>
                <a:effectLst/>
                <a:latin typeface="+mj-lt"/>
              </a:rPr>
              <a:t>C - CH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+mj-lt"/>
              </a:rPr>
              <a:t>2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/>
                <a:latin typeface="+mj-lt"/>
              </a:rPr>
              <a:t>                                                    OH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+mj-lt"/>
              </a:rPr>
              <a:t>OH</a:t>
            </a:r>
            <a:endParaRPr lang="en-US" sz="800" b="1" dirty="0" smtClean="0">
              <a:solidFill>
                <a:srgbClr val="000000"/>
              </a:solidFill>
              <a:effectLst/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800" b="1" dirty="0" smtClean="0">
                <a:solidFill>
                  <a:srgbClr val="000000"/>
                </a:solidFill>
                <a:effectLst/>
                <a:latin typeface="+mj-lt"/>
              </a:rPr>
              <a:t>                                                                                                                                            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+mj-lt"/>
              </a:rPr>
              <a:t>    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+mj-lt"/>
              </a:rPr>
              <a:t>этиленгликоль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+mj-lt"/>
              </a:rPr>
              <a:t>                                                                              (этандиол-1,2)</a:t>
            </a:r>
          </a:p>
          <a:p>
            <a:pPr marL="901700" indent="-901700" algn="ctr" eaLnBrk="1" hangingPunct="1">
              <a:buFont typeface="Wingdings" pitchFamily="2" charset="2"/>
              <a:buNone/>
              <a:defRPr/>
            </a:pPr>
            <a:r>
              <a:rPr lang="ru-RU" sz="4400" b="1" dirty="0" smtClean="0">
                <a:solidFill>
                  <a:srgbClr val="000000"/>
                </a:solidFill>
                <a:effectLst/>
                <a:latin typeface="+mj-lt"/>
              </a:rPr>
              <a:t>  </a:t>
            </a:r>
            <a:r>
              <a:rPr lang="ru-RU" sz="4400" b="1" dirty="0" smtClean="0">
                <a:solidFill>
                  <a:srgbClr val="FF0000"/>
                </a:solidFill>
                <a:effectLst/>
                <a:latin typeface="+mj-lt"/>
              </a:rPr>
              <a:t>!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+mj-lt"/>
              </a:rPr>
              <a:t>Качественная реакция на непредельность углеводорода   – на кратную связь</a:t>
            </a:r>
            <a:endParaRPr lang="en-US" sz="2400" b="1" dirty="0" smtClean="0">
              <a:solidFill>
                <a:srgbClr val="000000"/>
              </a:solidFill>
              <a:effectLst/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rgbClr val="000000"/>
              </a:solidFill>
              <a:effectLst/>
              <a:latin typeface="+mj-lt"/>
            </a:endParaRPr>
          </a:p>
        </p:txBody>
      </p:sp>
      <p:cxnSp>
        <p:nvCxnSpPr>
          <p:cNvPr id="17412" name="Прямая со стрелкой 6"/>
          <p:cNvCxnSpPr>
            <a:cxnSpLocks noChangeShapeType="1"/>
          </p:cNvCxnSpPr>
          <p:nvPr/>
        </p:nvCxnSpPr>
        <p:spPr bwMode="auto">
          <a:xfrm>
            <a:off x="5349240" y="3405316"/>
            <a:ext cx="457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7413" name="Прямая соединительная линия 8"/>
          <p:cNvCxnSpPr>
            <a:cxnSpLocks noChangeShapeType="1"/>
          </p:cNvCxnSpPr>
          <p:nvPr/>
        </p:nvCxnSpPr>
        <p:spPr bwMode="auto">
          <a:xfrm rot="5400000">
            <a:off x="6553201" y="4343400"/>
            <a:ext cx="152400" cy="3175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44184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i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СХЕМЫ РЕАКЦИИ ПРИСОЕДИНЕНИЯ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811371"/>
              </p:ext>
            </p:extLst>
          </p:nvPr>
        </p:nvGraphicFramePr>
        <p:xfrm>
          <a:off x="190498" y="959954"/>
          <a:ext cx="8763002" cy="615722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447800"/>
                <a:gridCol w="1371600"/>
                <a:gridCol w="592088"/>
                <a:gridCol w="1465312"/>
                <a:gridCol w="1981200"/>
                <a:gridCol w="1905002"/>
              </a:tblGrid>
              <a:tr h="1097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АЛКЕН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РЕАГЕНТ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ПРОДУКТ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ВИД РЕАКЦИИ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Применение реакции, её продуктов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8" marB="45718" horzOverflow="overflow"/>
                </a:tc>
              </a:tr>
              <a:tr h="112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Н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Н-С=С-Н</a:t>
                      </a:r>
                      <a:endParaRPr kumimoji="0" lang="ru-RU" sz="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 Н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→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Н 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 - С-Н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      ?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ГИДРИРОВАНИЕ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(ВОССТАНОВЛЕНИЕ)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 ИМЕЕТ ПРАКТИЧЕСКОГО ЗНАЧЕНИЯ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  <a:tr h="112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Н-С=С-Н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 Br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→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 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 - С-Н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      ?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hlinkClick r:id="rId2" action="ppaction://hlinkfile"/>
                        </a:rPr>
                        <a:t>ГАЛОГЕНИРОВАНИЕ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hlinkClick r:id="rId2" action="ppaction://hlinkfile"/>
                        </a:rPr>
                        <a:t>(БРОМИРОВАНИЕ)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РАСПОЗНАВАНИЕ НЕПРЕ-ДЕЛЬНЫХ СОЕДИНЕНИЙ (ОБЕСЦВЕЧИВАНИЕ БРОМНОЙ ВОДЫ).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ПОЛУЧЕНИЕ РАСТВОРИ-ТЕЛЯ.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  <a:tr h="1310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Н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Н-С=С-Н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HCl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→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 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 - С-Н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     ?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ГИДРОГАЛОГЕНИРОВА-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(ГИДРОХЛОРИРОВАНИЕ)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ПОЛУЧЕНИЕ ХЛОРЭТАНА, ИСПОЛЬЗУЕМОГО ДЛЯ МЕСТНОЙ АНАСТЕЗИИ, В КАЧЕСТВЕ РАСТВОРИ-ТЕЛЯ И В СЕЛЬСКОМ ХОЗЯЙСТВЕ ДЛЯ ОБЕЗЗАРАЖИВАНИЯ ЗЕРНОХРАНИЛИЩ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  <a:tr h="1493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Н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Н-С=С-Н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 H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→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   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Н-С - С-Н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     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ГИДРАТАЦИЯ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ПОЛУЧЕНИЕ ЭТИЛОВОГО СПИРТА (РАСТВОРИТЕЛЬ В МЕДИЦИНЕ, В ПРО-ИЗВОДСТВЕ СИНТЕТИ-ЧЕСКОГО КАУЧУКА).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</a:tbl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 bwMode="auto">
          <a:xfrm rot="5400000">
            <a:off x="610394" y="2818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 bwMode="auto">
          <a:xfrm rot="5400000">
            <a:off x="991394" y="2818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auto">
          <a:xfrm rot="5400000">
            <a:off x="4039394" y="2818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 bwMode="auto">
          <a:xfrm rot="5400000">
            <a:off x="4496594" y="2818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 bwMode="auto">
          <a:xfrm rot="5400000">
            <a:off x="4039394" y="3199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 bwMode="auto">
          <a:xfrm rot="5400000">
            <a:off x="4496594" y="3199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 bwMode="auto">
          <a:xfrm rot="5400000">
            <a:off x="4039394" y="3961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 bwMode="auto">
          <a:xfrm rot="5400000">
            <a:off x="610394" y="3961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 bwMode="auto">
          <a:xfrm rot="5400000">
            <a:off x="992187" y="3960813"/>
            <a:ext cx="150813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 bwMode="auto">
          <a:xfrm rot="5400000" flipH="1" flipV="1">
            <a:off x="4496594" y="3961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 bwMode="auto">
          <a:xfrm rot="5400000" flipH="1" flipV="1">
            <a:off x="610394" y="5104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 bwMode="auto">
          <a:xfrm rot="5400000">
            <a:off x="991394" y="5104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 bwMode="auto">
          <a:xfrm rot="5400000">
            <a:off x="4115594" y="51046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 bwMode="auto">
          <a:xfrm rot="5400000">
            <a:off x="4497387" y="5103813"/>
            <a:ext cx="150813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 bwMode="auto">
          <a:xfrm rot="5400000">
            <a:off x="610394" y="64000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 bwMode="auto">
          <a:xfrm rot="5400000">
            <a:off x="991394" y="6400006"/>
            <a:ext cx="152400" cy="1588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 bwMode="auto">
          <a:xfrm rot="5400000">
            <a:off x="4037013" y="6400800"/>
            <a:ext cx="153988" cy="1587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01" name="Прямая соединительная линия 82"/>
          <p:cNvCxnSpPr>
            <a:cxnSpLocks noChangeShapeType="1"/>
          </p:cNvCxnSpPr>
          <p:nvPr/>
        </p:nvCxnSpPr>
        <p:spPr bwMode="auto">
          <a:xfrm rot="5400000" flipH="1" flipV="1">
            <a:off x="4420394" y="6400006"/>
            <a:ext cx="15240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402" name="Прямая соединительная линия 85"/>
          <p:cNvCxnSpPr>
            <a:cxnSpLocks noChangeShapeType="1"/>
          </p:cNvCxnSpPr>
          <p:nvPr/>
        </p:nvCxnSpPr>
        <p:spPr bwMode="auto">
          <a:xfrm rot="5400000">
            <a:off x="4039394" y="4342606"/>
            <a:ext cx="15240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403" name="Прямая соединительная линия 87"/>
          <p:cNvCxnSpPr>
            <a:cxnSpLocks noChangeShapeType="1"/>
          </p:cNvCxnSpPr>
          <p:nvPr/>
        </p:nvCxnSpPr>
        <p:spPr bwMode="auto">
          <a:xfrm rot="5400000">
            <a:off x="4496594" y="4342606"/>
            <a:ext cx="15240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404" name="Прямая соединительная линия 91"/>
          <p:cNvCxnSpPr>
            <a:cxnSpLocks noChangeShapeType="1"/>
          </p:cNvCxnSpPr>
          <p:nvPr/>
        </p:nvCxnSpPr>
        <p:spPr bwMode="auto">
          <a:xfrm rot="5400000">
            <a:off x="4496594" y="5485606"/>
            <a:ext cx="15240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405" name="Прямая соединительная линия 95"/>
          <p:cNvCxnSpPr>
            <a:cxnSpLocks noChangeShapeType="1"/>
          </p:cNvCxnSpPr>
          <p:nvPr/>
        </p:nvCxnSpPr>
        <p:spPr bwMode="auto">
          <a:xfrm rot="5400000">
            <a:off x="4420394" y="6781006"/>
            <a:ext cx="15240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406" name="Прямая соединительная линия 97"/>
          <p:cNvCxnSpPr>
            <a:cxnSpLocks noChangeShapeType="1"/>
          </p:cNvCxnSpPr>
          <p:nvPr/>
        </p:nvCxnSpPr>
        <p:spPr bwMode="auto">
          <a:xfrm rot="5400000">
            <a:off x="4115594" y="5485606"/>
            <a:ext cx="15240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407" name="Прямая соединительная линия 99"/>
          <p:cNvCxnSpPr>
            <a:cxnSpLocks noChangeShapeType="1"/>
          </p:cNvCxnSpPr>
          <p:nvPr/>
        </p:nvCxnSpPr>
        <p:spPr bwMode="auto">
          <a:xfrm rot="5400000">
            <a:off x="4038600" y="6780213"/>
            <a:ext cx="153987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81974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FF0000"/>
                </a:solidFill>
                <a:effectLst/>
              </a:rPr>
              <a:t>РЕАКЦИЯ ПОЛИМЕРИЗАЦИИ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dirty="0" smtClean="0"/>
              <a:t>Это процесс соединения одинаковых молекул в более крупные.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ПРИМЕР: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 CH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=CH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  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     (-CH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-CH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-)n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этилен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800" b="1" dirty="0" smtClean="0"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поли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этилен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lang="ru-RU" sz="2800" b="1" dirty="0" smtClean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(мономер)        (полимер)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– степень полимеризации, показывает число молекул, вступивших в реакцию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-CH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-CH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структурное звено</a:t>
            </a:r>
            <a:endParaRPr lang="ru-RU" sz="2800" b="1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64" name="Прямая со стрелкой 4"/>
          <p:cNvCxnSpPr>
            <a:cxnSpLocks noChangeShapeType="1"/>
          </p:cNvCxnSpPr>
          <p:nvPr/>
        </p:nvCxnSpPr>
        <p:spPr bwMode="auto">
          <a:xfrm>
            <a:off x="3810000" y="2971800"/>
            <a:ext cx="6096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09538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Домашнее задание</a:t>
            </a:r>
            <a:endParaRPr lang="ru-RU" b="1" i="1" dirty="0"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5915000" cy="3484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/>
              <a:t>§ 4, </a:t>
            </a:r>
          </a:p>
          <a:p>
            <a:pPr marL="0" indent="0" algn="ctr">
              <a:buNone/>
            </a:pPr>
            <a:r>
              <a:rPr lang="ru-RU" sz="4400" b="1" dirty="0" smtClean="0"/>
              <a:t>упр. 4, 7, 8</a:t>
            </a:r>
            <a:endParaRPr lang="ru-RU" sz="4400" b="1" dirty="0"/>
          </a:p>
        </p:txBody>
      </p:sp>
      <p:pic>
        <p:nvPicPr>
          <p:cNvPr id="5" name="Picture 21" descr="125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61048"/>
            <a:ext cx="2876241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5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Comic Sans MS" pitchFamily="66" charset="0"/>
              </a:rPr>
              <a:t>Цели урока</a:t>
            </a:r>
            <a:endParaRPr lang="ru-RU" b="1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  <a:defRPr/>
            </a:pPr>
            <a:r>
              <a:rPr lang="ru-RU" sz="4400" dirty="0">
                <a:latin typeface="Comic Sans MS" pitchFamily="66" charset="0"/>
              </a:rPr>
              <a:t>изучить способы получения, 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ru-RU" sz="4400" dirty="0">
                <a:latin typeface="Comic Sans MS" pitchFamily="66" charset="0"/>
              </a:rPr>
              <a:t>химические свойства 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ru-RU" sz="4400" dirty="0" smtClean="0">
                <a:latin typeface="Comic Sans MS" pitchFamily="66" charset="0"/>
              </a:rPr>
              <a:t> </a:t>
            </a:r>
            <a:r>
              <a:rPr lang="ru-RU" sz="4400" dirty="0">
                <a:latin typeface="Comic Sans MS" pitchFamily="66" charset="0"/>
              </a:rPr>
              <a:t>применение </a:t>
            </a:r>
            <a:r>
              <a:rPr lang="ru-RU" sz="4400" dirty="0" err="1">
                <a:latin typeface="Comic Sans MS" pitchFamily="66" charset="0"/>
              </a:rPr>
              <a:t>алкенов</a:t>
            </a:r>
            <a:endParaRPr lang="ru-RU" sz="4400" dirty="0">
              <a:latin typeface="Comic Sans MS" pitchFamily="66" charset="0"/>
            </a:endParaRPr>
          </a:p>
          <a:p>
            <a:pPr algn="ctr">
              <a:buNone/>
              <a:defRPr/>
            </a:pPr>
            <a:r>
              <a:rPr lang="ru-RU" sz="4400" dirty="0">
                <a:latin typeface="Comic Sans MS" pitchFamily="66" charset="0"/>
              </a:rPr>
              <a:t> на примере непредельного углеводорода - этилена</a:t>
            </a:r>
          </a:p>
          <a:p>
            <a:pPr marL="0" indent="0">
              <a:buNone/>
            </a:pPr>
            <a:endParaRPr lang="ru-RU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7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>
                <a:solidFill>
                  <a:srgbClr val="C00000"/>
                </a:solidFill>
                <a:latin typeface="Comic Sans MS" pitchFamily="66" charset="0"/>
              </a:rPr>
              <a:t>Общая формула</a:t>
            </a:r>
            <a:endParaRPr lang="ru-RU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Picture 5" descr="этен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4114800" cy="3095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72000" y="1124744"/>
            <a:ext cx="4464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Comic Sans MS" pitchFamily="66" charset="0"/>
              </a:rPr>
              <a:t> С</a:t>
            </a:r>
            <a:r>
              <a:rPr lang="en-US" sz="9600" b="1" dirty="0" smtClean="0">
                <a:solidFill>
                  <a:srgbClr val="FF0000"/>
                </a:solidFill>
                <a:latin typeface="Comic Sans MS" pitchFamily="66" charset="0"/>
              </a:rPr>
              <a:t>nH2n</a:t>
            </a:r>
            <a:endParaRPr lang="ru-RU" sz="96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</a:p>
          <a:p>
            <a:r>
              <a:rPr lang="ru-RU" sz="7200" b="1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en-US" sz="72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ru-RU" sz="7200" b="1" dirty="0" smtClean="0">
                <a:solidFill>
                  <a:srgbClr val="FF0000"/>
                </a:solidFill>
                <a:latin typeface="Comic Sans MS" pitchFamily="66" charset="0"/>
              </a:rPr>
              <a:t>&gt;1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  <a:hlinkClick r:id="rId3" action="ppaction://hlinkfile"/>
              </a:rPr>
              <a:t>Строение</a:t>
            </a:r>
            <a:r>
              <a:rPr lang="ru-RU" sz="72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ru-RU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Изомерия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8309747"/>
              </p:ext>
            </p:extLst>
          </p:nvPr>
        </p:nvGraphicFramePr>
        <p:xfrm>
          <a:off x="1259632" y="1412776"/>
          <a:ext cx="7200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595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38"/>
          <p:cNvSpPr>
            <a:spLocks noChangeArrowheads="1"/>
          </p:cNvSpPr>
          <p:nvPr/>
        </p:nvSpPr>
        <p:spPr bwMode="auto">
          <a:xfrm rot="1608416">
            <a:off x="5020316" y="1651574"/>
            <a:ext cx="976313" cy="304800"/>
          </a:xfrm>
          <a:prstGeom prst="rightArrow">
            <a:avLst>
              <a:gd name="adj1" fmla="val 50000"/>
              <a:gd name="adj2" fmla="val 800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AutoShape 39"/>
          <p:cNvSpPr>
            <a:spLocks noChangeArrowheads="1"/>
          </p:cNvSpPr>
          <p:nvPr/>
        </p:nvSpPr>
        <p:spPr bwMode="auto">
          <a:xfrm rot="9247591">
            <a:off x="3064219" y="1622810"/>
            <a:ext cx="976313" cy="309563"/>
          </a:xfrm>
          <a:prstGeom prst="rightArrow">
            <a:avLst>
              <a:gd name="adj1" fmla="val 50000"/>
              <a:gd name="adj2" fmla="val 788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AutoShape 40"/>
          <p:cNvSpPr>
            <a:spLocks noChangeArrowheads="1"/>
          </p:cNvSpPr>
          <p:nvPr/>
        </p:nvSpPr>
        <p:spPr bwMode="auto">
          <a:xfrm>
            <a:off x="656776" y="2232680"/>
            <a:ext cx="3843216" cy="9144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800000"/>
                </a:solidFill>
                <a:latin typeface="Arial" charset="0"/>
              </a:rPr>
              <a:t>ПРОМЫШЛЕННЫЕ</a:t>
            </a:r>
          </a:p>
        </p:txBody>
      </p:sp>
      <p:sp>
        <p:nvSpPr>
          <p:cNvPr id="8199" name="AutoShape 41"/>
          <p:cNvSpPr>
            <a:spLocks noChangeArrowheads="1"/>
          </p:cNvSpPr>
          <p:nvPr/>
        </p:nvSpPr>
        <p:spPr bwMode="auto">
          <a:xfrm>
            <a:off x="2181756" y="381000"/>
            <a:ext cx="5057244" cy="9906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800000"/>
                </a:solidFill>
                <a:latin typeface="Arial" charset="0"/>
              </a:rPr>
              <a:t>СПОСОБЫ</a:t>
            </a:r>
          </a:p>
          <a:p>
            <a:pPr algn="ctr"/>
            <a:r>
              <a:rPr lang="ru-RU" sz="2800" b="1" dirty="0">
                <a:solidFill>
                  <a:srgbClr val="800000"/>
                </a:solidFill>
                <a:latin typeface="Arial" charset="0"/>
              </a:rPr>
              <a:t>ПОЛУЧЕНИЯ АЛКЕНОВ</a:t>
            </a:r>
          </a:p>
        </p:txBody>
      </p:sp>
      <p:sp>
        <p:nvSpPr>
          <p:cNvPr id="8200" name="AutoShape 42"/>
          <p:cNvSpPr>
            <a:spLocks noChangeArrowheads="1"/>
          </p:cNvSpPr>
          <p:nvPr/>
        </p:nvSpPr>
        <p:spPr bwMode="auto">
          <a:xfrm>
            <a:off x="5004047" y="2232680"/>
            <a:ext cx="3760935" cy="9144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800000"/>
                </a:solidFill>
                <a:latin typeface="Arial" charset="0"/>
              </a:rPr>
              <a:t>ЛАБОРАТОРНЫЕ</a:t>
            </a:r>
          </a:p>
        </p:txBody>
      </p:sp>
      <p:sp>
        <p:nvSpPr>
          <p:cNvPr id="8201" name="AutoShape 43"/>
          <p:cNvSpPr>
            <a:spLocks noChangeArrowheads="1"/>
          </p:cNvSpPr>
          <p:nvPr/>
        </p:nvSpPr>
        <p:spPr bwMode="auto">
          <a:xfrm>
            <a:off x="811136" y="3429000"/>
            <a:ext cx="3688856" cy="685800"/>
          </a:xfrm>
          <a:prstGeom prst="homePlate">
            <a:avLst>
              <a:gd name="adj" fmla="val 105556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КРЕКИНГ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АЛКАНОВ</a:t>
            </a:r>
          </a:p>
        </p:txBody>
      </p:sp>
      <p:sp>
        <p:nvSpPr>
          <p:cNvPr id="8202" name="AutoShape 44"/>
          <p:cNvSpPr>
            <a:spLocks noChangeArrowheads="1"/>
          </p:cNvSpPr>
          <p:nvPr/>
        </p:nvSpPr>
        <p:spPr bwMode="auto">
          <a:xfrm>
            <a:off x="811136" y="4472940"/>
            <a:ext cx="3688856" cy="900276"/>
          </a:xfrm>
          <a:prstGeom prst="homePlate">
            <a:avLst>
              <a:gd name="adj" fmla="val 105556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ДЕГИДРИРОВАНИЕ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АЛКАНОВ</a:t>
            </a:r>
          </a:p>
        </p:txBody>
      </p:sp>
      <p:sp>
        <p:nvSpPr>
          <p:cNvPr id="8203" name="AutoShape 45"/>
          <p:cNvSpPr>
            <a:spLocks noChangeArrowheads="1"/>
          </p:cNvSpPr>
          <p:nvPr/>
        </p:nvSpPr>
        <p:spPr bwMode="auto">
          <a:xfrm>
            <a:off x="5292080" y="3431664"/>
            <a:ext cx="3356620" cy="685800"/>
          </a:xfrm>
          <a:prstGeom prst="homePlate">
            <a:avLst>
              <a:gd name="adj" fmla="val 102778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  <a:hlinkClick r:id="rId2" action="ppaction://hlinkfile"/>
              </a:rPr>
              <a:t>ДЕГИДРАТАЦИЯ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  <a:hlinkClick r:id="rId2" action="ppaction://hlinkfile"/>
              </a:rPr>
              <a:t>СПИРТОВ</a:t>
            </a:r>
            <a:endParaRPr lang="ru-RU" sz="24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204" name="AutoShape 46"/>
          <p:cNvSpPr>
            <a:spLocks noChangeArrowheads="1"/>
          </p:cNvSpPr>
          <p:nvPr/>
        </p:nvSpPr>
        <p:spPr bwMode="auto">
          <a:xfrm>
            <a:off x="5292080" y="4389120"/>
            <a:ext cx="3356620" cy="685800"/>
          </a:xfrm>
          <a:prstGeom prst="homePlate">
            <a:avLst>
              <a:gd name="adj" fmla="val 102778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ДЕГАЛОГЕНИ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РОВАНИЕ</a:t>
            </a:r>
            <a:endParaRPr lang="ru-RU" sz="24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205" name="AutoShape 47"/>
          <p:cNvSpPr>
            <a:spLocks noChangeArrowheads="1"/>
          </p:cNvSpPr>
          <p:nvPr/>
        </p:nvSpPr>
        <p:spPr bwMode="auto">
          <a:xfrm>
            <a:off x="5292080" y="5255116"/>
            <a:ext cx="3356620" cy="685800"/>
          </a:xfrm>
          <a:prstGeom prst="homePlate">
            <a:avLst>
              <a:gd name="adj" fmla="val 102778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ДЕГИДРО-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ГАЛОГЕНИРОВАНИЕ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131053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ЛАБОРАТОРНЫЙ</a:t>
            </a:r>
            <a:b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</a:br>
            <a: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СПОСОБ ПОЛУЧЕНИЯ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u="sng" dirty="0" smtClean="0">
                <a:solidFill>
                  <a:schemeClr val="accent1"/>
                </a:solidFill>
                <a:latin typeface="Arial" charset="0"/>
              </a:rPr>
              <a:t>ДЕ</a:t>
            </a:r>
            <a:r>
              <a:rPr lang="ru-RU" sz="3600" b="1" u="sng" dirty="0" smtClean="0">
                <a:solidFill>
                  <a:srgbClr val="800000"/>
                </a:solidFill>
                <a:latin typeface="Arial" charset="0"/>
              </a:rPr>
              <a:t>ГИДРАТАЦИЯ СПИРТОВ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900" b="1" u="sng" dirty="0" smtClean="0">
              <a:solidFill>
                <a:srgbClr val="8000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СПИРТ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 АЛК</a:t>
            </a:r>
            <a:r>
              <a:rPr lang="ru-RU" b="1" u="sng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ЕН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+ ВОДА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ПРИМЕР:</a:t>
            </a:r>
            <a:r>
              <a:rPr lang="en-US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                   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t≥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14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0C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,</a:t>
            </a:r>
            <a:r>
              <a:rPr lang="ru-RU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endParaRPr lang="ru-RU" sz="600" b="1" i="1" dirty="0" smtClean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                     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 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</a:t>
            </a:r>
            <a:r>
              <a:rPr lang="ru-RU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</a:t>
            </a:r>
            <a:r>
              <a:rPr lang="en-US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</a:t>
            </a:r>
            <a:r>
              <a:rPr lang="ru-RU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SO</a:t>
            </a:r>
            <a:r>
              <a:rPr lang="en-US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4</a:t>
            </a:r>
            <a:r>
              <a:rPr lang="ru-RU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ru-RU" sz="1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конц</a:t>
            </a:r>
            <a:r>
              <a:rPr lang="ru-RU" sz="1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.)</a:t>
            </a:r>
            <a:endParaRPr lang="ru-RU" sz="24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             </a:t>
            </a:r>
            <a:r>
              <a:rPr lang="ru-RU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Н-С – С-Н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→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 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=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СН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+ </a:t>
            </a:r>
            <a:r>
              <a:rPr lang="ru-RU" b="1" i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Н</a:t>
            </a:r>
            <a:r>
              <a:rPr lang="ru-RU" sz="2000" b="1" i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2</a:t>
            </a:r>
            <a:r>
              <a:rPr lang="ru-RU" b="1" i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       </a:t>
            </a:r>
            <a:r>
              <a:rPr lang="ru-RU" b="1" i="1" dirty="0" smtClean="0">
                <a:solidFill>
                  <a:schemeClr val="accent1"/>
                </a:solidFill>
                <a:latin typeface="Arial" charset="0"/>
              </a:rPr>
              <a:t>Н</a:t>
            </a:r>
            <a:r>
              <a:rPr lang="ru-RU" b="1" dirty="0" smtClean="0">
                <a:solidFill>
                  <a:schemeClr val="accent1"/>
                </a:solidFill>
                <a:latin typeface="Arial" charset="0"/>
              </a:rPr>
              <a:t>  </a:t>
            </a:r>
            <a:r>
              <a:rPr lang="ru-RU" b="1" i="1" dirty="0" smtClean="0">
                <a:solidFill>
                  <a:schemeClr val="accent1"/>
                </a:solidFill>
                <a:latin typeface="Arial" charset="0"/>
              </a:rPr>
              <a:t>  ОН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  <a:r>
              <a:rPr lang="ru-R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</a:t>
            </a:r>
            <a:r>
              <a:rPr lang="ru-RU" sz="3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эт</a:t>
            </a:r>
            <a:r>
              <a:rPr lang="ru-RU" sz="3600" b="1" u="sng" dirty="0" err="1" smtClean="0">
                <a:solidFill>
                  <a:srgbClr val="800000"/>
                </a:solidFill>
                <a:latin typeface="Arial" charset="0"/>
              </a:rPr>
              <a:t>ен</a:t>
            </a:r>
            <a:r>
              <a:rPr lang="ru-R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          (эт</a:t>
            </a:r>
            <a:r>
              <a:rPr lang="ru-RU" sz="3600" b="1" u="sng" dirty="0" smtClean="0">
                <a:solidFill>
                  <a:srgbClr val="800000"/>
                </a:solidFill>
                <a:latin typeface="Arial" charset="0"/>
              </a:rPr>
              <a:t>илен</a:t>
            </a:r>
            <a:r>
              <a:rPr lang="ru-R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</a:t>
            </a:r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6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268" name="Line 9"/>
          <p:cNvSpPr>
            <a:spLocks noChangeShapeType="1"/>
          </p:cNvSpPr>
          <p:nvPr/>
        </p:nvSpPr>
        <p:spPr bwMode="auto">
          <a:xfrm>
            <a:off x="2362200" y="4572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9" name="Line 11"/>
          <p:cNvSpPr>
            <a:spLocks noChangeShapeType="1"/>
          </p:cNvSpPr>
          <p:nvPr/>
        </p:nvSpPr>
        <p:spPr bwMode="auto">
          <a:xfrm flipV="1">
            <a:off x="2362200" y="40386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0" name="Line 12"/>
          <p:cNvSpPr>
            <a:spLocks noChangeShapeType="1"/>
          </p:cNvSpPr>
          <p:nvPr/>
        </p:nvSpPr>
        <p:spPr bwMode="auto">
          <a:xfrm flipV="1">
            <a:off x="3124200" y="40386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Line 13"/>
          <p:cNvSpPr>
            <a:spLocks noChangeShapeType="1"/>
          </p:cNvSpPr>
          <p:nvPr/>
        </p:nvSpPr>
        <p:spPr bwMode="auto">
          <a:xfrm>
            <a:off x="3124200" y="45720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7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mic Sans MS" pitchFamily="66" charset="0"/>
              </a:rPr>
              <a:t>Получение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Comic Sans MS" pitchFamily="66" charset="0"/>
              </a:rPr>
              <a:t>алкенов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ru-RU" sz="6000" b="1" u="sng" dirty="0">
                <a:solidFill>
                  <a:srgbClr val="800000"/>
                </a:solidFill>
                <a:latin typeface="Arial" charset="0"/>
              </a:rPr>
              <a:t>КРЕКИНГ АЛКАНОВ</a:t>
            </a:r>
            <a:endParaRPr lang="ru-RU" sz="1200" b="1" u="sng" dirty="0">
              <a:solidFill>
                <a:srgbClr val="800000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endParaRPr lang="ru-RU" sz="1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endParaRPr lang="ru-RU" sz="1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endParaRPr lang="ru-RU" sz="1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АЛК</a:t>
            </a:r>
            <a:r>
              <a:rPr lang="ru-RU" b="1" u="sng" dirty="0">
                <a:solidFill>
                  <a:srgbClr val="FF0000"/>
                </a:solidFill>
                <a:latin typeface="Arial" charset="0"/>
              </a:rPr>
              <a:t>АН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   АЛК</a:t>
            </a:r>
            <a:r>
              <a:rPr lang="ru-RU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АН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+  АЛК</a:t>
            </a:r>
            <a:r>
              <a:rPr lang="ru-RU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ЕН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 </a:t>
            </a:r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БОЛЕЕ ДЛИННОЙ          С МЕНЕЕ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ДЛИННОЙ</a:t>
            </a:r>
            <a:endParaRPr lang="ru-RU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УГЛЕРОДНОЙ                   </a:t>
            </a:r>
            <a:r>
              <a:rPr lang="ru-RU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УГЛЕРОДНОЙ</a:t>
            </a:r>
            <a:endParaRPr lang="ru-RU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     ЦЕПЬЮ                              </a:t>
            </a:r>
            <a:r>
              <a:rPr lang="ru-RU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ЦЕПЬЮ</a:t>
            </a:r>
            <a:endParaRPr lang="ru-RU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                                   </a:t>
            </a:r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                                                                        </a:t>
            </a:r>
            <a:endParaRPr lang="en-US" sz="1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                                                    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48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ПРИМЕР:</a:t>
            </a:r>
            <a:r>
              <a:rPr lang="en-US" sz="48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  </a:t>
            </a:r>
            <a:endParaRPr lang="ru-RU" sz="1200" b="1" i="1" dirty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sz="48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sz="48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4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t=400-700C</a:t>
            </a:r>
            <a:endParaRPr lang="ru-RU" sz="16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4800" b="1" i="1" dirty="0">
                <a:solidFill>
                  <a:srgbClr val="800000"/>
                </a:solidFill>
                <a:latin typeface="Arial" charset="0"/>
                <a:cs typeface="Arial" charset="0"/>
              </a:rPr>
              <a:t>                </a:t>
            </a:r>
            <a:r>
              <a:rPr lang="ru-RU" sz="63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 </a:t>
            </a:r>
            <a:r>
              <a:rPr lang="ru-RU" sz="29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10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Н </a:t>
            </a:r>
            <a:r>
              <a:rPr lang="ru-RU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22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4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</a:t>
            </a:r>
            <a:r>
              <a:rPr lang="ru-RU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5</a:t>
            </a:r>
            <a:r>
              <a:rPr lang="ru-RU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 </a:t>
            </a:r>
            <a:r>
              <a:rPr lang="ru-RU" sz="29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12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+ </a:t>
            </a:r>
            <a:r>
              <a:rPr lang="ru-RU" sz="4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</a:t>
            </a:r>
            <a:r>
              <a:rPr lang="ru-RU" sz="29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5</a:t>
            </a:r>
            <a:r>
              <a:rPr lang="ru-RU" sz="57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</a:t>
            </a:r>
            <a:r>
              <a:rPr lang="ru-RU" sz="29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10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29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9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               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дек</a:t>
            </a:r>
            <a:r>
              <a:rPr lang="ru-RU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ан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пент</a:t>
            </a:r>
            <a:r>
              <a:rPr lang="ru-RU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ан</a:t>
            </a:r>
            <a:r>
              <a:rPr lang="ru-RU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</a:t>
            </a:r>
            <a:r>
              <a:rPr lang="ru-RU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пент</a:t>
            </a:r>
            <a:r>
              <a:rPr lang="ru-RU" b="1" u="sng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ен</a:t>
            </a:r>
            <a:endParaRPr lang="ru-RU" sz="4800" b="1" i="1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ru-RU" sz="4800" b="1" i="1" dirty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9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ПРОМЫШЛЕННЫЙ</a:t>
            </a:r>
            <a:b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</a:br>
            <a: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СПОСОБ ПОЛУЧЕНИЯ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24000"/>
            <a:ext cx="7920880" cy="46413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u="sng" dirty="0" smtClean="0">
                <a:solidFill>
                  <a:schemeClr val="accent1"/>
                </a:solidFill>
                <a:latin typeface="Arial" charset="0"/>
              </a:rPr>
              <a:t>ДЕ</a:t>
            </a:r>
            <a:r>
              <a:rPr lang="ru-RU" sz="3600" b="1" u="sng" dirty="0" smtClean="0">
                <a:solidFill>
                  <a:srgbClr val="800000"/>
                </a:solidFill>
                <a:latin typeface="Arial" charset="0"/>
              </a:rPr>
              <a:t>ГИДРИРОВАНИЕ АЛКАНОВ</a:t>
            </a:r>
            <a:r>
              <a:rPr lang="ru-RU" sz="3600" b="1" dirty="0" smtClean="0">
                <a:solidFill>
                  <a:srgbClr val="800000"/>
                </a:solidFill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600" b="1" u="sng" dirty="0" smtClean="0">
              <a:solidFill>
                <a:srgbClr val="8000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АЛК</a:t>
            </a:r>
            <a:r>
              <a:rPr lang="ru-RU" b="1" u="sng" dirty="0" smtClean="0">
                <a:solidFill>
                  <a:srgbClr val="800000"/>
                </a:solidFill>
                <a:latin typeface="Arial" charset="0"/>
              </a:rPr>
              <a:t>АН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   АЛК</a:t>
            </a:r>
            <a:r>
              <a:rPr lang="ru-RU" b="1" u="sng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ЕН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+  ВОДОРОД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ПРИМЕР:</a:t>
            </a:r>
            <a:r>
              <a:rPr lang="en-US" sz="1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</a:t>
            </a:r>
            <a:endParaRPr lang="ru-RU" sz="500" b="1" i="1" dirty="0" smtClean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sz="1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         </a:t>
            </a:r>
            <a:r>
              <a:rPr lang="ru-RU" sz="1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Ni, t=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5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00C</a:t>
            </a:r>
            <a:endParaRPr lang="ru-RU" sz="20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               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3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 - СН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3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→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 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=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СН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+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эт</a:t>
            </a:r>
            <a:r>
              <a:rPr lang="ru-RU" b="1" u="sng" dirty="0" smtClean="0">
                <a:solidFill>
                  <a:srgbClr val="800000"/>
                </a:solidFill>
                <a:latin typeface="Arial" charset="0"/>
              </a:rPr>
              <a:t>ан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</a:t>
            </a:r>
            <a:r>
              <a:rPr lang="ru-RU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эт</a:t>
            </a:r>
            <a:r>
              <a:rPr lang="ru-RU" b="1" u="sng" dirty="0" err="1" smtClean="0">
                <a:solidFill>
                  <a:srgbClr val="800000"/>
                </a:solidFill>
                <a:latin typeface="Arial" charset="0"/>
              </a:rPr>
              <a:t>ен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             (эт</a:t>
            </a:r>
            <a:r>
              <a:rPr lang="ru-RU" b="1" u="sng" dirty="0" smtClean="0">
                <a:solidFill>
                  <a:srgbClr val="800000"/>
                </a:solidFill>
                <a:latin typeface="Arial" charset="0"/>
              </a:rPr>
              <a:t>илен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                                       </a:t>
            </a:r>
            <a:endParaRPr lang="ru-RU" sz="2400" b="1" u="sng" dirty="0" smtClean="0">
              <a:solidFill>
                <a:srgbClr val="8000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u="sng" dirty="0" smtClean="0">
                <a:solidFill>
                  <a:srgbClr val="8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7500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ЛАБОРАТОРНЫЙ</a:t>
            </a:r>
            <a:br>
              <a:rPr lang="ru-RU" sz="4000" b="1" i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СПОСОБ ПОЛУЧЕНИЯ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accent1"/>
                </a:solidFill>
                <a:latin typeface="Arial" charset="0"/>
              </a:rPr>
              <a:t>ДЕ</a:t>
            </a:r>
            <a:r>
              <a:rPr lang="ru-RU" b="1" u="sng" dirty="0" smtClean="0">
                <a:solidFill>
                  <a:srgbClr val="CC0099"/>
                </a:solidFill>
                <a:latin typeface="Arial" charset="0"/>
              </a:rPr>
              <a:t>ГИДРО</a:t>
            </a:r>
            <a:r>
              <a:rPr lang="ru-RU" b="1" u="sng" dirty="0" smtClean="0">
                <a:solidFill>
                  <a:srgbClr val="0000FF"/>
                </a:solidFill>
                <a:latin typeface="Arial" charset="0"/>
              </a:rPr>
              <a:t>ГАЛОГЕН</a:t>
            </a:r>
            <a:r>
              <a:rPr lang="ru-RU" b="1" u="sng" dirty="0" smtClean="0">
                <a:solidFill>
                  <a:srgbClr val="800000"/>
                </a:solidFill>
                <a:latin typeface="Arial" charset="0"/>
              </a:rPr>
              <a:t>ИРОВАНИЕ</a:t>
            </a:r>
            <a:endParaRPr lang="ru-RU" sz="1800" b="1" u="sng" dirty="0" smtClean="0">
              <a:solidFill>
                <a:srgbClr val="800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УДАЛИТЬ  ВОДОРОД    ГАЛОГЕН        ДЕЙСТВИЕ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b="1" u="sng" dirty="0" smtClean="0">
              <a:solidFill>
                <a:srgbClr val="800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ПРИМЕР:</a:t>
            </a:r>
            <a:endParaRPr lang="ru-RU" sz="1800" b="1" u="sng" dirty="0" smtClean="0">
              <a:solidFill>
                <a:srgbClr val="800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                       спиртовой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chemeClr val="accent1"/>
                </a:solidFill>
                <a:latin typeface="Arial" charset="0"/>
              </a:rPr>
              <a:t>          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  </a:t>
            </a:r>
            <a:r>
              <a:rPr lang="en-US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раствор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                      </a:t>
            </a:r>
            <a:endParaRPr lang="ru-RU" sz="24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Н-С–С-Н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+KOH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→Н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=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СН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+K</a:t>
            </a:r>
            <a:r>
              <a:rPr lang="en-US" b="1" i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Cl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+</a:t>
            </a:r>
            <a:r>
              <a:rPr lang="en-US" b="1" i="1" dirty="0" smtClean="0">
                <a:solidFill>
                  <a:srgbClr val="CC0099"/>
                </a:solidFill>
                <a:latin typeface="Arial" charset="0"/>
                <a:cs typeface="Arial" charset="0"/>
              </a:rPr>
              <a:t>H</a:t>
            </a:r>
            <a:r>
              <a:rPr lang="en-US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O</a:t>
            </a:r>
            <a:endParaRPr lang="ru-RU" sz="2000" b="1" i="1" dirty="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</a:t>
            </a:r>
            <a:r>
              <a:rPr lang="ru-RU" b="1" i="1" dirty="0" smtClean="0">
                <a:solidFill>
                  <a:srgbClr val="CC0099"/>
                </a:solidFill>
                <a:latin typeface="Arial" charset="0"/>
              </a:rPr>
              <a:t>Н</a:t>
            </a:r>
            <a:r>
              <a:rPr lang="ru-RU" b="1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ru-RU" b="1" i="1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Arial" charset="0"/>
              </a:rPr>
              <a:t>Cl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</a:t>
            </a:r>
            <a:r>
              <a:rPr lang="ru-RU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эт</a:t>
            </a:r>
            <a:r>
              <a:rPr lang="ru-RU" b="1" u="sng" dirty="0" err="1" smtClean="0">
                <a:solidFill>
                  <a:srgbClr val="800000"/>
                </a:solidFill>
                <a:latin typeface="Arial" charset="0"/>
              </a:rPr>
              <a:t>ен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ru-RU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хлорэт</a:t>
            </a:r>
            <a:r>
              <a:rPr lang="ru-RU" b="1" u="sng" dirty="0" err="1" smtClean="0">
                <a:solidFill>
                  <a:srgbClr val="800000"/>
                </a:solidFill>
                <a:latin typeface="Arial" charset="0"/>
              </a:rPr>
              <a:t>ан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(эт</a:t>
            </a:r>
            <a:r>
              <a:rPr lang="ru-RU" b="1" u="sng" dirty="0" smtClean="0">
                <a:solidFill>
                  <a:srgbClr val="800000"/>
                </a:solidFill>
                <a:latin typeface="Arial" charset="0"/>
              </a:rPr>
              <a:t>илен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</a:t>
            </a:r>
            <a:endParaRPr lang="ru-RU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</p:txBody>
      </p:sp>
      <p:sp>
        <p:nvSpPr>
          <p:cNvPr id="13316" name="AutoShape 12"/>
          <p:cNvSpPr>
            <a:spLocks noChangeArrowheads="1"/>
          </p:cNvSpPr>
          <p:nvPr/>
        </p:nvSpPr>
        <p:spPr bwMode="auto">
          <a:xfrm>
            <a:off x="6400800" y="20574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AutoShape 13"/>
          <p:cNvSpPr>
            <a:spLocks noChangeArrowheads="1"/>
          </p:cNvSpPr>
          <p:nvPr/>
        </p:nvSpPr>
        <p:spPr bwMode="auto">
          <a:xfrm>
            <a:off x="4343400" y="20574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AutoShape 14"/>
          <p:cNvSpPr>
            <a:spLocks noChangeArrowheads="1"/>
          </p:cNvSpPr>
          <p:nvPr/>
        </p:nvSpPr>
        <p:spPr bwMode="auto">
          <a:xfrm>
            <a:off x="2743200" y="20574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AutoShape 16"/>
          <p:cNvSpPr>
            <a:spLocks noChangeArrowheads="1"/>
          </p:cNvSpPr>
          <p:nvPr/>
        </p:nvSpPr>
        <p:spPr bwMode="auto">
          <a:xfrm>
            <a:off x="1676400" y="20574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Line 17"/>
          <p:cNvSpPr>
            <a:spLocks noChangeShapeType="1"/>
          </p:cNvSpPr>
          <p:nvPr/>
        </p:nvSpPr>
        <p:spPr bwMode="auto">
          <a:xfrm flipV="1">
            <a:off x="1752600" y="42672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1" name="Line 18"/>
          <p:cNvSpPr>
            <a:spLocks noChangeShapeType="1"/>
          </p:cNvSpPr>
          <p:nvPr/>
        </p:nvSpPr>
        <p:spPr bwMode="auto">
          <a:xfrm>
            <a:off x="1752600" y="48006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Line 19"/>
          <p:cNvSpPr>
            <a:spLocks noChangeShapeType="1"/>
          </p:cNvSpPr>
          <p:nvPr/>
        </p:nvSpPr>
        <p:spPr bwMode="auto">
          <a:xfrm flipV="1">
            <a:off x="2286000" y="42672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21"/>
          <p:cNvSpPr>
            <a:spLocks noChangeShapeType="1"/>
          </p:cNvSpPr>
          <p:nvPr/>
        </p:nvSpPr>
        <p:spPr bwMode="auto">
          <a:xfrm>
            <a:off x="2286000" y="4800600"/>
            <a:ext cx="0" cy="152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58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475</Words>
  <Application>Microsoft Office PowerPoint</Application>
  <PresentationFormat>Экран (4:3)</PresentationFormat>
  <Paragraphs>170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Непредельные углеводороды.  Алкены</vt:lpstr>
      <vt:lpstr>Цели урока</vt:lpstr>
      <vt:lpstr>Общая формула</vt:lpstr>
      <vt:lpstr>Изомерия</vt:lpstr>
      <vt:lpstr>Презентация PowerPoint</vt:lpstr>
      <vt:lpstr>ЛАБОРАТОРНЫЙ СПОСОБ ПОЛУЧЕНИЯ</vt:lpstr>
      <vt:lpstr>Получение алкенов</vt:lpstr>
      <vt:lpstr>ПРОМЫШЛЕННЫЙ СПОСОБ ПОЛУЧЕНИЯ</vt:lpstr>
      <vt:lpstr>ЛАБОРАТОРНЫЙ СПОСОБ ПОЛУЧЕНИЯ</vt:lpstr>
      <vt:lpstr>РЕАКЦИИ ОКИСЛЕНИЯ</vt:lpstr>
      <vt:lpstr>РЕАКЦИИ ОКИСЛЕНИЯ</vt:lpstr>
      <vt:lpstr>СХЕМЫ РЕАКЦИИ ПРИСОЕДИНЕНИЯ</vt:lpstr>
      <vt:lpstr>РЕАКЦИЯ ПОЛИМЕРИЗАЦИИ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Елена Станиславовна</cp:lastModifiedBy>
  <cp:revision>14</cp:revision>
  <dcterms:modified xsi:type="dcterms:W3CDTF">2013-10-14T15:55:25Z</dcterms:modified>
</cp:coreProperties>
</file>