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82" r:id="rId4"/>
    <p:sldId id="256" r:id="rId5"/>
    <p:sldId id="267" r:id="rId6"/>
    <p:sldId id="283" r:id="rId7"/>
    <p:sldId id="287" r:id="rId8"/>
    <p:sldId id="288" r:id="rId9"/>
    <p:sldId id="284" r:id="rId10"/>
    <p:sldId id="268" r:id="rId11"/>
    <p:sldId id="289" r:id="rId12"/>
    <p:sldId id="290" r:id="rId13"/>
    <p:sldId id="269" r:id="rId14"/>
    <p:sldId id="301" r:id="rId15"/>
    <p:sldId id="302" r:id="rId16"/>
    <p:sldId id="303" r:id="rId17"/>
    <p:sldId id="285" r:id="rId18"/>
    <p:sldId id="292" r:id="rId19"/>
    <p:sldId id="291" r:id="rId20"/>
    <p:sldId id="293" r:id="rId21"/>
    <p:sldId id="286" r:id="rId22"/>
    <p:sldId id="294" r:id="rId23"/>
    <p:sldId id="259" r:id="rId24"/>
    <p:sldId id="298" r:id="rId25"/>
    <p:sldId id="299" r:id="rId26"/>
    <p:sldId id="279" r:id="rId27"/>
    <p:sldId id="300" r:id="rId28"/>
    <p:sldId id="296" r:id="rId29"/>
    <p:sldId id="297" r:id="rId30"/>
    <p:sldId id="276" r:id="rId31"/>
    <p:sldId id="258" r:id="rId32"/>
    <p:sldId id="278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777777"/>
    <a:srgbClr val="6699FF"/>
    <a:srgbClr val="00CC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565" autoAdjust="0"/>
    <p:restoredTop sz="94660"/>
  </p:normalViewPr>
  <p:slideViewPr>
    <p:cSldViewPr>
      <p:cViewPr>
        <p:scale>
          <a:sx n="75" d="100"/>
          <a:sy n="75" d="100"/>
        </p:scale>
        <p:origin x="-1248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86ED0-6BBB-49D4-8D2F-549451180E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0C3A1-E9D8-4CAB-97DF-892C5EF90A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7310B-1294-4BFC-BDC5-F2E390DE74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6DEC3-7F24-4BBD-A909-B2ACFADCE9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83548-387F-4DB9-9F74-CEF088F797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9693C-74AE-4D26-A279-06E1EDBF35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B64F2-A379-4493-90F9-0156D07D73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96D4D-4F38-40C1-9DA9-F428657B2C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98B01-E1BF-4507-A80F-AAB578D8AD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5C504-D822-4B57-9773-8EC3E893EC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21D82-0ECD-4B31-8A7E-E227856465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100000">
              <a:srgbClr val="77777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62624B8-BFE5-4130-9700-35A7E77A39E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hyperlink" Target="//commons.wikimedia.org/wiki/File:Za_pobedu_nad_germanie.jpg?uselang=ru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yarkovo.ru/images/storieshero_purtov_memorial.jpg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6.xml"/><Relationship Id="rId7" Type="http://schemas.openxmlformats.org/officeDocument/2006/relationships/slide" Target="slide2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7.xml"/><Relationship Id="rId5" Type="http://schemas.openxmlformats.org/officeDocument/2006/relationships/slide" Target="slide14.xml"/><Relationship Id="rId4" Type="http://schemas.openxmlformats.org/officeDocument/2006/relationships/slide" Target="slide10.xml"/><Relationship Id="rId9" Type="http://schemas.openxmlformats.org/officeDocument/2006/relationships/slide" Target="slide3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mal.org/all-news/44020-2013-01-31-09-23-44.html" TargetMode="External"/><Relationship Id="rId2" Type="http://schemas.openxmlformats.org/officeDocument/2006/relationships/hyperlink" Target="http://www.gublibrary.ru/arh/au_07/_version/August_07/V_YANAO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arheroes.ru/hero/hero.asp?Hero_id=4576" TargetMode="External"/><Relationship Id="rId5" Type="http://schemas.openxmlformats.org/officeDocument/2006/relationships/hyperlink" Target="http://orel-region.ru/victory/memory/5_13.html" TargetMode="External"/><Relationship Id="rId4" Type="http://schemas.openxmlformats.org/officeDocument/2006/relationships/hyperlink" Target="http://warheroes.ru/hero/hero.asp?Hero_id=2013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068638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>
                <a:solidFill>
                  <a:srgbClr val="990000"/>
                </a:solidFill>
              </a:rPr>
              <a:t>	</a:t>
            </a:r>
            <a:r>
              <a:rPr lang="ru-RU" sz="2800" b="1" u="sng">
                <a:solidFill>
                  <a:srgbClr val="990000"/>
                </a:solidFill>
              </a:rPr>
              <a:t>Цель исследовательской работы:</a:t>
            </a:r>
            <a:r>
              <a:rPr lang="ru-RU" sz="2000" b="1"/>
              <a:t> </a:t>
            </a:r>
            <a:br>
              <a:rPr lang="ru-RU" sz="2000" b="1"/>
            </a:br>
            <a:endParaRPr lang="ru-RU" sz="1800" b="1"/>
          </a:p>
          <a:p>
            <a:pPr>
              <a:buFontTx/>
              <a:buNone/>
            </a:pPr>
            <a:r>
              <a:rPr lang="ru-RU" sz="1800" i="1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ru-RU" sz="2000"/>
              <a:t>вовлечение учащихся, педагогов в активную деятельность по патриотическому воспитанию; формирование у обучающихся чувства патриотизма, активной гражданской позиции для успешной социализации на благо области, региона и Родины. </a:t>
            </a: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981075"/>
            <a:ext cx="8229600" cy="1143000"/>
          </a:xfrm>
          <a:ln/>
        </p:spPr>
        <p:txBody>
          <a:bodyPr/>
          <a:lstStyle/>
          <a:p>
            <a:r>
              <a:rPr lang="ru-RU" sz="2800" b="1"/>
              <a:t/>
            </a:r>
            <a:br>
              <a:rPr lang="ru-RU" sz="2800" b="1"/>
            </a:br>
            <a:r>
              <a:rPr lang="ru-RU" sz="4800" b="1"/>
              <a:t>«Наши земляки – воины Курской битвы»</a:t>
            </a:r>
            <a:r>
              <a:rPr lang="ru-RU" sz="4800"/>
              <a:t/>
            </a:r>
            <a:br>
              <a:rPr lang="ru-RU" sz="4800"/>
            </a:br>
            <a:endParaRPr lang="ru-RU" sz="4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/>
              <a:t>Вениамин Николаевич Егоров</a:t>
            </a:r>
            <a:br>
              <a:rPr lang="ru-RU" sz="2800" b="1"/>
            </a:br>
            <a:r>
              <a:rPr lang="ru-RU" sz="2800"/>
              <a:t>14.09.1923 -3.11.1943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508500"/>
            <a:ext cx="3898900" cy="18716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/>
              <a:t>	</a:t>
            </a:r>
            <a:r>
              <a:rPr lang="ru-RU" sz="2000" b="1"/>
              <a:t>Командир стрелковой роты 615-го стрелкового полка 167-й Краснознаменной Сумской стрелковой дивизии 38-й армии 1-го Украинского фронта, капитан.</a:t>
            </a:r>
          </a:p>
        </p:txBody>
      </p:sp>
      <p:sp>
        <p:nvSpPr>
          <p:cNvPr id="14346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3635375" y="1600200"/>
            <a:ext cx="5051425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/>
              <a:t>	Родился в 1923 году в городе Глазов Удмурдской республики в семье рабочего. Русский. В Салехард семья Егоровых приехала в 30-х годах.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/>
              <a:t>	В Красную Армию был призван в 1941 году из города Салехарда. Закончил Тюменское пехотное училище.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/>
              <a:t>	В боях Великой Отечественной войны с июля 1942 года. Воевал на Воронежском, 1-м Украинском фронтах, </a:t>
            </a:r>
            <a:r>
              <a:rPr lang="ru-RU" sz="2000" b="1"/>
              <a:t>участвовал в Курской битве,</a:t>
            </a:r>
            <a:r>
              <a:rPr lang="ru-RU" sz="2000"/>
              <a:t> в форсировании рек Десна, Днепр, проявлял себя умелым и отважным командиром.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000"/>
          </a:p>
        </p:txBody>
      </p:sp>
      <p:pic>
        <p:nvPicPr>
          <p:cNvPr id="14340" name="Picture 4" descr="Egorov_VeniamNik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125538"/>
            <a:ext cx="2308225" cy="3240087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0" name="Picture 8" descr="тиоьет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988" y="2708275"/>
            <a:ext cx="6553200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827088" y="333375"/>
            <a:ext cx="7704137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При прорыве линии обороны противника 26 января 1943 в районе села Тердуны Курской области В. М. Егоров с бойцами вверенного ему подразделения, преследуя отступающего противника, лично уничтожил пять вражеских солдат. </a:t>
            </a:r>
          </a:p>
          <a:p>
            <a:pPr>
              <a:spcBef>
                <a:spcPct val="50000"/>
              </a:spcBef>
            </a:pPr>
            <a:r>
              <a:rPr lang="ru-RU" sz="2000"/>
              <a:t>В бою за село Мантурово Вениамин Егоров со своей ротой сдерживал неоднократные атаки многократно превосходящих сил гитлеровцев. В момент наступления немцев был выведен из строя расчет ручного пулемета, Егоров лично взял пулемет и открыл по противнику огонь, уничтожив при этом от десяти до двадцати солдат и офицеров противника.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ru-RU" sz="2000"/>
              <a:t>	За проявленные мужество, героизм, умелое командование ротой приказом по 167-й стрелковой дивизии № 018/н от 8 мая 1943 В. Н. Егоров был награжден орденом Красной Звезды.</a:t>
            </a:r>
          </a:p>
          <a:p>
            <a:endParaRPr lang="ru-RU" sz="2000"/>
          </a:p>
        </p:txBody>
      </p:sp>
      <p:pic>
        <p:nvPicPr>
          <p:cNvPr id="40964" name="Picture 4" descr="1303475862_orden_krasnoy_zvezdi_na_krasnoy_materii_16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8538" y="2924175"/>
            <a:ext cx="4491037" cy="3368675"/>
          </a:xfrm>
          <a:prstGeom prst="rect">
            <a:avLst/>
          </a:prstGeom>
          <a:noFill/>
        </p:spPr>
      </p:pic>
      <p:sp>
        <p:nvSpPr>
          <p:cNvPr id="40965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z="2800" b="1"/>
              <a:t>Награды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052513"/>
            <a:ext cx="8218488" cy="1684337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ru-RU" sz="2000"/>
              <a:t>	В Салехарде на площади Победы имени Вениамина Егорова также значится в мемориальном списке погибших воинов, которые шли на фронт из столицы Ямало-Ненецкого автономного округа, а весной 2002 года здесь установлена мемориальная плита, увековечившая его имя, как Героя.</a:t>
            </a:r>
          </a:p>
          <a:p>
            <a:endParaRPr lang="ru-RU" sz="2000"/>
          </a:p>
        </p:txBody>
      </p:sp>
      <p:sp>
        <p:nvSpPr>
          <p:cNvPr id="1536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 flipH="1">
            <a:off x="7667625" y="5949950"/>
            <a:ext cx="1223963" cy="719138"/>
          </a:xfrm>
          <a:prstGeom prst="rightArrow">
            <a:avLst>
              <a:gd name="adj1" fmla="val 50000"/>
              <a:gd name="adj2" fmla="val 425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843213" y="0"/>
            <a:ext cx="368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800" b="1">
                <a:solidFill>
                  <a:schemeClr val="tx2"/>
                </a:solidFill>
              </a:rPr>
              <a:t>Память о герое</a:t>
            </a:r>
          </a:p>
        </p:txBody>
      </p:sp>
      <p:pic>
        <p:nvPicPr>
          <p:cNvPr id="15367" name="Picture 7" descr="9 мая 2009 го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2708275"/>
            <a:ext cx="5916613" cy="394017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/>
              <a:t>Корольков Иван Васильевич</a:t>
            </a:r>
            <a:r>
              <a:rPr lang="ru-RU" sz="4000"/>
              <a:t> </a:t>
            </a:r>
            <a:br>
              <a:rPr lang="ru-RU" sz="4000"/>
            </a:br>
            <a:r>
              <a:rPr lang="ru-RU" sz="2400"/>
              <a:t>(05.10.1919 — 01.01. 1984)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32138" y="1600200"/>
            <a:ext cx="5554662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600"/>
              <a:t>	</a:t>
            </a:r>
            <a:r>
              <a:rPr lang="ru-RU" sz="2000"/>
              <a:t>Родился 5 октября 1919 года в селе Тундрино (ныне — Сургутский район Ханты-Мансийского автономного округа) в крестьянской семье.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	После окончания средней школы учился на историческом факультете Уральского государственного университета (Свердловск).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	В 1942 году призван на военную службу. Учился на курсах лейтенантов в Новосибирске, в 1943 году направлен на фронт.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	</a:t>
            </a:r>
            <a:r>
              <a:rPr lang="ru-RU" sz="2000" b="1"/>
              <a:t>Участвовал в Курской битве</a:t>
            </a:r>
            <a:r>
              <a:rPr lang="ru-RU" sz="2000"/>
              <a:t>, в форсировании Днепра, в освобождении Белоруссии. Был тяжело ранен.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	15 января 1944 года за исключительное мужество присвоено звание Героя Советского Союза.</a:t>
            </a:r>
            <a:r>
              <a:rPr lang="ru-RU" sz="1600"/>
              <a:t> </a:t>
            </a:r>
          </a:p>
        </p:txBody>
      </p:sp>
      <p:pic>
        <p:nvPicPr>
          <p:cNvPr id="53253" name="Picture 5" descr="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350" y="1268413"/>
            <a:ext cx="2260600" cy="3168650"/>
          </a:xfrm>
          <a:prstGeom prst="rect">
            <a:avLst/>
          </a:prstGeom>
          <a:noFill/>
        </p:spPr>
      </p:pic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539750" y="4327525"/>
            <a:ext cx="28987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/>
              <a:t>Наводчик станкового пулемёта 221-го гвардейского стрелкового полка 77-й гвардейской стрелковой дивизии 61-й армии Центрального фронта. 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/>
          </a:p>
          <a:p>
            <a:endParaRPr lang="ru-RU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611188" y="188913"/>
            <a:ext cx="8027987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В результате тяжёлого ранения у Королькова практически перестала двигаться правая рука, поэтому он был комиссован из армии в апреле 1944 года. </a:t>
            </a:r>
          </a:p>
          <a:p>
            <a:r>
              <a:rPr lang="ru-RU"/>
              <a:t>После комиссования Корольков служил в органах прокуратуры в Вагайском районе, затем в Тюмени, Дагестанской АССР, Железноводске. В 1947 году он вышел на пенсию. </a:t>
            </a:r>
          </a:p>
          <a:p>
            <a:r>
              <a:rPr lang="ru-RU"/>
              <a:t>В 1949 году Корольков с отличием окончил Пятигорский педагогический институт, остался в нём ассистентом на кафедре всеобщей истории, занимался научной и преподавательской деятельностью. В 1958—1964 годах Корольков был ректором Читинского педагогического института. </a:t>
            </a:r>
          </a:p>
          <a:p>
            <a:endParaRPr lang="ru-RU"/>
          </a:p>
          <a:p>
            <a:r>
              <a:rPr lang="ru-RU"/>
              <a:t>Являлся одним из соавторов учебника по истории СССР на немецком языке для школьников ГДР, автором нескольких десятков научных работ и двух книг. 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title"/>
          </p:nvPr>
        </p:nvSpPr>
        <p:spPr>
          <a:xfrm>
            <a:off x="395288" y="3860800"/>
            <a:ext cx="8229600" cy="1143000"/>
          </a:xfrm>
          <a:noFill/>
          <a:ln/>
        </p:spPr>
        <p:txBody>
          <a:bodyPr/>
          <a:lstStyle/>
          <a:p>
            <a:r>
              <a:rPr lang="ru-RU" b="1"/>
              <a:t>Награды</a:t>
            </a: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755650" y="4941888"/>
            <a:ext cx="49688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/>
              <a:t>Иван Корольков был удостоен высокого звания Героя Советского Союза с вручением ордена Ленина и медали «Золотая Звезда». </a:t>
            </a:r>
          </a:p>
        </p:txBody>
      </p:sp>
      <p:pic>
        <p:nvPicPr>
          <p:cNvPr id="54281" name="Picture 9" descr="b7b2c0cdff390684b6f040458635f7d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40650" y="4437063"/>
            <a:ext cx="1276350" cy="2232025"/>
          </a:xfrm>
          <a:prstGeom prst="rect">
            <a:avLst/>
          </a:prstGeom>
          <a:noFill/>
        </p:spPr>
      </p:pic>
      <p:pic>
        <p:nvPicPr>
          <p:cNvPr id="54282" name="Picture 10" descr="1309678107_gss10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6325" y="4508500"/>
            <a:ext cx="1314450" cy="187166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/>
              <a:t>Память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sz="2000"/>
              <a:t>	Бюст  Королькова И.В. установлен в городе  Ханты- Мансийске на «Аллее славы», в парке Победы и в городе Сургуте.</a:t>
            </a:r>
          </a:p>
          <a:p>
            <a:pPr>
              <a:buFontTx/>
              <a:buNone/>
            </a:pPr>
            <a:endParaRPr lang="ru-RU" sz="2000"/>
          </a:p>
          <a:p>
            <a:endParaRPr lang="ru-RU"/>
          </a:p>
        </p:txBody>
      </p:sp>
      <p:pic>
        <p:nvPicPr>
          <p:cNvPr id="55300" name="Picture 4" descr="Безымянный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2133600"/>
            <a:ext cx="3024188" cy="4032250"/>
          </a:xfrm>
          <a:prstGeom prst="rect">
            <a:avLst/>
          </a:prstGeom>
          <a:noFill/>
        </p:spPr>
      </p:pic>
      <p:pic>
        <p:nvPicPr>
          <p:cNvPr id="55301" name="Picture 5" descr="Безымянный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163" y="2133600"/>
            <a:ext cx="1847850" cy="4176713"/>
          </a:xfrm>
          <a:prstGeom prst="rect">
            <a:avLst/>
          </a:prstGeom>
          <a:noFill/>
        </p:spPr>
      </p:pic>
      <p:sp>
        <p:nvSpPr>
          <p:cNvPr id="55302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 flipH="1">
            <a:off x="7667625" y="5949950"/>
            <a:ext cx="1223963" cy="719138"/>
          </a:xfrm>
          <a:prstGeom prst="rightArrow">
            <a:avLst>
              <a:gd name="adj1" fmla="val 50000"/>
              <a:gd name="adj2" fmla="val 425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/>
              <a:t>Пётр Яковлевич Панов </a:t>
            </a:r>
            <a:br>
              <a:rPr lang="ru-RU" sz="2800" b="1"/>
            </a:br>
            <a:r>
              <a:rPr lang="ru-RU" sz="2800"/>
              <a:t>06.09.1912 — 16.04.2002</a:t>
            </a:r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7313" y="981075"/>
            <a:ext cx="6732587" cy="54006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500"/>
          </a:p>
          <a:p>
            <a:pPr>
              <a:lnSpc>
                <a:spcPct val="80000"/>
              </a:lnSpc>
              <a:buFontTx/>
              <a:buNone/>
            </a:pPr>
            <a:r>
              <a:rPr lang="ru-RU" sz="1000"/>
              <a:t>	</a:t>
            </a:r>
            <a:r>
              <a:rPr lang="ru-RU" sz="1800"/>
              <a:t>Родился в с. Пелым Самаровской волости Тобольской губернии. В 1918 году переезжает с родителями на постоянное место жительства в д. Турсунка Нахрачинского с/с (ныне Кондинский район). Образование – 3 класса.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/>
              <a:t>	С детских лет, чтобы прокормить семью, занимался охотой и рыбной ловлей. Работал продавцом, зав. складом, приемщиком пушнины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/>
              <a:t>	Перед войной закончил курсы и работал старшим мотористом.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/>
              <a:t>	В мае 1942 года был призван Ханты-Мансийским ОВК по мобилизации в ряды РККА.</a:t>
            </a:r>
          </a:p>
          <a:p>
            <a:pPr>
              <a:lnSpc>
                <a:spcPct val="80000"/>
              </a:lnSpc>
            </a:pPr>
            <a:endParaRPr lang="ru-RU" sz="1800"/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/>
              <a:t>	На фронт попал в 1943 году, после окончания курсов младших командиров.  В июне-июле 1943 года в составе 3-ей батареи 729-го отдельного истребительного противотанкового дивизиона 16-го танкового корпуса 2-ой танковой армии Центрального фронта принимал участие в боях на Орловско-Курской дуге.</a:t>
            </a:r>
          </a:p>
          <a:p>
            <a:pPr>
              <a:lnSpc>
                <a:spcPct val="80000"/>
              </a:lnSpc>
            </a:pPr>
            <a:endParaRPr lang="ru-RU" sz="1800"/>
          </a:p>
          <a:p>
            <a:pPr>
              <a:lnSpc>
                <a:spcPct val="80000"/>
              </a:lnSpc>
            </a:pPr>
            <a:endParaRPr lang="ru-RU" sz="1800"/>
          </a:p>
          <a:p>
            <a:pPr>
              <a:lnSpc>
                <a:spcPct val="80000"/>
              </a:lnSpc>
            </a:pPr>
            <a:endParaRPr lang="ru-RU" sz="1000"/>
          </a:p>
        </p:txBody>
      </p:sp>
      <p:pic>
        <p:nvPicPr>
          <p:cNvPr id="33797" name="Picture 5" descr="Panov-Petr-Yakovlevi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25538"/>
            <a:ext cx="2509838" cy="3384550"/>
          </a:xfrm>
          <a:prstGeom prst="rect">
            <a:avLst/>
          </a:prstGeom>
          <a:noFill/>
        </p:spPr>
      </p:pic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539750" y="4652963"/>
            <a:ext cx="2185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Командир орудия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6035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	Тот памятный для Панова бой начался утром седьмого июля. На расположение дивизиона двинулись почти сто немецких танков, их поддерживали самолеты. Дивизион начал отход на другую позицию, а орудийному расчету Панова было приказано прикрыть эту передислокацию. Казалось, небо и земля пылали от разрывов. Танки, самолеты, артиллерию — все бросил враг на горстку бойцов. Но нервы сибиряков не сдали.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	Орудийный расчет Петра Панова уничтожил одиннадцать танков, в том числе пять «Тигров». При этом командир сохранил весь личный состав и орудие. </a:t>
            </a:r>
          </a:p>
          <a:p>
            <a:pPr>
              <a:lnSpc>
                <a:spcPct val="80000"/>
              </a:lnSpc>
            </a:pPr>
            <a:endParaRPr lang="ru-RU" sz="2000"/>
          </a:p>
          <a:p>
            <a:pPr>
              <a:lnSpc>
                <a:spcPct val="80000"/>
              </a:lnSpc>
            </a:pPr>
            <a:endParaRPr lang="ru-RU" sz="2000"/>
          </a:p>
          <a:p>
            <a:pPr>
              <a:lnSpc>
                <a:spcPct val="80000"/>
              </a:lnSpc>
            </a:pPr>
            <a:endParaRPr lang="ru-RU" sz="2000"/>
          </a:p>
          <a:p>
            <a:pPr>
              <a:lnSpc>
                <a:spcPct val="80000"/>
              </a:lnSpc>
            </a:pPr>
            <a:endParaRPr lang="ru-RU" sz="900"/>
          </a:p>
        </p:txBody>
      </p:sp>
      <p:pic>
        <p:nvPicPr>
          <p:cNvPr id="39940" name="i-main-pic" descr="Картинка 2 из 12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284538"/>
            <a:ext cx="6227762" cy="321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 descr="9d19479a1c0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43663" y="2781300"/>
            <a:ext cx="2413000" cy="391636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99720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	Вскоре после боя  Петра направили в артиллерийское училище. Но когда отважный солдат узнал о гибели на фронте своего брата Арсентия — решил занять его боевое место — за штурвалом самолета.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	Для этого ему пришлось поступить в авиационную школу. Но бить врага в воздухе летчику Панову не пришлось, война закончилась, а полученная профессия пригодилась Петру Яковлевичу в мирные дни.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000"/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	13 лет он летал на Севере, в том числе и на Ямале.</a:t>
            </a:r>
          </a:p>
          <a:p>
            <a:pPr>
              <a:lnSpc>
                <a:spcPct val="80000"/>
              </a:lnSpc>
            </a:pPr>
            <a:endParaRPr lang="ru-RU" sz="2000"/>
          </a:p>
          <a:p>
            <a:pPr>
              <a:lnSpc>
                <a:spcPct val="80000"/>
              </a:lnSpc>
            </a:pPr>
            <a:endParaRPr lang="ru-RU" sz="1200"/>
          </a:p>
        </p:txBody>
      </p:sp>
      <p:pic>
        <p:nvPicPr>
          <p:cNvPr id="41989" name="Picture 5" descr="Петр Яковлевич панов, Герой советского Союза, создатель Салехардского звена Полярной авиации.  ЯНАО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260350"/>
            <a:ext cx="1968500" cy="2663825"/>
          </a:xfrm>
          <a:prstGeom prst="rect">
            <a:avLst/>
          </a:prstGeom>
          <a:noFill/>
        </p:spPr>
      </p:pic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1476375" y="404813"/>
            <a:ext cx="45720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i="1"/>
              <a:t>Две танковых армады</a:t>
            </a:r>
          </a:p>
          <a:p>
            <a:r>
              <a:rPr lang="ru-RU" i="1"/>
              <a:t>Сошлись гремящим адом,</a:t>
            </a:r>
          </a:p>
          <a:p>
            <a:r>
              <a:rPr lang="ru-RU" i="1"/>
              <a:t>И эхо битвы свято</a:t>
            </a:r>
          </a:p>
          <a:p>
            <a:r>
              <a:rPr lang="ru-RU" i="1"/>
              <a:t>Промчится сквозь века...</a:t>
            </a:r>
          </a:p>
          <a:p>
            <a:r>
              <a:rPr lang="ru-RU" i="1"/>
              <a:t>Все было ранней ранью,</a:t>
            </a:r>
          </a:p>
          <a:p>
            <a:r>
              <a:rPr lang="ru-RU" i="1"/>
              <a:t>Врага в бою тараня,</a:t>
            </a:r>
          </a:p>
          <a:p>
            <a:r>
              <a:rPr lang="ru-RU" i="1"/>
              <a:t>Согнула в рог бараний</a:t>
            </a:r>
          </a:p>
          <a:p>
            <a:r>
              <a:rPr lang="ru-RU" i="1"/>
              <a:t>Курская дуга</a:t>
            </a:r>
            <a:r>
              <a:rPr lang="ru-RU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4"/>
          <p:cNvSpPr>
            <a:spLocks noChangeArrowheads="1"/>
          </p:cNvSpPr>
          <p:nvPr/>
        </p:nvSpPr>
        <p:spPr bwMode="auto">
          <a:xfrm>
            <a:off x="3132138" y="3860800"/>
            <a:ext cx="3671887" cy="2997200"/>
          </a:xfrm>
          <a:prstGeom prst="ellipse">
            <a:avLst/>
          </a:prstGeom>
          <a:solidFill>
            <a:srgbClr val="CCCCFF"/>
          </a:solidFill>
          <a:ln w="38100">
            <a:solidFill>
              <a:srgbClr val="6666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 b="1"/>
          </a:p>
        </p:txBody>
      </p:sp>
      <p:sp>
        <p:nvSpPr>
          <p:cNvPr id="19459" name="Oval 5"/>
          <p:cNvSpPr>
            <a:spLocks noChangeArrowheads="1"/>
          </p:cNvSpPr>
          <p:nvPr/>
        </p:nvSpPr>
        <p:spPr bwMode="auto">
          <a:xfrm>
            <a:off x="0" y="1628775"/>
            <a:ext cx="3635375" cy="3455988"/>
          </a:xfrm>
          <a:prstGeom prst="ellipse">
            <a:avLst/>
          </a:prstGeom>
          <a:solidFill>
            <a:srgbClr val="CCCCFF"/>
          </a:solidFill>
          <a:ln w="38100">
            <a:solidFill>
              <a:srgbClr val="6666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 b="1"/>
          </a:p>
        </p:txBody>
      </p:sp>
      <p:sp>
        <p:nvSpPr>
          <p:cNvPr id="19461" name="Oval 7"/>
          <p:cNvSpPr>
            <a:spLocks noChangeArrowheads="1"/>
          </p:cNvSpPr>
          <p:nvPr/>
        </p:nvSpPr>
        <p:spPr bwMode="auto">
          <a:xfrm>
            <a:off x="5508625" y="1916113"/>
            <a:ext cx="3457575" cy="2305050"/>
          </a:xfrm>
          <a:prstGeom prst="ellipse">
            <a:avLst/>
          </a:prstGeom>
          <a:solidFill>
            <a:srgbClr val="CCCCFF"/>
          </a:solidFill>
          <a:ln w="38100">
            <a:solidFill>
              <a:srgbClr val="6666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 b="1"/>
          </a:p>
        </p:txBody>
      </p:sp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323850" y="2060575"/>
            <a:ext cx="2881313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990000"/>
                </a:solidFill>
              </a:rPr>
              <a:t>Обучение учащихся поисковой деятельности ( с</a:t>
            </a:r>
            <a:r>
              <a:rPr lang="ru-RU" b="1">
                <a:solidFill>
                  <a:srgbClr val="990000"/>
                </a:solidFill>
              </a:rPr>
              <a:t>бор материалов о воинах Курской битвы, проживающих и проживавших в Тюменской области, в ХМАО и в ЯНАО )</a:t>
            </a:r>
            <a:endParaRPr lang="ru-RU" b="1"/>
          </a:p>
          <a:p>
            <a:pPr algn="ctr">
              <a:spcBef>
                <a:spcPct val="50000"/>
              </a:spcBef>
            </a:pPr>
            <a:endParaRPr lang="ru-RU" b="1"/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3419475" y="4508500"/>
            <a:ext cx="31686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990000"/>
                </a:solidFill>
              </a:rPr>
              <a:t>Воспитание уважительного отношения к воинам, принимавшим участие в Курской битве</a:t>
            </a:r>
            <a:endParaRPr lang="ru-RU" b="1">
              <a:solidFill>
                <a:srgbClr val="CC0000"/>
              </a:solidFill>
            </a:endParaRPr>
          </a:p>
        </p:txBody>
      </p:sp>
      <p:sp>
        <p:nvSpPr>
          <p:cNvPr id="19466" name="Text Box 12"/>
          <p:cNvSpPr txBox="1">
            <a:spLocks noChangeArrowheads="1"/>
          </p:cNvSpPr>
          <p:nvPr/>
        </p:nvSpPr>
        <p:spPr bwMode="auto">
          <a:xfrm>
            <a:off x="2700338" y="476250"/>
            <a:ext cx="403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u="sng">
                <a:solidFill>
                  <a:srgbClr val="990000"/>
                </a:solidFill>
              </a:rPr>
              <a:t>Задачи :</a:t>
            </a:r>
            <a:endParaRPr lang="ru-RU" sz="3600" b="1" u="sng"/>
          </a:p>
        </p:txBody>
      </p:sp>
      <p:sp>
        <p:nvSpPr>
          <p:cNvPr id="19468" name="AutoShape 19"/>
          <p:cNvSpPr>
            <a:spLocks noChangeArrowheads="1"/>
          </p:cNvSpPr>
          <p:nvPr/>
        </p:nvSpPr>
        <p:spPr bwMode="auto">
          <a:xfrm rot="2917286">
            <a:off x="3132138" y="1052512"/>
            <a:ext cx="287338" cy="1008063"/>
          </a:xfrm>
          <a:prstGeom prst="downArrow">
            <a:avLst>
              <a:gd name="adj1" fmla="val 50278"/>
              <a:gd name="adj2" fmla="val 99954"/>
            </a:avLst>
          </a:prstGeom>
          <a:solidFill>
            <a:srgbClr val="CCCCFF"/>
          </a:solidFill>
          <a:ln w="38100">
            <a:solidFill>
              <a:srgbClr val="6666FF"/>
            </a:solidFill>
            <a:prstDash val="sysDot"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 b="1"/>
          </a:p>
        </p:txBody>
      </p:sp>
      <p:sp>
        <p:nvSpPr>
          <p:cNvPr id="19469" name="AutoShape 20"/>
          <p:cNvSpPr>
            <a:spLocks noChangeArrowheads="1"/>
          </p:cNvSpPr>
          <p:nvPr/>
        </p:nvSpPr>
        <p:spPr bwMode="auto">
          <a:xfrm>
            <a:off x="4427538" y="1196975"/>
            <a:ext cx="285750" cy="2592388"/>
          </a:xfrm>
          <a:prstGeom prst="downArrow">
            <a:avLst>
              <a:gd name="adj1" fmla="val 50000"/>
              <a:gd name="adj2" fmla="val 236886"/>
            </a:avLst>
          </a:prstGeom>
          <a:solidFill>
            <a:srgbClr val="CCCCFF"/>
          </a:solidFill>
          <a:ln w="38100">
            <a:solidFill>
              <a:srgbClr val="6666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 b="1"/>
          </a:p>
        </p:txBody>
      </p:sp>
      <p:sp>
        <p:nvSpPr>
          <p:cNvPr id="19470" name="AutoShape 21"/>
          <p:cNvSpPr>
            <a:spLocks noChangeArrowheads="1"/>
          </p:cNvSpPr>
          <p:nvPr/>
        </p:nvSpPr>
        <p:spPr bwMode="auto">
          <a:xfrm rot="-1848866">
            <a:off x="5867400" y="1125538"/>
            <a:ext cx="287338" cy="1008062"/>
          </a:xfrm>
          <a:prstGeom prst="downArrow">
            <a:avLst>
              <a:gd name="adj1" fmla="val 50278"/>
              <a:gd name="adj2" fmla="val 99953"/>
            </a:avLst>
          </a:prstGeom>
          <a:solidFill>
            <a:srgbClr val="CCCCFF"/>
          </a:solidFill>
          <a:ln w="38100">
            <a:solidFill>
              <a:srgbClr val="6666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 b="1"/>
          </a:p>
        </p:txBody>
      </p:sp>
      <p:pic>
        <p:nvPicPr>
          <p:cNvPr id="19473" name="Рисунок 7" descr="georg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350"/>
            <a:ext cx="3203575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5724525" y="2492375"/>
            <a:ext cx="31686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990000"/>
                </a:solidFill>
              </a:rPr>
              <a:t>Развитие у учащихся чувства патриотизма, чувства гордости за своих земляков</a:t>
            </a:r>
          </a:p>
          <a:p>
            <a:pPr algn="ctr">
              <a:spcBef>
                <a:spcPct val="50000"/>
              </a:spcBef>
            </a:pPr>
            <a:endParaRPr lang="ru-RU" sz="2000" b="1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0063" y="1628775"/>
            <a:ext cx="3106737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/>
              <a:t>	За мужество, проявленное в бою, Петру Яковлевичу Панову 7 августа 1943 года было присвоено звание Героя Советского Союза с вручением ордена Ленина, Отечественной войны I-ой степени и медали «Золотая Звезда».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/>
              <a:t> 	Награжден медалью «За победу в Великой Отечественной войне 1941-1945 гг.»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611188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800" b="1">
                <a:solidFill>
                  <a:schemeClr val="tx2"/>
                </a:solidFill>
              </a:rPr>
              <a:t>Награды</a:t>
            </a:r>
          </a:p>
        </p:txBody>
      </p:sp>
      <p:pic>
        <p:nvPicPr>
          <p:cNvPr id="44037" name="Picture 5" descr="b7b2c0cdff390684b6f040458635f7d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908050"/>
            <a:ext cx="1674812" cy="2928938"/>
          </a:xfrm>
          <a:prstGeom prst="rect">
            <a:avLst/>
          </a:prstGeom>
          <a:noFill/>
        </p:spPr>
      </p:pic>
      <p:pic>
        <p:nvPicPr>
          <p:cNvPr id="44039" name="Picture 7" descr="1309678107_gss10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8038" y="981075"/>
            <a:ext cx="2022475" cy="2879725"/>
          </a:xfrm>
          <a:prstGeom prst="rect">
            <a:avLst/>
          </a:prstGeom>
          <a:noFill/>
        </p:spPr>
      </p:pic>
      <p:pic>
        <p:nvPicPr>
          <p:cNvPr id="44041" name="Picture 9" descr="za_pobedu_nag_germaniei_v_velikoi_otechestvennoi_voin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550" y="3860800"/>
            <a:ext cx="4425950" cy="277971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22116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/>
              <a:t>	</a:t>
            </a:r>
            <a:r>
              <a:rPr lang="ru-RU" sz="2000"/>
              <a:t>Воздушное судно</a:t>
            </a:r>
            <a:r>
              <a:rPr lang="ru-RU" sz="2800"/>
              <a:t> </a:t>
            </a:r>
            <a:r>
              <a:rPr lang="ru-RU" sz="2000"/>
              <a:t>Ту-154М с регистрационным номером RA-85808 авиакомпании UTAir носит имя «Пётр</a:t>
            </a:r>
            <a:r>
              <a:rPr lang="ru-RU" sz="2800"/>
              <a:t> </a:t>
            </a:r>
            <a:r>
              <a:rPr lang="ru-RU" sz="2000"/>
              <a:t>Панов</a:t>
            </a:r>
            <a:r>
              <a:rPr lang="ru-RU" sz="2800"/>
              <a:t>».</a:t>
            </a:r>
          </a:p>
        </p:txBody>
      </p:sp>
      <p:pic>
        <p:nvPicPr>
          <p:cNvPr id="34820" name="Picture 4" descr="03859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538BD8"/>
              </a:clrFrom>
              <a:clrTo>
                <a:srgbClr val="538BD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92150"/>
            <a:ext cx="9144000" cy="3286125"/>
          </a:xfrm>
          <a:prstGeom prst="rect">
            <a:avLst/>
          </a:prstGeom>
          <a:noFill/>
        </p:spPr>
      </p:pic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3419475" y="0"/>
            <a:ext cx="368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800" b="1">
                <a:solidFill>
                  <a:schemeClr val="tx2"/>
                </a:solidFill>
              </a:rPr>
              <a:t>Память о герое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404813"/>
            <a:ext cx="8280400" cy="5976937"/>
          </a:xfrm>
        </p:spPr>
        <p:txBody>
          <a:bodyPr/>
          <a:lstStyle/>
          <a:p>
            <a:pPr>
              <a:buFontTx/>
              <a:buNone/>
            </a:pPr>
            <a:r>
              <a:rPr lang="ru-RU" sz="2000"/>
              <a:t>	Бюст Героя установлен в городе  Ханты- Мансийске на «Аллее славы», в парке Победы.</a:t>
            </a:r>
          </a:p>
          <a:p>
            <a:pPr>
              <a:buFontTx/>
              <a:buNone/>
            </a:pPr>
            <a:endParaRPr lang="ru-RU" sz="2000"/>
          </a:p>
          <a:p>
            <a:pPr>
              <a:buFontTx/>
              <a:buNone/>
            </a:pPr>
            <a:endParaRPr lang="ru-RU" sz="2000"/>
          </a:p>
          <a:p>
            <a:pPr>
              <a:buFontTx/>
              <a:buNone/>
            </a:pPr>
            <a:endParaRPr lang="ru-RU" sz="2000"/>
          </a:p>
          <a:p>
            <a:pPr>
              <a:buFontTx/>
              <a:buNone/>
            </a:pPr>
            <a:endParaRPr lang="ru-RU" sz="2000"/>
          </a:p>
          <a:p>
            <a:pPr>
              <a:buFontTx/>
              <a:buNone/>
            </a:pPr>
            <a:endParaRPr lang="ru-RU" sz="2000"/>
          </a:p>
          <a:p>
            <a:pPr>
              <a:buFontTx/>
              <a:buNone/>
            </a:pPr>
            <a:endParaRPr lang="ru-RU" sz="2000"/>
          </a:p>
          <a:p>
            <a:pPr>
              <a:buFontTx/>
              <a:buNone/>
            </a:pPr>
            <a:endParaRPr lang="ru-RU" sz="2000"/>
          </a:p>
          <a:p>
            <a:pPr>
              <a:buFontTx/>
              <a:buNone/>
            </a:pPr>
            <a:endParaRPr lang="ru-RU" sz="2000"/>
          </a:p>
          <a:p>
            <a:pPr>
              <a:buFontTx/>
              <a:buNone/>
            </a:pPr>
            <a:endParaRPr lang="ru-RU" sz="2000"/>
          </a:p>
          <a:p>
            <a:pPr>
              <a:buFontTx/>
              <a:buNone/>
            </a:pPr>
            <a:r>
              <a:rPr lang="ru-RU" sz="2000"/>
              <a:t>	</a:t>
            </a:r>
          </a:p>
          <a:p>
            <a:pPr>
              <a:buFontTx/>
              <a:buNone/>
            </a:pPr>
            <a:endParaRPr lang="ru-RU" sz="2000"/>
          </a:p>
          <a:p>
            <a:pPr>
              <a:buFontTx/>
              <a:buNone/>
            </a:pPr>
            <a:endParaRPr lang="ru-RU" sz="2000"/>
          </a:p>
          <a:p>
            <a:pPr>
              <a:buFontTx/>
              <a:buNone/>
            </a:pPr>
            <a:r>
              <a:rPr lang="ru-RU" sz="2000"/>
              <a:t>	Мемориальная доска Героя установлена в городе Тюмени, на фасаде дома, где жил Пётр Яковлевич</a:t>
            </a:r>
            <a:r>
              <a:rPr lang="ru-RU"/>
              <a:t> </a:t>
            </a:r>
            <a:r>
              <a:rPr lang="ru-RU" sz="2000"/>
              <a:t>Панов.</a:t>
            </a:r>
          </a:p>
          <a:p>
            <a:endParaRPr lang="ru-RU" sz="2000"/>
          </a:p>
          <a:p>
            <a:endParaRPr lang="ru-RU"/>
          </a:p>
        </p:txBody>
      </p:sp>
      <p:pic>
        <p:nvPicPr>
          <p:cNvPr id="45060" name="Picture 4" descr="36_bigimage66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1412875"/>
            <a:ext cx="4679950" cy="3509963"/>
          </a:xfrm>
          <a:prstGeom prst="rect">
            <a:avLst/>
          </a:prstGeom>
          <a:noFill/>
        </p:spPr>
      </p:pic>
      <p:pic>
        <p:nvPicPr>
          <p:cNvPr id="45061" name="Picture 5" descr="Бюст в г. Ханты-Мансийск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088" y="1268413"/>
            <a:ext cx="3078162" cy="4105275"/>
          </a:xfrm>
          <a:prstGeom prst="rect">
            <a:avLst/>
          </a:prstGeom>
          <a:noFill/>
        </p:spPr>
      </p:pic>
      <p:sp>
        <p:nvSpPr>
          <p:cNvPr id="45062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 flipH="1">
            <a:off x="7667625" y="5949950"/>
            <a:ext cx="1223963" cy="719138"/>
          </a:xfrm>
          <a:prstGeom prst="rightArrow">
            <a:avLst>
              <a:gd name="adj1" fmla="val 50000"/>
              <a:gd name="adj2" fmla="val 425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975" y="274638"/>
            <a:ext cx="6346825" cy="1143000"/>
          </a:xfrm>
        </p:spPr>
        <p:txBody>
          <a:bodyPr/>
          <a:lstStyle/>
          <a:p>
            <a:r>
              <a:rPr lang="ru-RU" sz="2800" b="1">
                <a:solidFill>
                  <a:schemeClr val="tx1"/>
                </a:solidFill>
              </a:rPr>
              <a:t>Николай Петрович Морозов</a:t>
            </a:r>
            <a:r>
              <a:rPr lang="ru-RU" sz="2800">
                <a:solidFill>
                  <a:schemeClr val="tx1"/>
                </a:solidFill>
              </a:rPr>
              <a:t> </a:t>
            </a:r>
            <a:br>
              <a:rPr lang="ru-RU" sz="2800">
                <a:solidFill>
                  <a:schemeClr val="tx1"/>
                </a:solidFill>
              </a:rPr>
            </a:br>
            <a:r>
              <a:rPr lang="ru-RU" sz="2800">
                <a:solidFill>
                  <a:schemeClr val="tx1"/>
                </a:solidFill>
              </a:rPr>
              <a:t>23.07.1919 </a:t>
            </a:r>
          </a:p>
        </p:txBody>
      </p:sp>
      <p:pic>
        <p:nvPicPr>
          <p:cNvPr id="5125" name="Picture 5" descr="morozov_n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908050"/>
            <a:ext cx="2078037" cy="2951163"/>
          </a:xfrm>
          <a:prstGeom prst="rect">
            <a:avLst/>
          </a:prstGeom>
          <a:noFill/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2987675" y="1268413"/>
            <a:ext cx="56880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600"/>
              <a:t>	</a:t>
            </a:r>
            <a:r>
              <a:rPr lang="ru-RU" sz="2000"/>
              <a:t>Родился 23 июля 1919 года в селе Поречье Муромцевского района Омской области.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000"/>
              <a:t> 	С 1938 года вел педагогическую деятельность. В 1939 году был призван для прохождения срочной военной службы и направлен в запасной 570-й стрелковый полк в город Ленинск-Кузнецк, где получил армейские специальности разведчика и наводчика противотанкового орудия. В конце июня 1941 года участвовал в боях за Киев, был ранен. После госпиталя воевал </a:t>
            </a:r>
            <a:r>
              <a:rPr lang="ru-RU" sz="2000" b="1"/>
              <a:t>в Курской области</a:t>
            </a:r>
            <a:r>
              <a:rPr lang="ru-RU" sz="2000"/>
              <a:t> и городе Харькове. Участник Сталинградской битвы.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000"/>
              <a:t>	</a:t>
            </a:r>
            <a:r>
              <a:rPr lang="ru-RU" sz="2000" b="1"/>
              <a:t>В 1943-1944 годах сражался на Курской дуге,</a:t>
            </a:r>
            <a:r>
              <a:rPr lang="ru-RU" sz="2000"/>
              <a:t> принимал участие в форсировании реки Днепр, освобождении городов Полтава, Кременчуг, Александрия, Первомайск. Уволен в запас в 1946 году.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600"/>
              <a:t>	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323850" y="4005263"/>
            <a:ext cx="24495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/>
              <a:t>Командир </a:t>
            </a:r>
          </a:p>
          <a:p>
            <a:r>
              <a:rPr lang="ru-RU" sz="2000"/>
              <a:t>артиллерийского взвода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549275"/>
            <a:ext cx="3322638" cy="54006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>
                <a:solidFill>
                  <a:schemeClr val="bg1"/>
                </a:solidFill>
              </a:rPr>
              <a:t>	</a:t>
            </a:r>
            <a:r>
              <a:rPr lang="ru-RU" sz="2000"/>
              <a:t>После войны и до выхода на заслуженный отдых Николай Морозов работал учителем Пельвожской школы-интерната.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	Живет в Салехарде.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	Воспитал пять сыновей и три дочери.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	Сейчас Николай Морозов на заслуженном отдыхе, но продолжает принимать активное участие в общественной жизни города и в патриотическом воспитании молодого поколения салехардцев.</a:t>
            </a:r>
          </a:p>
          <a:p>
            <a:pPr>
              <a:lnSpc>
                <a:spcPct val="80000"/>
              </a:lnSpc>
            </a:pPr>
            <a:endParaRPr lang="ru-RU" sz="2000"/>
          </a:p>
        </p:txBody>
      </p:sp>
      <p:pic>
        <p:nvPicPr>
          <p:cNvPr id="50181" name="Picture 5" descr="morozov_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7513" y="0"/>
            <a:ext cx="2376487" cy="3600450"/>
          </a:xfrm>
          <a:prstGeom prst="rect">
            <a:avLst/>
          </a:prstGeom>
          <a:noFill/>
        </p:spPr>
      </p:pic>
      <p:pic>
        <p:nvPicPr>
          <p:cNvPr id="50185" name="Picture 9" descr="28148-origi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2492375"/>
            <a:ext cx="3024188" cy="403225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/>
              <a:t>Награды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	</a:t>
            </a:r>
            <a:r>
              <a:rPr lang="ru-RU" sz="2000"/>
              <a:t>Орден Красной Звезды, медали "За отвагу", "За оборону Сталинграда", "За оборону Киева", "За победу над Германией" и другими. </a:t>
            </a:r>
          </a:p>
          <a:p>
            <a:pPr>
              <a:buFontTx/>
              <a:buNone/>
            </a:pPr>
            <a:endParaRPr lang="ru-RU" sz="2000"/>
          </a:p>
          <a:p>
            <a:pPr>
              <a:buFontTx/>
              <a:buNone/>
            </a:pPr>
            <a:r>
              <a:rPr lang="ru-RU"/>
              <a:t>	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900113" y="4437063"/>
            <a:ext cx="457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2000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684213" y="5013325"/>
            <a:ext cx="75517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/>
              <a:t>Ему присвоены звания "Ветеран труда РФ" </a:t>
            </a:r>
          </a:p>
          <a:p>
            <a:r>
              <a:rPr lang="ru-RU" sz="2000"/>
              <a:t>и "Ветеран ЯНАО",«Почетный гражданин города Салехарда».</a:t>
            </a:r>
          </a:p>
        </p:txBody>
      </p:sp>
      <p:sp>
        <p:nvSpPr>
          <p:cNvPr id="51206" name="AutoShap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 flipH="1">
            <a:off x="7667625" y="5949950"/>
            <a:ext cx="1223963" cy="719138"/>
          </a:xfrm>
          <a:prstGeom prst="rightArrow">
            <a:avLst>
              <a:gd name="adj1" fmla="val 50000"/>
              <a:gd name="adj2" fmla="val 425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1207" name="Picture 7" descr="1303475862_orden_krasnoy_zvezdi_na_krasnoy_materii_16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2924175"/>
            <a:ext cx="1755775" cy="1317625"/>
          </a:xfrm>
          <a:prstGeom prst="rect">
            <a:avLst/>
          </a:prstGeom>
          <a:noFill/>
        </p:spPr>
      </p:pic>
      <p:pic>
        <p:nvPicPr>
          <p:cNvPr id="51209" name="Picture 9" descr="i?id=434507946-27-72&amp;n=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2781300"/>
            <a:ext cx="1457325" cy="1655763"/>
          </a:xfrm>
          <a:prstGeom prst="rect">
            <a:avLst/>
          </a:prstGeom>
          <a:noFill/>
        </p:spPr>
      </p:pic>
      <p:pic>
        <p:nvPicPr>
          <p:cNvPr id="51211" name="Picture 11" descr="Картинки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300" y="2852738"/>
            <a:ext cx="1584325" cy="1584325"/>
          </a:xfrm>
          <a:prstGeom prst="rect">
            <a:avLst/>
          </a:prstGeom>
          <a:noFill/>
        </p:spPr>
      </p:pic>
      <p:pic>
        <p:nvPicPr>
          <p:cNvPr id="51213" name="Picture 13" descr="Картинк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80288" y="2708275"/>
            <a:ext cx="1169987" cy="2114550"/>
          </a:xfrm>
          <a:prstGeom prst="rect">
            <a:avLst/>
          </a:prstGeom>
          <a:noFill/>
        </p:spPr>
      </p:pic>
      <p:pic>
        <p:nvPicPr>
          <p:cNvPr id="51215" name="Picture 15" descr="Za pobedu nad germanie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163" y="2708275"/>
            <a:ext cx="2160587" cy="181292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/>
              <a:t>Пуртов Фёдор Петрович</a:t>
            </a:r>
            <a:r>
              <a:rPr lang="ru-RU" sz="2800"/>
              <a:t> </a:t>
            </a:r>
            <a:br>
              <a:rPr lang="ru-RU" sz="2800"/>
            </a:br>
            <a:r>
              <a:rPr lang="ru-RU" sz="2800"/>
              <a:t>(12. 03.1920)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9475" y="1600200"/>
            <a:ext cx="5267325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400"/>
              <a:t>	</a:t>
            </a:r>
            <a:r>
              <a:rPr lang="ru-RU" sz="2000"/>
              <a:t>Родился марта 1920 года в селе Бачкун Ярковского района Тюменской области. С 1932 года до окончания средней школы №1 в 1938 году жил в городе Ханты-Мансийске.</a:t>
            </a:r>
            <a:br>
              <a:rPr lang="ru-RU" sz="2000"/>
            </a:br>
            <a:r>
              <a:rPr lang="ru-RU" sz="2000"/>
              <a:t> Окончил артиллерийское училище.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000"/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	Участвовал в боях под Москвой, </a:t>
            </a:r>
            <a:r>
              <a:rPr lang="ru-RU" sz="2000" b="1"/>
              <a:t>в Курской битве</a:t>
            </a:r>
            <a:r>
              <a:rPr lang="ru-RU" sz="2000"/>
              <a:t>, форсировал Днепр, освобождал Белоруссию и Польшу, форсировал реки Западный Буг, Вислу, Одер, штурмовал Берлин. В 1943 году его наградили орденом Красной Звезды, присвоили звание капитана и назначили командиром артиллерийского дивизиона. </a:t>
            </a:r>
          </a:p>
        </p:txBody>
      </p:sp>
      <p:pic>
        <p:nvPicPr>
          <p:cNvPr id="25605" name="Picture 5" descr="storieshero_purtov_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125538"/>
            <a:ext cx="2370137" cy="3743325"/>
          </a:xfrm>
          <a:prstGeom prst="rect">
            <a:avLst/>
          </a:prstGeom>
          <a:noFill/>
        </p:spPr>
      </p:pic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5013325"/>
            <a:ext cx="395287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000"/>
              <a:t>	Командир дивизиона, 786-го лёгкого артиллерийского полка, 46-й лёгкой артиллерийской бригады, 12-й артиллерийской дивизии, капитан.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6035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2000"/>
              <a:t>	После войны в 1953 году Ф.П.Пуртов окончил Военную академию имени М.В.Фрунзе, в 1962 году – Высшие академические курсы при Военной артиллерийской академии. </a:t>
            </a:r>
          </a:p>
          <a:p>
            <a:pPr>
              <a:buFontTx/>
              <a:buNone/>
            </a:pPr>
            <a:r>
              <a:rPr lang="ru-RU" sz="2000"/>
              <a:t>	В 1974 году Ф.П.Пуртов ушёл в запас в звании полковника. </a:t>
            </a:r>
            <a:br>
              <a:rPr lang="ru-RU" sz="2000"/>
            </a:br>
            <a:endParaRPr lang="ru-RU" sz="2000"/>
          </a:p>
          <a:p>
            <a:pPr>
              <a:buFontTx/>
              <a:buNone/>
            </a:pPr>
            <a:endParaRPr lang="ru-RU" sz="2000"/>
          </a:p>
          <a:p>
            <a:pPr>
              <a:buFontTx/>
              <a:buNone/>
            </a:pPr>
            <a:endParaRPr lang="ru-RU" sz="2000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1042988" y="5949950"/>
            <a:ext cx="5573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/>
              <a:t>Проживает в г. Харькове.</a:t>
            </a:r>
          </a:p>
        </p:txBody>
      </p:sp>
      <p:sp>
        <p:nvSpPr>
          <p:cNvPr id="52230" name="AutoShape 6" descr="ХМ НВ-257/17 Матошин Н. Фотография черно-белая Письмо Пуртова Ф.П. родным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52232" name="AutoShape 8" descr="ХМ НВ-257/17 Матошин Н. Фотография черно-белая Письмо Пуртова Ф.П. родным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52234" name="Picture 10" descr="Безымян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1700213"/>
            <a:ext cx="2590800" cy="3810000"/>
          </a:xfrm>
          <a:prstGeom prst="rect">
            <a:avLst/>
          </a:prstGeom>
          <a:noFill/>
        </p:spPr>
      </p:pic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5867400" y="5516563"/>
            <a:ext cx="557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/>
              <a:t>Письмо родным с войны</a:t>
            </a:r>
            <a:br>
              <a:rPr lang="ru-RU" sz="2000"/>
            </a:br>
            <a:endParaRPr lang="ru-RU" sz="2000"/>
          </a:p>
        </p:txBody>
      </p:sp>
      <p:pic>
        <p:nvPicPr>
          <p:cNvPr id="52237" name="Picture 13" descr="7_bigimage3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557338"/>
            <a:ext cx="2860675" cy="4321175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/>
              <a:t>Награды</a:t>
            </a:r>
            <a:br>
              <a:rPr lang="ru-RU" sz="2800" b="1"/>
            </a:br>
            <a:endParaRPr lang="ru-RU" sz="2800" b="1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/>
              <a:t>Медаль «Золотая Звезда» Героя Советского Союза (№ 6489)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/>
              <a:t>Орден Ленина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/>
              <a:t>Орден Красного Знамени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/>
              <a:t>Два Ордена Отечественной войны 1-й степени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/>
              <a:t>Орден Отечественной войны 2-й степени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/>
              <a:t>Два Ордена Красной Звезды</a:t>
            </a: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/>
          </a:p>
          <a:p>
            <a:pPr>
              <a:lnSpc>
                <a:spcPct val="90000"/>
              </a:lnSpc>
              <a:buFontTx/>
              <a:buNone/>
            </a:pPr>
            <a:endParaRPr lang="ru-RU" sz="2800"/>
          </a:p>
          <a:p>
            <a:pPr>
              <a:lnSpc>
                <a:spcPct val="90000"/>
              </a:lnSpc>
              <a:buFontTx/>
              <a:buNone/>
            </a:pPr>
            <a:endParaRPr lang="ru-RU" sz="2800"/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/>
              <a:t>Присвоены звания «Ветеран труда»,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/>
              <a:t>«Ветеран ЯНАО» и «Почетный гражданин города Салехарда».</a:t>
            </a:r>
            <a:br>
              <a:rPr lang="ru-RU" sz="2000"/>
            </a:br>
            <a:endParaRPr lang="ru-RU" sz="2000"/>
          </a:p>
          <a:p>
            <a:pPr>
              <a:lnSpc>
                <a:spcPct val="90000"/>
              </a:lnSpc>
            </a:pPr>
            <a:endParaRPr lang="ru-RU" sz="2400"/>
          </a:p>
        </p:txBody>
      </p:sp>
      <p:pic>
        <p:nvPicPr>
          <p:cNvPr id="47108" name="Picture 4" descr="b7b2c0cdff390684b6f040458635f7d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19925" y="1484313"/>
            <a:ext cx="711200" cy="1244600"/>
          </a:xfrm>
          <a:prstGeom prst="rect">
            <a:avLst/>
          </a:prstGeom>
          <a:noFill/>
        </p:spPr>
      </p:pic>
      <p:pic>
        <p:nvPicPr>
          <p:cNvPr id="47109" name="Picture 5" descr="1309678107_gss10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12088" y="1484313"/>
            <a:ext cx="858837" cy="1223962"/>
          </a:xfrm>
          <a:prstGeom prst="rect">
            <a:avLst/>
          </a:prstGeom>
          <a:noFill/>
        </p:spPr>
      </p:pic>
      <p:pic>
        <p:nvPicPr>
          <p:cNvPr id="47110" name="Picture 6" descr="1303475862_orden_krasnoy_zvezdi_na_krasnoy_materii_160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45350" y="2997200"/>
            <a:ext cx="1898650" cy="1423988"/>
          </a:xfrm>
          <a:prstGeom prst="rect">
            <a:avLst/>
          </a:prstGeom>
          <a:noFill/>
        </p:spPr>
      </p:pic>
      <p:pic>
        <p:nvPicPr>
          <p:cNvPr id="47112" name="Picture 8" descr="Картинк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1638" y="2924175"/>
            <a:ext cx="1430337" cy="1511300"/>
          </a:xfrm>
          <a:prstGeom prst="rect">
            <a:avLst/>
          </a:prstGeom>
          <a:noFill/>
        </p:spPr>
      </p:pic>
      <p:pic>
        <p:nvPicPr>
          <p:cNvPr id="47114" name="Picture 10" descr="Картинк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07075" y="2924175"/>
            <a:ext cx="1393825" cy="151288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/>
              <a:t>Память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8229600" cy="53276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/>
              <a:t>	Бюст Героя установлен в городе Ханты-Мансийске на «Аллее славы», в парке Победы. </a:t>
            </a:r>
          </a:p>
          <a:p>
            <a:pPr>
              <a:lnSpc>
                <a:spcPct val="90000"/>
              </a:lnSpc>
            </a:pPr>
            <a:endParaRPr lang="ru-RU" sz="2000"/>
          </a:p>
          <a:p>
            <a:pPr>
              <a:lnSpc>
                <a:spcPct val="90000"/>
              </a:lnSpc>
            </a:pPr>
            <a:endParaRPr lang="ru-RU" sz="2000"/>
          </a:p>
          <a:p>
            <a:pPr>
              <a:lnSpc>
                <a:spcPct val="90000"/>
              </a:lnSpc>
            </a:pPr>
            <a:endParaRPr lang="ru-RU" sz="2000"/>
          </a:p>
          <a:p>
            <a:pPr>
              <a:lnSpc>
                <a:spcPct val="90000"/>
              </a:lnSpc>
            </a:pPr>
            <a:endParaRPr lang="ru-RU" sz="2000"/>
          </a:p>
          <a:p>
            <a:pPr>
              <a:lnSpc>
                <a:spcPct val="90000"/>
              </a:lnSpc>
            </a:pPr>
            <a:endParaRPr lang="ru-RU" sz="2000"/>
          </a:p>
          <a:p>
            <a:pPr>
              <a:lnSpc>
                <a:spcPct val="90000"/>
              </a:lnSpc>
            </a:pPr>
            <a:endParaRPr lang="ru-RU" sz="2000"/>
          </a:p>
          <a:p>
            <a:pPr>
              <a:lnSpc>
                <a:spcPct val="90000"/>
              </a:lnSpc>
            </a:pPr>
            <a:endParaRPr lang="ru-RU" sz="2000"/>
          </a:p>
          <a:p>
            <a:pPr>
              <a:lnSpc>
                <a:spcPct val="90000"/>
              </a:lnSpc>
            </a:pPr>
            <a:endParaRPr lang="ru-RU" sz="2000"/>
          </a:p>
          <a:p>
            <a:pPr>
              <a:lnSpc>
                <a:spcPct val="90000"/>
              </a:lnSpc>
            </a:pPr>
            <a:endParaRPr lang="ru-RU" sz="2000"/>
          </a:p>
          <a:p>
            <a:pPr>
              <a:lnSpc>
                <a:spcPct val="90000"/>
              </a:lnSpc>
              <a:buFontTx/>
              <a:buNone/>
            </a:pPr>
            <a:endParaRPr lang="ru-RU" sz="2000"/>
          </a:p>
          <a:p>
            <a:pPr>
              <a:lnSpc>
                <a:spcPct val="90000"/>
              </a:lnSpc>
            </a:pPr>
            <a:endParaRPr lang="ru-RU" sz="2000"/>
          </a:p>
          <a:p>
            <a:pPr>
              <a:lnSpc>
                <a:spcPct val="90000"/>
              </a:lnSpc>
            </a:pPr>
            <a:endParaRPr lang="ru-RU" sz="2000"/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/>
              <a:t>	В городе Ханты-Мансийске, есть улица, носящая имя Пуртова. </a:t>
            </a:r>
          </a:p>
        </p:txBody>
      </p:sp>
      <p:sp>
        <p:nvSpPr>
          <p:cNvPr id="48132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 flipH="1">
            <a:off x="7667625" y="5949950"/>
            <a:ext cx="1223963" cy="719138"/>
          </a:xfrm>
          <a:prstGeom prst="rightArrow">
            <a:avLst>
              <a:gd name="adj1" fmla="val 50000"/>
              <a:gd name="adj2" fmla="val 425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8134" name="Picture 6" descr="storieshero_purtov_memorial_small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1989138"/>
            <a:ext cx="2049462" cy="3887787"/>
          </a:xfrm>
          <a:prstGeom prst="rect">
            <a:avLst/>
          </a:prstGeom>
          <a:noFill/>
        </p:spPr>
      </p:pic>
      <p:pic>
        <p:nvPicPr>
          <p:cNvPr id="48135" name="Picture 7" descr="36_bigimage667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738" y="2060575"/>
            <a:ext cx="4679950" cy="350996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23850" y="1989138"/>
            <a:ext cx="568801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800" b="1">
                <a:solidFill>
                  <a:schemeClr val="tx2"/>
                </a:solidFill>
              </a:rPr>
              <a:t>Вениамин Николаевич Егоров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323850" y="1341438"/>
            <a:ext cx="6283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tx2"/>
                </a:solidFill>
              </a:rPr>
              <a:t>Григорий Никифорович Кокшаров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68313" y="3357563"/>
            <a:ext cx="4270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tx2"/>
                </a:solidFill>
              </a:rPr>
              <a:t>Пётр Яковлевич Панов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468313" y="4076700"/>
            <a:ext cx="5165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/>
              <a:t>Николай Петрович Морозов</a:t>
            </a: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179388" y="260350"/>
            <a:ext cx="66246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800" b="1">
                <a:solidFill>
                  <a:schemeClr val="tx2"/>
                </a:solidFill>
              </a:rPr>
              <a:t> Курская битва – одно из ключевых сражений Великой Отечественной </a:t>
            </a:r>
          </a:p>
        </p:txBody>
      </p:sp>
      <p:sp>
        <p:nvSpPr>
          <p:cNvPr id="29707" name="AutoShape 1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164388" y="476250"/>
            <a:ext cx="1223962" cy="719138"/>
          </a:xfrm>
          <a:prstGeom prst="rightArrow">
            <a:avLst>
              <a:gd name="adj1" fmla="val 50000"/>
              <a:gd name="adj2" fmla="val 425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8" name="AutoShape 1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092950" y="1268413"/>
            <a:ext cx="1223963" cy="719137"/>
          </a:xfrm>
          <a:prstGeom prst="rightArrow">
            <a:avLst>
              <a:gd name="adj1" fmla="val 50000"/>
              <a:gd name="adj2" fmla="val 425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092950" y="1989138"/>
            <a:ext cx="1223963" cy="719137"/>
          </a:xfrm>
          <a:prstGeom prst="rightArrow">
            <a:avLst>
              <a:gd name="adj1" fmla="val 50000"/>
              <a:gd name="adj2" fmla="val 425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1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092950" y="2708275"/>
            <a:ext cx="1223963" cy="719138"/>
          </a:xfrm>
          <a:prstGeom prst="rightArrow">
            <a:avLst>
              <a:gd name="adj1" fmla="val 50000"/>
              <a:gd name="adj2" fmla="val 425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1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092950" y="3357563"/>
            <a:ext cx="1223963" cy="719137"/>
          </a:xfrm>
          <a:prstGeom prst="rightArrow">
            <a:avLst>
              <a:gd name="adj1" fmla="val 50000"/>
              <a:gd name="adj2" fmla="val 425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1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092950" y="4076700"/>
            <a:ext cx="1223963" cy="719138"/>
          </a:xfrm>
          <a:prstGeom prst="rightArrow">
            <a:avLst>
              <a:gd name="adj1" fmla="val 50000"/>
              <a:gd name="adj2" fmla="val 425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468313" y="4868863"/>
            <a:ext cx="4533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tx2"/>
                </a:solidFill>
              </a:rPr>
              <a:t>Пуртов Фёдор Петрович</a:t>
            </a: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395288" y="2636838"/>
            <a:ext cx="5421312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tx2"/>
                </a:solidFill>
              </a:rPr>
              <a:t>Корольков Иван Васильевич</a:t>
            </a:r>
            <a:r>
              <a:rPr lang="ru-RU">
                <a:solidFill>
                  <a:schemeClr val="tx2"/>
                </a:solidFill>
              </a:rPr>
              <a:t> </a:t>
            </a:r>
            <a:br>
              <a:rPr lang="ru-RU">
                <a:solidFill>
                  <a:schemeClr val="tx2"/>
                </a:solidFill>
              </a:rPr>
            </a:br>
            <a:endParaRPr lang="ru-RU">
              <a:solidFill>
                <a:schemeClr val="tx2"/>
              </a:solidFill>
            </a:endParaRPr>
          </a:p>
        </p:txBody>
      </p:sp>
      <p:sp>
        <p:nvSpPr>
          <p:cNvPr id="29716" name="AutoShape 2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092950" y="4797425"/>
            <a:ext cx="1223963" cy="719138"/>
          </a:xfrm>
          <a:prstGeom prst="rightArrow">
            <a:avLst>
              <a:gd name="adj1" fmla="val 50000"/>
              <a:gd name="adj2" fmla="val 425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539750" y="5661025"/>
            <a:ext cx="46021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tx2"/>
                </a:solidFill>
              </a:rPr>
              <a:t>Список использованных</a:t>
            </a:r>
          </a:p>
          <a:p>
            <a:r>
              <a:rPr lang="ru-RU" sz="2800" b="1">
                <a:solidFill>
                  <a:schemeClr val="tx2"/>
                </a:solidFill>
              </a:rPr>
              <a:t> источников</a:t>
            </a:r>
          </a:p>
        </p:txBody>
      </p:sp>
      <p:sp>
        <p:nvSpPr>
          <p:cNvPr id="29718" name="AutoShape 22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092950" y="5734050"/>
            <a:ext cx="1223963" cy="719138"/>
          </a:xfrm>
          <a:prstGeom prst="rightArrow">
            <a:avLst>
              <a:gd name="adj1" fmla="val 50000"/>
              <a:gd name="adj2" fmla="val 425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Рисунок 7" descr="georg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3744912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Oval 7"/>
          <p:cNvSpPr>
            <a:spLocks noChangeArrowheads="1"/>
          </p:cNvSpPr>
          <p:nvPr/>
        </p:nvSpPr>
        <p:spPr bwMode="auto">
          <a:xfrm>
            <a:off x="4356100" y="5156200"/>
            <a:ext cx="3600450" cy="1441450"/>
          </a:xfrm>
          <a:prstGeom prst="ellipse">
            <a:avLst/>
          </a:prstGeom>
          <a:solidFill>
            <a:srgbClr val="CCCCFF"/>
          </a:solidFill>
          <a:ln w="38100">
            <a:solidFill>
              <a:srgbClr val="6666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 b="1"/>
          </a:p>
        </p:txBody>
      </p:sp>
      <p:sp>
        <p:nvSpPr>
          <p:cNvPr id="22533" name="Oval 8"/>
          <p:cNvSpPr>
            <a:spLocks noChangeArrowheads="1"/>
          </p:cNvSpPr>
          <p:nvPr/>
        </p:nvSpPr>
        <p:spPr bwMode="auto">
          <a:xfrm>
            <a:off x="4284663" y="333375"/>
            <a:ext cx="3455987" cy="1366838"/>
          </a:xfrm>
          <a:prstGeom prst="ellipse">
            <a:avLst/>
          </a:prstGeom>
          <a:solidFill>
            <a:srgbClr val="CCCCFF"/>
          </a:solidFill>
          <a:ln w="38100">
            <a:solidFill>
              <a:srgbClr val="6666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 b="1"/>
          </a:p>
        </p:txBody>
      </p:sp>
      <p:sp>
        <p:nvSpPr>
          <p:cNvPr id="22534" name="Oval 9"/>
          <p:cNvSpPr>
            <a:spLocks noChangeArrowheads="1"/>
          </p:cNvSpPr>
          <p:nvPr/>
        </p:nvSpPr>
        <p:spPr bwMode="auto">
          <a:xfrm>
            <a:off x="5148263" y="3429000"/>
            <a:ext cx="3600450" cy="1512888"/>
          </a:xfrm>
          <a:prstGeom prst="ellipse">
            <a:avLst/>
          </a:prstGeom>
          <a:solidFill>
            <a:srgbClr val="CCCCFF"/>
          </a:solidFill>
          <a:ln w="38100">
            <a:solidFill>
              <a:srgbClr val="6666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 b="1"/>
          </a:p>
        </p:txBody>
      </p:sp>
      <p:sp>
        <p:nvSpPr>
          <p:cNvPr id="22535" name="Oval 10"/>
          <p:cNvSpPr>
            <a:spLocks noChangeArrowheads="1"/>
          </p:cNvSpPr>
          <p:nvPr/>
        </p:nvSpPr>
        <p:spPr bwMode="auto">
          <a:xfrm>
            <a:off x="5076825" y="1916113"/>
            <a:ext cx="3529013" cy="1368425"/>
          </a:xfrm>
          <a:prstGeom prst="ellipse">
            <a:avLst/>
          </a:prstGeom>
          <a:solidFill>
            <a:srgbClr val="CCCCFF"/>
          </a:solidFill>
          <a:ln w="38100">
            <a:solidFill>
              <a:srgbClr val="6666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 b="1"/>
          </a:p>
        </p:txBody>
      </p:sp>
      <p:sp>
        <p:nvSpPr>
          <p:cNvPr id="22536" name="Text Box 11"/>
          <p:cNvSpPr txBox="1">
            <a:spLocks noChangeArrowheads="1"/>
          </p:cNvSpPr>
          <p:nvPr/>
        </p:nvSpPr>
        <p:spPr bwMode="auto">
          <a:xfrm>
            <a:off x="5292725" y="3860800"/>
            <a:ext cx="3313113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990000"/>
                </a:solidFill>
              </a:rPr>
              <a:t>Интернет – ресурсы</a:t>
            </a:r>
          </a:p>
          <a:p>
            <a:pPr algn="ctr">
              <a:spcBef>
                <a:spcPct val="50000"/>
              </a:spcBef>
            </a:pPr>
            <a:endParaRPr lang="ru-RU" sz="2200" b="1">
              <a:solidFill>
                <a:srgbClr val="990000"/>
              </a:solidFill>
            </a:endParaRPr>
          </a:p>
        </p:txBody>
      </p:sp>
      <p:sp>
        <p:nvSpPr>
          <p:cNvPr id="22537" name="Text Box 12"/>
          <p:cNvSpPr txBox="1">
            <a:spLocks noChangeArrowheads="1"/>
          </p:cNvSpPr>
          <p:nvPr/>
        </p:nvSpPr>
        <p:spPr bwMode="auto">
          <a:xfrm>
            <a:off x="5076825" y="2276475"/>
            <a:ext cx="34925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 </a:t>
            </a:r>
            <a:r>
              <a:rPr lang="ru-RU" sz="2400" b="1">
                <a:solidFill>
                  <a:srgbClr val="990000"/>
                </a:solidFill>
              </a:rPr>
              <a:t>Обращение к  СМИ</a:t>
            </a:r>
          </a:p>
          <a:p>
            <a:pPr algn="ctr">
              <a:spcBef>
                <a:spcPct val="50000"/>
              </a:spcBef>
            </a:pPr>
            <a:endParaRPr lang="ru-RU" sz="2200" b="1">
              <a:solidFill>
                <a:srgbClr val="990000"/>
              </a:solidFill>
            </a:endParaRPr>
          </a:p>
        </p:txBody>
      </p:sp>
      <p:sp>
        <p:nvSpPr>
          <p:cNvPr id="22539" name="Text Box 14"/>
          <p:cNvSpPr txBox="1">
            <a:spLocks noChangeArrowheads="1"/>
          </p:cNvSpPr>
          <p:nvPr/>
        </p:nvSpPr>
        <p:spPr bwMode="auto">
          <a:xfrm>
            <a:off x="4643438" y="476250"/>
            <a:ext cx="295275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990000"/>
                </a:solidFill>
              </a:rPr>
              <a:t>Исследование первоисточников</a:t>
            </a:r>
          </a:p>
          <a:p>
            <a:pPr algn="ctr">
              <a:spcBef>
                <a:spcPct val="50000"/>
              </a:spcBef>
            </a:pPr>
            <a:endParaRPr lang="ru-RU" sz="2200" b="1">
              <a:solidFill>
                <a:srgbClr val="990000"/>
              </a:solidFill>
            </a:endParaRPr>
          </a:p>
        </p:txBody>
      </p:sp>
      <p:sp>
        <p:nvSpPr>
          <p:cNvPr id="22540" name="AutoShape 24"/>
          <p:cNvSpPr>
            <a:spLocks noChangeArrowheads="1"/>
          </p:cNvSpPr>
          <p:nvPr/>
        </p:nvSpPr>
        <p:spPr bwMode="auto">
          <a:xfrm>
            <a:off x="4140200" y="2779713"/>
            <a:ext cx="863600" cy="288925"/>
          </a:xfrm>
          <a:prstGeom prst="rightArrow">
            <a:avLst>
              <a:gd name="adj1" fmla="val 50000"/>
              <a:gd name="adj2" fmla="val 74725"/>
            </a:avLst>
          </a:prstGeom>
          <a:solidFill>
            <a:srgbClr val="CCCCFF"/>
          </a:solidFill>
          <a:ln w="38100">
            <a:solidFill>
              <a:srgbClr val="6666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 b="1"/>
          </a:p>
        </p:txBody>
      </p:sp>
      <p:sp>
        <p:nvSpPr>
          <p:cNvPr id="22541" name="AutoShape 25"/>
          <p:cNvSpPr>
            <a:spLocks noChangeArrowheads="1"/>
          </p:cNvSpPr>
          <p:nvPr/>
        </p:nvSpPr>
        <p:spPr bwMode="auto">
          <a:xfrm rot="-2649243">
            <a:off x="3962400" y="2028825"/>
            <a:ext cx="1387475" cy="255588"/>
          </a:xfrm>
          <a:prstGeom prst="rightArrow">
            <a:avLst>
              <a:gd name="adj1" fmla="val 50000"/>
              <a:gd name="adj2" fmla="val 135714"/>
            </a:avLst>
          </a:prstGeom>
          <a:solidFill>
            <a:srgbClr val="CCCCFF"/>
          </a:solidFill>
          <a:ln w="38100">
            <a:solidFill>
              <a:srgbClr val="6666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 b="1"/>
          </a:p>
        </p:txBody>
      </p:sp>
      <p:sp>
        <p:nvSpPr>
          <p:cNvPr id="22542" name="AutoShape 31"/>
          <p:cNvSpPr>
            <a:spLocks noChangeArrowheads="1"/>
          </p:cNvSpPr>
          <p:nvPr/>
        </p:nvSpPr>
        <p:spPr bwMode="auto">
          <a:xfrm>
            <a:off x="250825" y="1628775"/>
            <a:ext cx="4284663" cy="4608513"/>
          </a:xfrm>
          <a:prstGeom prst="verticalScroll">
            <a:avLst>
              <a:gd name="adj" fmla="val 12500"/>
            </a:avLst>
          </a:prstGeom>
          <a:solidFill>
            <a:srgbClr val="CCCCFF"/>
          </a:solidFill>
          <a:ln w="38100">
            <a:solidFill>
              <a:srgbClr val="6666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 b="1"/>
          </a:p>
        </p:txBody>
      </p:sp>
      <p:sp>
        <p:nvSpPr>
          <p:cNvPr id="22543" name="Text Box 32"/>
          <p:cNvSpPr txBox="1">
            <a:spLocks noChangeArrowheads="1"/>
          </p:cNvSpPr>
          <p:nvPr/>
        </p:nvSpPr>
        <p:spPr bwMode="auto">
          <a:xfrm>
            <a:off x="900113" y="2349500"/>
            <a:ext cx="3024187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 </a:t>
            </a:r>
            <a:r>
              <a:rPr lang="ru-RU" sz="2000" b="1">
                <a:solidFill>
                  <a:srgbClr val="990000"/>
                </a:solidFill>
              </a:rPr>
              <a:t>Для работы были использованы следующие способы  сбора материалов о воинах Курской битвы, проживающих и проживавших в Тюменской области, в ХМАО и в ЯНАО</a:t>
            </a:r>
            <a:r>
              <a:rPr lang="ru-RU" sz="2000"/>
              <a:t> </a:t>
            </a:r>
          </a:p>
        </p:txBody>
      </p:sp>
      <p:sp>
        <p:nvSpPr>
          <p:cNvPr id="22544" name="AutoShape 33"/>
          <p:cNvSpPr>
            <a:spLocks noChangeArrowheads="1"/>
          </p:cNvSpPr>
          <p:nvPr/>
        </p:nvSpPr>
        <p:spPr bwMode="auto">
          <a:xfrm rot="2726648">
            <a:off x="3951288" y="4681538"/>
            <a:ext cx="1152525" cy="288925"/>
          </a:xfrm>
          <a:prstGeom prst="rightArrow">
            <a:avLst>
              <a:gd name="adj1" fmla="val 50000"/>
              <a:gd name="adj2" fmla="val 99725"/>
            </a:avLst>
          </a:prstGeom>
          <a:solidFill>
            <a:srgbClr val="CCCCFF"/>
          </a:solidFill>
          <a:ln w="38100">
            <a:solidFill>
              <a:srgbClr val="6666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 b="1"/>
          </a:p>
        </p:txBody>
      </p:sp>
      <p:sp>
        <p:nvSpPr>
          <p:cNvPr id="22545" name="AutoShape 34"/>
          <p:cNvSpPr>
            <a:spLocks noChangeArrowheads="1"/>
          </p:cNvSpPr>
          <p:nvPr/>
        </p:nvSpPr>
        <p:spPr bwMode="auto">
          <a:xfrm>
            <a:off x="4140200" y="4076700"/>
            <a:ext cx="863600" cy="288925"/>
          </a:xfrm>
          <a:prstGeom prst="rightArrow">
            <a:avLst>
              <a:gd name="adj1" fmla="val 50000"/>
              <a:gd name="adj2" fmla="val 74725"/>
            </a:avLst>
          </a:prstGeom>
          <a:solidFill>
            <a:srgbClr val="CCCCFF"/>
          </a:solidFill>
          <a:ln w="38100">
            <a:solidFill>
              <a:srgbClr val="6666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 b="1"/>
          </a:p>
        </p:txBody>
      </p:sp>
      <p:sp>
        <p:nvSpPr>
          <p:cNvPr id="22546" name="AutoShape 24"/>
          <p:cNvSpPr>
            <a:spLocks noChangeArrowheads="1"/>
          </p:cNvSpPr>
          <p:nvPr/>
        </p:nvSpPr>
        <p:spPr bwMode="auto">
          <a:xfrm>
            <a:off x="4140200" y="2752725"/>
            <a:ext cx="863600" cy="288925"/>
          </a:xfrm>
          <a:prstGeom prst="rightArrow">
            <a:avLst>
              <a:gd name="adj1" fmla="val 50000"/>
              <a:gd name="adj2" fmla="val 74725"/>
            </a:avLst>
          </a:prstGeom>
          <a:solidFill>
            <a:srgbClr val="CCCCFF"/>
          </a:solidFill>
          <a:ln w="38100">
            <a:solidFill>
              <a:srgbClr val="6666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 b="1"/>
          </a:p>
        </p:txBody>
      </p:sp>
      <p:sp>
        <p:nvSpPr>
          <p:cNvPr id="22547" name="AutoShape 25"/>
          <p:cNvSpPr>
            <a:spLocks noChangeArrowheads="1"/>
          </p:cNvSpPr>
          <p:nvPr/>
        </p:nvSpPr>
        <p:spPr bwMode="auto">
          <a:xfrm rot="-2649243">
            <a:off x="3962400" y="2001838"/>
            <a:ext cx="1387475" cy="255587"/>
          </a:xfrm>
          <a:prstGeom prst="rightArrow">
            <a:avLst>
              <a:gd name="adj1" fmla="val 50000"/>
              <a:gd name="adj2" fmla="val 135715"/>
            </a:avLst>
          </a:prstGeom>
          <a:solidFill>
            <a:srgbClr val="CCCCFF"/>
          </a:solidFill>
          <a:ln w="38100">
            <a:solidFill>
              <a:srgbClr val="6666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 b="1"/>
          </a:p>
        </p:txBody>
      </p:sp>
      <p:sp>
        <p:nvSpPr>
          <p:cNvPr id="22548" name="AutoShape 33"/>
          <p:cNvSpPr>
            <a:spLocks noChangeArrowheads="1"/>
          </p:cNvSpPr>
          <p:nvPr/>
        </p:nvSpPr>
        <p:spPr bwMode="auto">
          <a:xfrm rot="2726648">
            <a:off x="3951288" y="4654550"/>
            <a:ext cx="1152525" cy="288925"/>
          </a:xfrm>
          <a:prstGeom prst="rightArrow">
            <a:avLst>
              <a:gd name="adj1" fmla="val 50000"/>
              <a:gd name="adj2" fmla="val 99725"/>
            </a:avLst>
          </a:prstGeom>
          <a:solidFill>
            <a:srgbClr val="CCCCFF"/>
          </a:solidFill>
          <a:ln w="38100">
            <a:solidFill>
              <a:srgbClr val="6666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 b="1"/>
          </a:p>
        </p:txBody>
      </p:sp>
      <p:sp>
        <p:nvSpPr>
          <p:cNvPr id="22549" name="AutoShape 34"/>
          <p:cNvSpPr>
            <a:spLocks noChangeArrowheads="1"/>
          </p:cNvSpPr>
          <p:nvPr/>
        </p:nvSpPr>
        <p:spPr bwMode="auto">
          <a:xfrm>
            <a:off x="4140200" y="4049713"/>
            <a:ext cx="863600" cy="288925"/>
          </a:xfrm>
          <a:prstGeom prst="rightArrow">
            <a:avLst>
              <a:gd name="adj1" fmla="val 50000"/>
              <a:gd name="adj2" fmla="val 74725"/>
            </a:avLst>
          </a:prstGeom>
          <a:solidFill>
            <a:srgbClr val="CCCCFF"/>
          </a:solidFill>
          <a:ln w="38100">
            <a:solidFill>
              <a:srgbClr val="6666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 b="1"/>
          </a:p>
        </p:txBody>
      </p:sp>
      <p:sp>
        <p:nvSpPr>
          <p:cNvPr id="22550" name="Text Box 14"/>
          <p:cNvSpPr txBox="1">
            <a:spLocks noChangeArrowheads="1"/>
          </p:cNvSpPr>
          <p:nvPr/>
        </p:nvSpPr>
        <p:spPr bwMode="auto">
          <a:xfrm>
            <a:off x="4787900" y="5589588"/>
            <a:ext cx="2952750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990000"/>
                </a:solidFill>
              </a:rPr>
              <a:t>Книги памяти</a:t>
            </a:r>
          </a:p>
          <a:p>
            <a:pPr algn="ctr">
              <a:spcBef>
                <a:spcPct val="50000"/>
              </a:spcBef>
            </a:pPr>
            <a:endParaRPr lang="ru-RU" sz="2200" b="1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/>
              <a:t>Список использованных источников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sz="1400" i="1"/>
              <a:t>Ямал: Энциклопедия Ямало-Ненецкого автономного округа: В 3 т. Т.2.Салехард; Тюмень: Издательство Тюменского государственного университета, 2004.-С.270.</a:t>
            </a:r>
            <a:r>
              <a:rPr lang="ru-RU"/>
              <a:t/>
            </a:r>
            <a:br>
              <a:rPr lang="ru-RU"/>
            </a:br>
            <a:r>
              <a:rPr lang="ru-RU" sz="1400">
                <a:hlinkClick r:id="rId2"/>
              </a:rPr>
              <a:t>http://www.gublibrary.ru/arh/au_07/_version/August_07/V_YANAO.htm</a:t>
            </a:r>
            <a:endParaRPr lang="ru-RU" sz="1400"/>
          </a:p>
          <a:p>
            <a:pPr marL="609600" indent="-609600">
              <a:buFontTx/>
              <a:buAutoNum type="arabicPeriod"/>
            </a:pPr>
            <a:r>
              <a:rPr lang="ru-RU" sz="1400"/>
              <a:t>Книга памяти Пуровского района. Издательство БАСКО, 2000г.</a:t>
            </a:r>
          </a:p>
          <a:p>
            <a:pPr marL="609600" indent="-609600">
              <a:buFontTx/>
              <a:buAutoNum type="arabicPeriod"/>
            </a:pPr>
            <a:r>
              <a:rPr lang="ru-RU" sz="1400">
                <a:hlinkClick r:id="rId3"/>
              </a:rPr>
              <a:t>http://www.yamal.org/all-news/44020-2013-01-31-09-23-44.html</a:t>
            </a:r>
            <a:endParaRPr lang="ru-RU" sz="1400"/>
          </a:p>
          <a:p>
            <a:pPr marL="609600" indent="-609600">
              <a:buFontTx/>
              <a:buAutoNum type="arabicPeriod"/>
            </a:pPr>
            <a:r>
              <a:rPr lang="ru-RU" sz="1400">
                <a:hlinkClick r:id="rId4"/>
              </a:rPr>
              <a:t>http://warheroes.ru/hero/hero.asp?Hero_id=2013</a:t>
            </a:r>
            <a:endParaRPr lang="ru-RU" sz="1400"/>
          </a:p>
          <a:p>
            <a:pPr marL="609600" indent="-609600">
              <a:buFontTx/>
              <a:buAutoNum type="arabicPeriod"/>
            </a:pPr>
            <a:r>
              <a:rPr lang="ru-RU" sz="1400">
                <a:hlinkClick r:id="rId5"/>
              </a:rPr>
              <a:t>http://orel-region.ru/victory/memory/5_13.html</a:t>
            </a:r>
            <a:endParaRPr lang="ru-RU" sz="1400"/>
          </a:p>
          <a:p>
            <a:pPr marL="609600" indent="-609600">
              <a:buFontTx/>
              <a:buAutoNum type="arabicPeriod"/>
            </a:pPr>
            <a:r>
              <a:rPr lang="ru-RU" sz="1400">
                <a:hlinkClick r:id="rId6"/>
              </a:rPr>
              <a:t>http://www.warheroes.ru/hero/hero.asp?Hero_id=4576</a:t>
            </a:r>
            <a:endParaRPr lang="ru-RU" sz="1400"/>
          </a:p>
          <a:p>
            <a:pPr marL="609600" indent="-609600"/>
            <a:endParaRPr lang="ru-RU" sz="1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7" descr="georg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76250"/>
            <a:ext cx="27368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Oval 8"/>
          <p:cNvSpPr>
            <a:spLocks noChangeArrowheads="1"/>
          </p:cNvSpPr>
          <p:nvPr/>
        </p:nvSpPr>
        <p:spPr bwMode="auto">
          <a:xfrm>
            <a:off x="2928938" y="500063"/>
            <a:ext cx="2882900" cy="928687"/>
          </a:xfrm>
          <a:prstGeom prst="ellipse">
            <a:avLst/>
          </a:prstGeom>
          <a:solidFill>
            <a:srgbClr val="CCCCFF"/>
          </a:solidFill>
          <a:ln w="38100">
            <a:solidFill>
              <a:srgbClr val="6666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 b="1"/>
          </a:p>
        </p:txBody>
      </p:sp>
      <p:sp>
        <p:nvSpPr>
          <p:cNvPr id="24580" name="Oval 8"/>
          <p:cNvSpPr>
            <a:spLocks noChangeArrowheads="1"/>
          </p:cNvSpPr>
          <p:nvPr/>
        </p:nvSpPr>
        <p:spPr bwMode="auto">
          <a:xfrm>
            <a:off x="5148263" y="1268413"/>
            <a:ext cx="2857500" cy="928687"/>
          </a:xfrm>
          <a:prstGeom prst="ellipse">
            <a:avLst/>
          </a:prstGeom>
          <a:solidFill>
            <a:srgbClr val="CCCCFF"/>
          </a:solidFill>
          <a:ln w="38100">
            <a:solidFill>
              <a:srgbClr val="6666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r>
              <a:rPr lang="ru-RU" b="1" i="1">
                <a:solidFill>
                  <a:srgbClr val="990000"/>
                </a:solidFill>
              </a:rPr>
              <a:t>       родители</a:t>
            </a:r>
            <a:endParaRPr lang="ru-RU" b="1"/>
          </a:p>
        </p:txBody>
      </p:sp>
      <p:sp>
        <p:nvSpPr>
          <p:cNvPr id="24581" name="TextBox 19"/>
          <p:cNvSpPr txBox="1">
            <a:spLocks noChangeArrowheads="1"/>
          </p:cNvSpPr>
          <p:nvPr/>
        </p:nvSpPr>
        <p:spPr bwMode="auto">
          <a:xfrm>
            <a:off x="2714625" y="642938"/>
            <a:ext cx="328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990000"/>
                </a:solidFill>
              </a:rPr>
              <a:t>жители поселка</a:t>
            </a:r>
          </a:p>
        </p:txBody>
      </p:sp>
      <p:sp>
        <p:nvSpPr>
          <p:cNvPr id="24583" name="Oval 8"/>
          <p:cNvSpPr>
            <a:spLocks noChangeArrowheads="1"/>
          </p:cNvSpPr>
          <p:nvPr/>
        </p:nvSpPr>
        <p:spPr bwMode="auto">
          <a:xfrm>
            <a:off x="5357813" y="4643438"/>
            <a:ext cx="2882900" cy="1143000"/>
          </a:xfrm>
          <a:prstGeom prst="ellipse">
            <a:avLst/>
          </a:prstGeom>
          <a:solidFill>
            <a:srgbClr val="CCCCFF"/>
          </a:solidFill>
          <a:ln w="38100">
            <a:solidFill>
              <a:srgbClr val="6666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 b="1"/>
          </a:p>
        </p:txBody>
      </p:sp>
      <p:sp>
        <p:nvSpPr>
          <p:cNvPr id="24584" name="Oval 8"/>
          <p:cNvSpPr>
            <a:spLocks noChangeArrowheads="1"/>
          </p:cNvSpPr>
          <p:nvPr/>
        </p:nvSpPr>
        <p:spPr bwMode="auto">
          <a:xfrm>
            <a:off x="3046413" y="5500688"/>
            <a:ext cx="2882900" cy="1071562"/>
          </a:xfrm>
          <a:prstGeom prst="ellipse">
            <a:avLst/>
          </a:prstGeom>
          <a:solidFill>
            <a:srgbClr val="CCCCFF"/>
          </a:solidFill>
          <a:ln w="38100">
            <a:solidFill>
              <a:srgbClr val="6666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 b="1"/>
          </a:p>
        </p:txBody>
      </p:sp>
      <p:sp>
        <p:nvSpPr>
          <p:cNvPr id="24585" name="Oval 8"/>
          <p:cNvSpPr>
            <a:spLocks noChangeArrowheads="1"/>
          </p:cNvSpPr>
          <p:nvPr/>
        </p:nvSpPr>
        <p:spPr bwMode="auto">
          <a:xfrm>
            <a:off x="5572125" y="2357438"/>
            <a:ext cx="2714625" cy="1000125"/>
          </a:xfrm>
          <a:prstGeom prst="ellipse">
            <a:avLst/>
          </a:prstGeom>
          <a:solidFill>
            <a:srgbClr val="CCCCFF"/>
          </a:solidFill>
          <a:ln w="38100">
            <a:solidFill>
              <a:srgbClr val="6666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 b="1"/>
          </a:p>
        </p:txBody>
      </p:sp>
      <p:sp>
        <p:nvSpPr>
          <p:cNvPr id="24586" name="Oval 8"/>
          <p:cNvSpPr>
            <a:spLocks noChangeArrowheads="1"/>
          </p:cNvSpPr>
          <p:nvPr/>
        </p:nvSpPr>
        <p:spPr bwMode="auto">
          <a:xfrm>
            <a:off x="5572125" y="3500438"/>
            <a:ext cx="2643188" cy="1000125"/>
          </a:xfrm>
          <a:prstGeom prst="ellipse">
            <a:avLst/>
          </a:prstGeom>
          <a:solidFill>
            <a:srgbClr val="CCCCFF"/>
          </a:solidFill>
          <a:ln w="38100">
            <a:solidFill>
              <a:srgbClr val="6666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 b="1"/>
          </a:p>
        </p:txBody>
      </p:sp>
      <p:sp>
        <p:nvSpPr>
          <p:cNvPr id="24587" name="Прямоугольник 34"/>
          <p:cNvSpPr>
            <a:spLocks noChangeArrowheads="1"/>
          </p:cNvSpPr>
          <p:nvPr/>
        </p:nvSpPr>
        <p:spPr bwMode="auto">
          <a:xfrm>
            <a:off x="5795963" y="3500438"/>
            <a:ext cx="2286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990000"/>
                </a:solidFill>
              </a:rPr>
              <a:t>работники библиотек, музеев</a:t>
            </a:r>
          </a:p>
        </p:txBody>
      </p:sp>
      <p:sp>
        <p:nvSpPr>
          <p:cNvPr id="24588" name="TextBox 35"/>
          <p:cNvSpPr txBox="1">
            <a:spLocks noChangeArrowheads="1"/>
          </p:cNvSpPr>
          <p:nvPr/>
        </p:nvSpPr>
        <p:spPr bwMode="auto">
          <a:xfrm>
            <a:off x="6143625" y="2500313"/>
            <a:ext cx="1571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990000"/>
                </a:solidFill>
              </a:rPr>
              <a:t>учителя истории</a:t>
            </a:r>
          </a:p>
        </p:txBody>
      </p:sp>
      <p:sp>
        <p:nvSpPr>
          <p:cNvPr id="24589" name="TextBox 36"/>
          <p:cNvSpPr txBox="1">
            <a:spLocks noChangeArrowheads="1"/>
          </p:cNvSpPr>
          <p:nvPr/>
        </p:nvSpPr>
        <p:spPr bwMode="auto">
          <a:xfrm>
            <a:off x="3214688" y="5572125"/>
            <a:ext cx="25717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990000"/>
                </a:solidFill>
              </a:rPr>
              <a:t>педагоги дополнительного образования</a:t>
            </a:r>
          </a:p>
        </p:txBody>
      </p:sp>
      <p:sp>
        <p:nvSpPr>
          <p:cNvPr id="24590" name="TextBox 37"/>
          <p:cNvSpPr txBox="1">
            <a:spLocks noChangeArrowheads="1"/>
          </p:cNvSpPr>
          <p:nvPr/>
        </p:nvSpPr>
        <p:spPr bwMode="auto">
          <a:xfrm>
            <a:off x="5500688" y="4857750"/>
            <a:ext cx="25003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990000"/>
                </a:solidFill>
              </a:rPr>
              <a:t>учащиеся разных возрастов</a:t>
            </a:r>
            <a:endParaRPr lang="ru-RU" b="1">
              <a:solidFill>
                <a:srgbClr val="990000"/>
              </a:solidFill>
            </a:endParaRPr>
          </a:p>
        </p:txBody>
      </p:sp>
      <p:sp>
        <p:nvSpPr>
          <p:cNvPr id="24591" name="AutoShape 31"/>
          <p:cNvSpPr>
            <a:spLocks noChangeArrowheads="1"/>
          </p:cNvSpPr>
          <p:nvPr/>
        </p:nvSpPr>
        <p:spPr bwMode="auto">
          <a:xfrm>
            <a:off x="285750" y="2143125"/>
            <a:ext cx="3106738" cy="3300413"/>
          </a:xfrm>
          <a:prstGeom prst="verticalScroll">
            <a:avLst>
              <a:gd name="adj" fmla="val 12500"/>
            </a:avLst>
          </a:prstGeom>
          <a:solidFill>
            <a:srgbClr val="CCCCFF"/>
          </a:solidFill>
          <a:ln w="38100">
            <a:solidFill>
              <a:srgbClr val="6666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 b="1"/>
          </a:p>
        </p:txBody>
      </p:sp>
      <p:sp>
        <p:nvSpPr>
          <p:cNvPr id="24593" name="AutoShape 25"/>
          <p:cNvSpPr>
            <a:spLocks noChangeArrowheads="1"/>
          </p:cNvSpPr>
          <p:nvPr/>
        </p:nvSpPr>
        <p:spPr bwMode="auto">
          <a:xfrm rot="-3052564">
            <a:off x="2738438" y="2141538"/>
            <a:ext cx="1976437" cy="236537"/>
          </a:xfrm>
          <a:prstGeom prst="rightArrow">
            <a:avLst>
              <a:gd name="adj1" fmla="val 50000"/>
              <a:gd name="adj2" fmla="val 135780"/>
            </a:avLst>
          </a:prstGeom>
          <a:solidFill>
            <a:srgbClr val="CCCCFF"/>
          </a:solidFill>
          <a:ln w="38100">
            <a:solidFill>
              <a:srgbClr val="6666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 b="1"/>
          </a:p>
        </p:txBody>
      </p:sp>
      <p:sp>
        <p:nvSpPr>
          <p:cNvPr id="24594" name="AutoShape 25"/>
          <p:cNvSpPr>
            <a:spLocks noChangeArrowheads="1"/>
          </p:cNvSpPr>
          <p:nvPr/>
        </p:nvSpPr>
        <p:spPr bwMode="auto">
          <a:xfrm rot="-1373308">
            <a:off x="2970213" y="2640013"/>
            <a:ext cx="2816225" cy="201612"/>
          </a:xfrm>
          <a:prstGeom prst="rightArrow">
            <a:avLst>
              <a:gd name="adj1" fmla="val 50000"/>
              <a:gd name="adj2" fmla="val 135417"/>
            </a:avLst>
          </a:prstGeom>
          <a:solidFill>
            <a:srgbClr val="CCCCFF"/>
          </a:solidFill>
          <a:ln w="38100">
            <a:solidFill>
              <a:srgbClr val="6666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 b="1"/>
          </a:p>
        </p:txBody>
      </p:sp>
      <p:sp>
        <p:nvSpPr>
          <p:cNvPr id="24595" name="AutoShape 25"/>
          <p:cNvSpPr>
            <a:spLocks noChangeArrowheads="1"/>
          </p:cNvSpPr>
          <p:nvPr/>
        </p:nvSpPr>
        <p:spPr bwMode="auto">
          <a:xfrm rot="-670290">
            <a:off x="3081338" y="3279775"/>
            <a:ext cx="2562225" cy="257175"/>
          </a:xfrm>
          <a:prstGeom prst="rightArrow">
            <a:avLst>
              <a:gd name="adj1" fmla="val 50000"/>
              <a:gd name="adj2" fmla="val 136022"/>
            </a:avLst>
          </a:prstGeom>
          <a:solidFill>
            <a:srgbClr val="CCCCFF"/>
          </a:solidFill>
          <a:ln w="38100">
            <a:solidFill>
              <a:srgbClr val="6666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 b="1"/>
          </a:p>
        </p:txBody>
      </p:sp>
      <p:sp>
        <p:nvSpPr>
          <p:cNvPr id="24596" name="AutoShape 25"/>
          <p:cNvSpPr>
            <a:spLocks noChangeArrowheads="1"/>
          </p:cNvSpPr>
          <p:nvPr/>
        </p:nvSpPr>
        <p:spPr bwMode="auto">
          <a:xfrm rot="700409">
            <a:off x="3032125" y="4740275"/>
            <a:ext cx="2374900" cy="236538"/>
          </a:xfrm>
          <a:prstGeom prst="rightArrow">
            <a:avLst>
              <a:gd name="adj1" fmla="val 50000"/>
              <a:gd name="adj2" fmla="val 135776"/>
            </a:avLst>
          </a:prstGeom>
          <a:solidFill>
            <a:srgbClr val="CCCCFF"/>
          </a:solidFill>
          <a:ln w="38100">
            <a:solidFill>
              <a:srgbClr val="6666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 b="1"/>
          </a:p>
        </p:txBody>
      </p:sp>
      <p:sp>
        <p:nvSpPr>
          <p:cNvPr id="24597" name="AutoShape 25"/>
          <p:cNvSpPr>
            <a:spLocks noChangeArrowheads="1"/>
          </p:cNvSpPr>
          <p:nvPr/>
        </p:nvSpPr>
        <p:spPr bwMode="auto">
          <a:xfrm>
            <a:off x="3076575" y="4014788"/>
            <a:ext cx="2424113" cy="271462"/>
          </a:xfrm>
          <a:prstGeom prst="rightArrow">
            <a:avLst>
              <a:gd name="adj1" fmla="val 50000"/>
              <a:gd name="adj2" fmla="val 135436"/>
            </a:avLst>
          </a:prstGeom>
          <a:solidFill>
            <a:srgbClr val="CCCCFF"/>
          </a:solidFill>
          <a:ln w="38100">
            <a:solidFill>
              <a:srgbClr val="6666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 b="1"/>
          </a:p>
        </p:txBody>
      </p:sp>
      <p:sp>
        <p:nvSpPr>
          <p:cNvPr id="24598" name="AutoShape 25"/>
          <p:cNvSpPr>
            <a:spLocks noChangeArrowheads="1"/>
          </p:cNvSpPr>
          <p:nvPr/>
        </p:nvSpPr>
        <p:spPr bwMode="auto">
          <a:xfrm rot="2415833">
            <a:off x="3028950" y="5108575"/>
            <a:ext cx="722313" cy="239713"/>
          </a:xfrm>
          <a:prstGeom prst="rightArrow">
            <a:avLst>
              <a:gd name="adj1" fmla="val 50000"/>
              <a:gd name="adj2" fmla="val 135442"/>
            </a:avLst>
          </a:prstGeom>
          <a:solidFill>
            <a:srgbClr val="CCCCFF"/>
          </a:solidFill>
          <a:ln w="38100">
            <a:solidFill>
              <a:srgbClr val="6666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 b="1"/>
          </a:p>
        </p:txBody>
      </p:sp>
      <p:sp>
        <p:nvSpPr>
          <p:cNvPr id="24600" name="Text Box 32"/>
          <p:cNvSpPr txBox="1">
            <a:spLocks noChangeArrowheads="1"/>
          </p:cNvSpPr>
          <p:nvPr/>
        </p:nvSpPr>
        <p:spPr bwMode="auto">
          <a:xfrm>
            <a:off x="395288" y="3068638"/>
            <a:ext cx="302418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990000"/>
                </a:solidFill>
              </a:rPr>
              <a:t>Пользователи </a:t>
            </a:r>
          </a:p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990000"/>
                </a:solidFill>
              </a:rPr>
              <a:t>данной работы</a:t>
            </a:r>
            <a:endParaRPr lang="ru-RU" sz="20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35038" y="765175"/>
            <a:ext cx="8208962" cy="1470025"/>
          </a:xfrm>
        </p:spPr>
        <p:txBody>
          <a:bodyPr/>
          <a:lstStyle/>
          <a:p>
            <a:pPr algn="l"/>
            <a:r>
              <a:rPr lang="ru-RU" sz="2000">
                <a:solidFill>
                  <a:srgbClr val="000000"/>
                </a:solidFill>
                <a:cs typeface="Arial" charset="0"/>
              </a:rPr>
              <a:t>В мировой истории есть события, оставляющие неизгладимый след в памяти человечества. Одним из таких событий является победа Советских Вооружённых сил в исторической битве на Курской дуге летом 1943 года, которая во многом определила дальнейший ход всей Второй Мировой войны и её победный финал в пользу государств антифашистской коалиции.</a:t>
            </a:r>
            <a:br>
              <a:rPr lang="ru-RU" sz="2000">
                <a:solidFill>
                  <a:srgbClr val="000000"/>
                </a:solidFill>
                <a:cs typeface="Arial" charset="0"/>
              </a:rPr>
            </a:br>
            <a:r>
              <a:rPr lang="ru-RU" sz="2000">
                <a:solidFill>
                  <a:srgbClr val="000000"/>
                </a:solidFill>
                <a:cs typeface="Arial" charset="0"/>
              </a:rPr>
              <a:t>                            А.М. Василевский, Маршал Советского Союза. </a:t>
            </a:r>
            <a:r>
              <a:rPr lang="ru-RU" sz="4000"/>
              <a:t> </a:t>
            </a:r>
          </a:p>
        </p:txBody>
      </p:sp>
      <p:sp>
        <p:nvSpPr>
          <p:cNvPr id="2055" name="WordArt 5"/>
          <p:cNvSpPr>
            <a:spLocks noChangeArrowheads="1" noChangeShapeType="1" noTextEdit="1"/>
          </p:cNvSpPr>
          <p:nvPr/>
        </p:nvSpPr>
        <p:spPr bwMode="auto">
          <a:xfrm>
            <a:off x="4859338" y="3213100"/>
            <a:ext cx="3887787" cy="12239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chemeClr val="tx1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lekino"/>
              </a:rPr>
              <a:t>Курская битва</a:t>
            </a:r>
          </a:p>
        </p:txBody>
      </p:sp>
      <p:sp>
        <p:nvSpPr>
          <p:cNvPr id="2056" name="WordArt 6"/>
          <p:cNvSpPr>
            <a:spLocks noChangeArrowheads="1" noChangeShapeType="1" noTextEdit="1"/>
          </p:cNvSpPr>
          <p:nvPr/>
        </p:nvSpPr>
        <p:spPr bwMode="auto">
          <a:xfrm>
            <a:off x="3924300" y="4652963"/>
            <a:ext cx="4248150" cy="433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yrillicGoth"/>
              </a:rPr>
              <a:t>5 июля - 23 августа 1943 г.</a:t>
            </a:r>
          </a:p>
        </p:txBody>
      </p:sp>
      <p:sp>
        <p:nvSpPr>
          <p:cNvPr id="2071" name="AutoShape 213"/>
          <p:cNvSpPr>
            <a:spLocks noChangeArrowheads="1"/>
          </p:cNvSpPr>
          <p:nvPr/>
        </p:nvSpPr>
        <p:spPr bwMode="auto">
          <a:xfrm rot="-9895347">
            <a:off x="1403350" y="4868863"/>
            <a:ext cx="303213" cy="919162"/>
          </a:xfrm>
          <a:prstGeom prst="downArrow">
            <a:avLst>
              <a:gd name="adj1" fmla="val 50000"/>
              <a:gd name="adj2" fmla="val 75785"/>
            </a:avLst>
          </a:prstGeom>
          <a:solidFill>
            <a:schemeClr val="bg2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>
              <a:cs typeface="Arial" charset="0"/>
            </a:endParaRPr>
          </a:p>
        </p:txBody>
      </p:sp>
      <p:sp>
        <p:nvSpPr>
          <p:cNvPr id="2072" name="Text Box 219"/>
          <p:cNvSpPr txBox="1">
            <a:spLocks noChangeArrowheads="1"/>
          </p:cNvSpPr>
          <p:nvPr/>
        </p:nvSpPr>
        <p:spPr bwMode="auto">
          <a:xfrm>
            <a:off x="323850" y="5013325"/>
            <a:ext cx="12112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>
                <a:solidFill>
                  <a:schemeClr val="accent2"/>
                </a:solidFill>
                <a:cs typeface="Arial" charset="0"/>
              </a:rPr>
              <a:t>Воронежский</a:t>
            </a:r>
          </a:p>
          <a:p>
            <a:pPr algn="ctr">
              <a:spcBef>
                <a:spcPct val="50000"/>
              </a:spcBef>
            </a:pPr>
            <a:r>
              <a:rPr lang="ru-RU" sz="1200" b="1">
                <a:solidFill>
                  <a:schemeClr val="accent2"/>
                </a:solidFill>
                <a:cs typeface="Arial" charset="0"/>
              </a:rPr>
              <a:t> фронт</a:t>
            </a:r>
          </a:p>
        </p:txBody>
      </p:sp>
      <p:sp>
        <p:nvSpPr>
          <p:cNvPr id="2074" name="Text Box 218"/>
          <p:cNvSpPr txBox="1">
            <a:spLocks noChangeArrowheads="1"/>
          </p:cNvSpPr>
          <p:nvPr/>
        </p:nvSpPr>
        <p:spPr bwMode="auto">
          <a:xfrm>
            <a:off x="0" y="4365625"/>
            <a:ext cx="17256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>
                <a:solidFill>
                  <a:schemeClr val="accent2"/>
                </a:solidFill>
                <a:cs typeface="Arial" charset="0"/>
              </a:rPr>
              <a:t>Центральный</a:t>
            </a:r>
          </a:p>
          <a:p>
            <a:pPr algn="ctr">
              <a:spcBef>
                <a:spcPct val="50000"/>
              </a:spcBef>
            </a:pPr>
            <a:r>
              <a:rPr lang="ru-RU" sz="1200" b="1">
                <a:solidFill>
                  <a:schemeClr val="accent2"/>
                </a:solidFill>
                <a:cs typeface="Arial" charset="0"/>
              </a:rPr>
              <a:t> фронт</a:t>
            </a:r>
          </a:p>
        </p:txBody>
      </p:sp>
      <p:sp>
        <p:nvSpPr>
          <p:cNvPr id="2075" name="Oval 196"/>
          <p:cNvSpPr>
            <a:spLocks noChangeArrowheads="1"/>
          </p:cNvSpPr>
          <p:nvPr/>
        </p:nvSpPr>
        <p:spPr bwMode="auto">
          <a:xfrm>
            <a:off x="1979613" y="5229225"/>
            <a:ext cx="152400" cy="131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cs typeface="Arial" charset="0"/>
            </a:endParaRPr>
          </a:p>
        </p:txBody>
      </p:sp>
      <p:sp>
        <p:nvSpPr>
          <p:cNvPr id="2076" name="Oval 198"/>
          <p:cNvSpPr>
            <a:spLocks noChangeArrowheads="1"/>
          </p:cNvSpPr>
          <p:nvPr/>
        </p:nvSpPr>
        <p:spPr bwMode="auto">
          <a:xfrm>
            <a:off x="1387475" y="5842000"/>
            <a:ext cx="152400" cy="131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cs typeface="Arial" charset="0"/>
            </a:endParaRPr>
          </a:p>
        </p:txBody>
      </p:sp>
      <p:sp>
        <p:nvSpPr>
          <p:cNvPr id="2077" name="Oval 214"/>
          <p:cNvSpPr>
            <a:spLocks noChangeArrowheads="1"/>
          </p:cNvSpPr>
          <p:nvPr/>
        </p:nvSpPr>
        <p:spPr bwMode="auto">
          <a:xfrm>
            <a:off x="1312863" y="6367463"/>
            <a:ext cx="150812" cy="1317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cs typeface="Arial" charset="0"/>
            </a:endParaRPr>
          </a:p>
        </p:txBody>
      </p:sp>
      <p:sp>
        <p:nvSpPr>
          <p:cNvPr id="2250" name="Text Box 202"/>
          <p:cNvSpPr txBox="1">
            <a:spLocks noChangeArrowheads="1"/>
          </p:cNvSpPr>
          <p:nvPr/>
        </p:nvSpPr>
        <p:spPr bwMode="auto">
          <a:xfrm>
            <a:off x="328613" y="6302375"/>
            <a:ext cx="1133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400" b="1" u="sng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Харьков</a:t>
            </a:r>
          </a:p>
        </p:txBody>
      </p:sp>
      <p:sp>
        <p:nvSpPr>
          <p:cNvPr id="2263" name="Text Box 215"/>
          <p:cNvSpPr txBox="1">
            <a:spLocks noChangeArrowheads="1"/>
          </p:cNvSpPr>
          <p:nvPr/>
        </p:nvSpPr>
        <p:spPr bwMode="auto">
          <a:xfrm>
            <a:off x="1616075" y="5776913"/>
            <a:ext cx="1135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400" b="1" u="sng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Белгород</a:t>
            </a:r>
          </a:p>
        </p:txBody>
      </p:sp>
      <p:sp>
        <p:nvSpPr>
          <p:cNvPr id="2249" name="Text Box 201"/>
          <p:cNvSpPr txBox="1">
            <a:spLocks noChangeArrowheads="1"/>
          </p:cNvSpPr>
          <p:nvPr/>
        </p:nvSpPr>
        <p:spPr bwMode="auto">
          <a:xfrm>
            <a:off x="2124075" y="5013325"/>
            <a:ext cx="1363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400" b="1" u="sng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Прохоровка</a:t>
            </a:r>
          </a:p>
        </p:txBody>
      </p:sp>
      <p:sp>
        <p:nvSpPr>
          <p:cNvPr id="2248" name="Text Box 200"/>
          <p:cNvSpPr txBox="1">
            <a:spLocks noChangeArrowheads="1"/>
          </p:cNvSpPr>
          <p:nvPr/>
        </p:nvSpPr>
        <p:spPr bwMode="auto">
          <a:xfrm>
            <a:off x="1541463" y="4527550"/>
            <a:ext cx="8334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400" b="1" u="sng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Курск</a:t>
            </a:r>
          </a:p>
        </p:txBody>
      </p:sp>
      <p:sp>
        <p:nvSpPr>
          <p:cNvPr id="2082" name="Freeform 235"/>
          <p:cNvSpPr>
            <a:spLocks/>
          </p:cNvSpPr>
          <p:nvPr/>
        </p:nvSpPr>
        <p:spPr bwMode="auto">
          <a:xfrm>
            <a:off x="179388" y="2622550"/>
            <a:ext cx="1638300" cy="4073525"/>
          </a:xfrm>
          <a:custGeom>
            <a:avLst/>
            <a:gdLst>
              <a:gd name="T0" fmla="*/ 1844754710 w 982"/>
              <a:gd name="T1" fmla="*/ 2147483647 h 2586"/>
              <a:gd name="T2" fmla="*/ 1960681869 w 982"/>
              <a:gd name="T3" fmla="*/ 2147483647 h 2586"/>
              <a:gd name="T4" fmla="*/ 2147483647 w 982"/>
              <a:gd name="T5" fmla="*/ 2147483647 h 2586"/>
              <a:gd name="T6" fmla="*/ 2147483647 w 982"/>
              <a:gd name="T7" fmla="*/ 2147483647 h 2586"/>
              <a:gd name="T8" fmla="*/ 2147483647 w 982"/>
              <a:gd name="T9" fmla="*/ 2147483647 h 2586"/>
              <a:gd name="T10" fmla="*/ 2147483647 w 982"/>
              <a:gd name="T11" fmla="*/ 2147483647 h 2586"/>
              <a:gd name="T12" fmla="*/ 2147483647 w 982"/>
              <a:gd name="T13" fmla="*/ 2147483647 h 2586"/>
              <a:gd name="T14" fmla="*/ 2074089666 w 982"/>
              <a:gd name="T15" fmla="*/ 2147483647 h 2586"/>
              <a:gd name="T16" fmla="*/ 816530620 w 982"/>
              <a:gd name="T17" fmla="*/ 2147483647 h 2586"/>
              <a:gd name="T18" fmla="*/ 360383147 w 982"/>
              <a:gd name="T19" fmla="*/ 2147483647 h 2586"/>
              <a:gd name="T20" fmla="*/ 360383147 w 982"/>
              <a:gd name="T21" fmla="*/ 2147483647 h 2586"/>
              <a:gd name="T22" fmla="*/ 244455988 w 982"/>
              <a:gd name="T23" fmla="*/ 2147483647 h 2586"/>
              <a:gd name="T24" fmla="*/ 17641889 w 982"/>
              <a:gd name="T25" fmla="*/ 2147483647 h 2586"/>
              <a:gd name="T26" fmla="*/ 131048142 w 982"/>
              <a:gd name="T27" fmla="*/ 2147483647 h 2586"/>
              <a:gd name="T28" fmla="*/ 587197252 w 982"/>
              <a:gd name="T29" fmla="*/ 2147483647 h 2586"/>
              <a:gd name="T30" fmla="*/ 1159271984 w 982"/>
              <a:gd name="T31" fmla="*/ 2147483647 h 2586"/>
              <a:gd name="T32" fmla="*/ 1844754710 w 982"/>
              <a:gd name="T33" fmla="*/ 2147483647 h 2586"/>
              <a:gd name="T34" fmla="*/ 2147483647 w 982"/>
              <a:gd name="T35" fmla="*/ 2147483647 h 2586"/>
              <a:gd name="T36" fmla="*/ 2147483647 w 982"/>
              <a:gd name="T37" fmla="*/ 1625198121 h 2586"/>
              <a:gd name="T38" fmla="*/ 1502013148 w 982"/>
              <a:gd name="T39" fmla="*/ 948281372 h 2586"/>
              <a:gd name="T40" fmla="*/ 1159271984 w 982"/>
              <a:gd name="T41" fmla="*/ 542726869 h 2586"/>
              <a:gd name="T42" fmla="*/ 473789456 w 982"/>
              <a:gd name="T43" fmla="*/ 405554394 h 2586"/>
              <a:gd name="T44" fmla="*/ 131048142 w 982"/>
              <a:gd name="T45" fmla="*/ 137172421 h 2586"/>
              <a:gd name="T46" fmla="*/ 17641889 w 982"/>
              <a:gd name="T47" fmla="*/ 0 h 258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982"/>
              <a:gd name="T73" fmla="*/ 0 h 2586"/>
              <a:gd name="T74" fmla="*/ 982 w 982"/>
              <a:gd name="T75" fmla="*/ 2586 h 258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982" h="2586">
                <a:moveTo>
                  <a:pt x="732" y="2586"/>
                </a:moveTo>
                <a:cubicBezTo>
                  <a:pt x="736" y="2552"/>
                  <a:pt x="740" y="2518"/>
                  <a:pt x="778" y="2495"/>
                </a:cubicBezTo>
                <a:cubicBezTo>
                  <a:pt x="816" y="2472"/>
                  <a:pt x="936" y="2473"/>
                  <a:pt x="959" y="2450"/>
                </a:cubicBezTo>
                <a:cubicBezTo>
                  <a:pt x="982" y="2427"/>
                  <a:pt x="921" y="2389"/>
                  <a:pt x="914" y="2359"/>
                </a:cubicBezTo>
                <a:cubicBezTo>
                  <a:pt x="907" y="2329"/>
                  <a:pt x="921" y="2306"/>
                  <a:pt x="914" y="2268"/>
                </a:cubicBezTo>
                <a:cubicBezTo>
                  <a:pt x="907" y="2230"/>
                  <a:pt x="876" y="2170"/>
                  <a:pt x="869" y="2132"/>
                </a:cubicBezTo>
                <a:cubicBezTo>
                  <a:pt x="862" y="2094"/>
                  <a:pt x="877" y="2079"/>
                  <a:pt x="869" y="2041"/>
                </a:cubicBezTo>
                <a:cubicBezTo>
                  <a:pt x="861" y="2003"/>
                  <a:pt x="914" y="1920"/>
                  <a:pt x="823" y="1905"/>
                </a:cubicBezTo>
                <a:cubicBezTo>
                  <a:pt x="732" y="1890"/>
                  <a:pt x="437" y="1966"/>
                  <a:pt x="324" y="1951"/>
                </a:cubicBezTo>
                <a:cubicBezTo>
                  <a:pt x="211" y="1936"/>
                  <a:pt x="173" y="1868"/>
                  <a:pt x="143" y="1815"/>
                </a:cubicBezTo>
                <a:cubicBezTo>
                  <a:pt x="113" y="1762"/>
                  <a:pt x="151" y="1701"/>
                  <a:pt x="143" y="1633"/>
                </a:cubicBezTo>
                <a:cubicBezTo>
                  <a:pt x="135" y="1565"/>
                  <a:pt x="120" y="1474"/>
                  <a:pt x="97" y="1406"/>
                </a:cubicBezTo>
                <a:cubicBezTo>
                  <a:pt x="74" y="1338"/>
                  <a:pt x="14" y="1286"/>
                  <a:pt x="7" y="1225"/>
                </a:cubicBezTo>
                <a:cubicBezTo>
                  <a:pt x="0" y="1164"/>
                  <a:pt x="14" y="1088"/>
                  <a:pt x="52" y="1043"/>
                </a:cubicBezTo>
                <a:cubicBezTo>
                  <a:pt x="90" y="998"/>
                  <a:pt x="165" y="968"/>
                  <a:pt x="233" y="953"/>
                </a:cubicBezTo>
                <a:cubicBezTo>
                  <a:pt x="301" y="938"/>
                  <a:pt x="377" y="946"/>
                  <a:pt x="460" y="953"/>
                </a:cubicBezTo>
                <a:cubicBezTo>
                  <a:pt x="543" y="960"/>
                  <a:pt x="664" y="1036"/>
                  <a:pt x="732" y="998"/>
                </a:cubicBezTo>
                <a:cubicBezTo>
                  <a:pt x="800" y="960"/>
                  <a:pt x="846" y="802"/>
                  <a:pt x="869" y="726"/>
                </a:cubicBezTo>
                <a:cubicBezTo>
                  <a:pt x="892" y="650"/>
                  <a:pt x="914" y="613"/>
                  <a:pt x="869" y="545"/>
                </a:cubicBezTo>
                <a:cubicBezTo>
                  <a:pt x="824" y="477"/>
                  <a:pt x="664" y="378"/>
                  <a:pt x="596" y="318"/>
                </a:cubicBezTo>
                <a:cubicBezTo>
                  <a:pt x="528" y="258"/>
                  <a:pt x="528" y="212"/>
                  <a:pt x="460" y="182"/>
                </a:cubicBezTo>
                <a:cubicBezTo>
                  <a:pt x="392" y="152"/>
                  <a:pt x="256" y="159"/>
                  <a:pt x="188" y="136"/>
                </a:cubicBezTo>
                <a:cubicBezTo>
                  <a:pt x="120" y="113"/>
                  <a:pt x="82" y="69"/>
                  <a:pt x="52" y="46"/>
                </a:cubicBezTo>
                <a:cubicBezTo>
                  <a:pt x="22" y="23"/>
                  <a:pt x="14" y="8"/>
                  <a:pt x="7" y="0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cs typeface="Arial" charset="0"/>
            </a:endParaRPr>
          </a:p>
        </p:txBody>
      </p:sp>
      <p:sp>
        <p:nvSpPr>
          <p:cNvPr id="2083" name="Text Box 192"/>
          <p:cNvSpPr txBox="1">
            <a:spLocks noChangeArrowheads="1"/>
          </p:cNvSpPr>
          <p:nvPr/>
        </p:nvSpPr>
        <p:spPr bwMode="auto">
          <a:xfrm>
            <a:off x="1995488" y="3148013"/>
            <a:ext cx="2647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accent2"/>
                </a:solidFill>
                <a:cs typeface="Arial" charset="0"/>
              </a:rPr>
              <a:t>Брянский фронт</a:t>
            </a:r>
          </a:p>
        </p:txBody>
      </p:sp>
      <p:sp>
        <p:nvSpPr>
          <p:cNvPr id="2084" name="Text Box 233"/>
          <p:cNvSpPr txBox="1">
            <a:spLocks noChangeArrowheads="1"/>
          </p:cNvSpPr>
          <p:nvPr/>
        </p:nvSpPr>
        <p:spPr bwMode="auto">
          <a:xfrm>
            <a:off x="860425" y="2492375"/>
            <a:ext cx="2647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accent2"/>
                </a:solidFill>
                <a:cs typeface="Arial" charset="0"/>
              </a:rPr>
              <a:t>Западный фронт</a:t>
            </a:r>
          </a:p>
        </p:txBody>
      </p:sp>
      <p:sp>
        <p:nvSpPr>
          <p:cNvPr id="2085" name="Text Box 193"/>
          <p:cNvSpPr txBox="1">
            <a:spLocks noChangeArrowheads="1"/>
          </p:cNvSpPr>
          <p:nvPr/>
        </p:nvSpPr>
        <p:spPr bwMode="auto">
          <a:xfrm>
            <a:off x="2339975" y="4292600"/>
            <a:ext cx="1968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accent2"/>
                </a:solidFill>
                <a:cs typeface="Arial" charset="0"/>
              </a:rPr>
              <a:t>Степной фронт</a:t>
            </a:r>
          </a:p>
        </p:txBody>
      </p:sp>
      <p:sp>
        <p:nvSpPr>
          <p:cNvPr id="2247" name="Text Box 199"/>
          <p:cNvSpPr txBox="1">
            <a:spLocks noChangeArrowheads="1"/>
          </p:cNvSpPr>
          <p:nvPr/>
        </p:nvSpPr>
        <p:spPr bwMode="auto">
          <a:xfrm>
            <a:off x="325438" y="3536950"/>
            <a:ext cx="8334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400" b="1" u="sng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Орёл</a:t>
            </a:r>
          </a:p>
        </p:txBody>
      </p:sp>
      <p:sp>
        <p:nvSpPr>
          <p:cNvPr id="2087" name="Oval 195"/>
          <p:cNvSpPr>
            <a:spLocks noChangeArrowheads="1"/>
          </p:cNvSpPr>
          <p:nvPr/>
        </p:nvSpPr>
        <p:spPr bwMode="auto">
          <a:xfrm>
            <a:off x="1006475" y="3602038"/>
            <a:ext cx="152400" cy="1317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cs typeface="Arial" charset="0"/>
            </a:endParaRPr>
          </a:p>
        </p:txBody>
      </p:sp>
      <p:sp>
        <p:nvSpPr>
          <p:cNvPr id="2130" name="Oval 196"/>
          <p:cNvSpPr>
            <a:spLocks noChangeArrowheads="1"/>
          </p:cNvSpPr>
          <p:nvPr/>
        </p:nvSpPr>
        <p:spPr bwMode="auto">
          <a:xfrm>
            <a:off x="1619250" y="4365625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cs typeface="Arial" charset="0"/>
            </a:endParaRPr>
          </a:p>
        </p:txBody>
      </p:sp>
      <p:sp>
        <p:nvSpPr>
          <p:cNvPr id="2203" name="AutoShape 212"/>
          <p:cNvSpPr>
            <a:spLocks noChangeArrowheads="1"/>
          </p:cNvSpPr>
          <p:nvPr/>
        </p:nvSpPr>
        <p:spPr bwMode="auto">
          <a:xfrm rot="-2017264">
            <a:off x="1331913" y="3573463"/>
            <a:ext cx="330200" cy="841375"/>
          </a:xfrm>
          <a:prstGeom prst="downArrow">
            <a:avLst>
              <a:gd name="adj1" fmla="val 50000"/>
              <a:gd name="adj2" fmla="val 63702"/>
            </a:avLst>
          </a:prstGeom>
          <a:solidFill>
            <a:schemeClr val="bg2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cs typeface="Arial" charset="0"/>
            </a:endParaRPr>
          </a:p>
        </p:txBody>
      </p:sp>
      <p:pic>
        <p:nvPicPr>
          <p:cNvPr id="2204" name="Picture 74" descr="8_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5157788"/>
            <a:ext cx="1801813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05" name="Text Box 206"/>
          <p:cNvSpPr txBox="1">
            <a:spLocks noChangeArrowheads="1"/>
          </p:cNvSpPr>
          <p:nvPr/>
        </p:nvSpPr>
        <p:spPr bwMode="auto">
          <a:xfrm>
            <a:off x="2843213" y="5876925"/>
            <a:ext cx="273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accent2"/>
                </a:solidFill>
                <a:cs typeface="Arial" charset="0"/>
              </a:rPr>
              <a:t>Юго-Западный фронт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i-main-pic" descr="Картинка 9 из 12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708275"/>
            <a:ext cx="7777163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9750" y="188913"/>
            <a:ext cx="8229600" cy="4525962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b="1"/>
              <a:t>		</a:t>
            </a:r>
            <a:r>
              <a:rPr lang="ru-RU" sz="2000"/>
              <a:t>Этот бой продолжался 49 дней с 5 июля по 23 августа 1943 года и переломил ход войны в пользу Советского Союза.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		Битву на Курской дуге запланировали и разработали немецкие генералы. Операция получила название«Цитадель». Враги надеялись провести танковые удары со стороны Орла и Белгорода, чтобы в районе Курска окружить войска Центрального и Воронежского фронтов советской армии. Но у фашистов ничего не получилось – советские войска сумели перейти от обороны в наступление.  </a:t>
            </a:r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 flipH="1">
            <a:off x="7667625" y="5949950"/>
            <a:ext cx="1223963" cy="719138"/>
          </a:xfrm>
          <a:prstGeom prst="rightArrow">
            <a:avLst>
              <a:gd name="adj1" fmla="val 50000"/>
              <a:gd name="adj2" fmla="val 425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2" name="AutoShap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 flipH="1">
            <a:off x="7667625" y="5949950"/>
            <a:ext cx="1223963" cy="719138"/>
          </a:xfrm>
          <a:prstGeom prst="rightArrow">
            <a:avLst>
              <a:gd name="adj1" fmla="val 50000"/>
              <a:gd name="adj2" fmla="val 425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/>
              <a:t>Григорий Никифорович Кокшаров </a:t>
            </a:r>
            <a:r>
              <a:rPr lang="ru-RU" sz="2800"/>
              <a:t/>
            </a:r>
            <a:br>
              <a:rPr lang="ru-RU" sz="2800"/>
            </a:br>
            <a:r>
              <a:rPr lang="ru-RU" sz="2800"/>
              <a:t>15.02.1924 — 11.07.1943</a:t>
            </a:r>
            <a:br>
              <a:rPr lang="ru-RU" sz="2800"/>
            </a:br>
            <a:endParaRPr lang="ru-RU" sz="280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63938" y="1484313"/>
            <a:ext cx="5334000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/>
              <a:t>	Родился 15 февраля 1924 года в деревне Сергеевка Уватского района Тюменской области в семье служащего. Русский. В 1925 году с родителями переехал в город Тобольск. Здесь окончил семилетку, поступил в рыбный техникум, но потом вернулся в школу.</a:t>
            </a:r>
          </a:p>
          <a:p>
            <a:pPr>
              <a:lnSpc>
                <a:spcPct val="90000"/>
              </a:lnSpc>
            </a:pPr>
            <a:endParaRPr lang="ru-RU" sz="2000"/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/>
              <a:t>	В 1941 году из 9-го класса ушел добровольцем в Красную Армию. Окончил Томское артиллерийское училище в 1942 году и направлен на фронт. Сражался под Сталинградом, </a:t>
            </a:r>
            <a:r>
              <a:rPr lang="ru-RU" sz="2000" b="1"/>
              <a:t>особо отличился в боях на Курской дуге.</a:t>
            </a: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4581525"/>
            <a:ext cx="3779838" cy="194468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b="1"/>
              <a:t>	</a:t>
            </a:r>
            <a:r>
              <a:rPr lang="ru-RU" sz="2000" b="1"/>
              <a:t>Командир огневого взвода батареи противотанковых орудий 15-й мотострелковой бригады 16-го танкового корпуса 2-й танковой армии Центрального фронта, лейтенант</a:t>
            </a:r>
            <a:r>
              <a:rPr lang="ru-RU" sz="2000"/>
              <a:t>.</a:t>
            </a:r>
          </a:p>
          <a:p>
            <a:pPr>
              <a:lnSpc>
                <a:spcPct val="80000"/>
              </a:lnSpc>
            </a:pPr>
            <a:endParaRPr lang="ru-RU" sz="2000"/>
          </a:p>
        </p:txBody>
      </p:sp>
      <p:pic>
        <p:nvPicPr>
          <p:cNvPr id="31748" name="Picture 4" descr="Кошкаров Григорий Никифорови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268413"/>
            <a:ext cx="2444750" cy="3240087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404813"/>
            <a:ext cx="8229600" cy="62642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	7 июля 1943 года лейтенант Кошкаров с расчётами отражал танковые атаки противника западнее села Поныри (ныне поселок городского типа Курской области). Лейтенант заменил командира батареи, когда тот был ранен, умело организовал оборону.</a:t>
            </a:r>
          </a:p>
          <a:p>
            <a:pPr>
              <a:lnSpc>
                <a:spcPct val="80000"/>
              </a:lnSpc>
            </a:pPr>
            <a:endParaRPr lang="ru-RU" sz="2000"/>
          </a:p>
          <a:p>
            <a:pPr>
              <a:lnSpc>
                <a:spcPct val="80000"/>
              </a:lnSpc>
            </a:pPr>
            <a:endParaRPr lang="ru-RU" sz="2000"/>
          </a:p>
          <a:p>
            <a:pPr>
              <a:lnSpc>
                <a:spcPct val="80000"/>
              </a:lnSpc>
            </a:pPr>
            <a:endParaRPr lang="ru-RU" sz="1800"/>
          </a:p>
          <a:p>
            <a:pPr>
              <a:lnSpc>
                <a:spcPct val="80000"/>
              </a:lnSpc>
            </a:pPr>
            <a:endParaRPr lang="ru-RU" sz="1800"/>
          </a:p>
          <a:p>
            <a:pPr>
              <a:lnSpc>
                <a:spcPct val="80000"/>
              </a:lnSpc>
            </a:pPr>
            <a:endParaRPr lang="ru-RU" sz="1800"/>
          </a:p>
          <a:p>
            <a:pPr>
              <a:lnSpc>
                <a:spcPct val="80000"/>
              </a:lnSpc>
            </a:pPr>
            <a:endParaRPr lang="ru-RU" sz="1800"/>
          </a:p>
          <a:p>
            <a:pPr>
              <a:lnSpc>
                <a:spcPct val="80000"/>
              </a:lnSpc>
            </a:pPr>
            <a:endParaRPr lang="ru-RU" sz="1800"/>
          </a:p>
          <a:p>
            <a:pPr>
              <a:lnSpc>
                <a:spcPct val="80000"/>
              </a:lnSpc>
            </a:pPr>
            <a:endParaRPr lang="ru-RU" sz="1800"/>
          </a:p>
          <a:p>
            <a:pPr>
              <a:lnSpc>
                <a:spcPct val="80000"/>
              </a:lnSpc>
            </a:pPr>
            <a:endParaRPr lang="ru-RU" sz="1800"/>
          </a:p>
          <a:p>
            <a:pPr>
              <a:lnSpc>
                <a:spcPct val="80000"/>
              </a:lnSpc>
            </a:pPr>
            <a:endParaRPr lang="ru-RU" sz="1800"/>
          </a:p>
          <a:p>
            <a:pPr>
              <a:lnSpc>
                <a:spcPct val="80000"/>
              </a:lnSpc>
            </a:pPr>
            <a:endParaRPr lang="ru-RU" sz="1800"/>
          </a:p>
          <a:p>
            <a:pPr>
              <a:lnSpc>
                <a:spcPct val="80000"/>
              </a:lnSpc>
            </a:pPr>
            <a:endParaRPr lang="ru-RU" sz="1800"/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	8—10 июля батарея под его командованиям отражала по 5—6 вражеских атак в день. Артиллеристы удержали занимаемый рубеж уничтожив большое количество вражеской техники. В отдельных атаках участвовало до 150 танков противника, но артиллеристы не дрогнули.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/>
              <a:t>	Отважный офицер погиб в бою 11 июля 1943 года.</a:t>
            </a:r>
          </a:p>
          <a:p>
            <a:pPr>
              <a:lnSpc>
                <a:spcPct val="80000"/>
              </a:lnSpc>
            </a:pPr>
            <a:endParaRPr lang="ru-RU" sz="2000"/>
          </a:p>
          <a:p>
            <a:pPr>
              <a:lnSpc>
                <a:spcPct val="80000"/>
              </a:lnSpc>
            </a:pPr>
            <a:endParaRPr lang="ru-RU" sz="1800"/>
          </a:p>
        </p:txBody>
      </p:sp>
      <p:pic>
        <p:nvPicPr>
          <p:cNvPr id="36868" name="i-main-pic" descr="Картинка 12 из 12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700213"/>
            <a:ext cx="6227762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/>
              <a:t>Награды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19697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2000"/>
              <a:t>	Указом Президиума Верховного Совета СССР от 15 января 1944 года за образцовое выполнение боевых заданий командования на фронте борьбы с немецко-фашистским захватчиками и проявленные при этом мужество и героизм лейтенанту Кошкарову Григорию Никифоровичу посмертно </a:t>
            </a:r>
            <a:r>
              <a:rPr lang="ru-RU" sz="2000" b="1"/>
              <a:t>присвоено звание Героя Советского Союза.</a:t>
            </a:r>
          </a:p>
          <a:p>
            <a:pPr>
              <a:buFontTx/>
              <a:buNone/>
            </a:pPr>
            <a:r>
              <a:rPr lang="ru-RU" sz="2000" b="1"/>
              <a:t>	Награждён орденом Ленина.</a:t>
            </a:r>
          </a:p>
          <a:p>
            <a:endParaRPr lang="ru-RU" sz="2000" b="1"/>
          </a:p>
          <a:p>
            <a:endParaRPr lang="ru-RU" sz="2000"/>
          </a:p>
        </p:txBody>
      </p:sp>
      <p:pic>
        <p:nvPicPr>
          <p:cNvPr id="37895" name="Picture 7" descr="b7b2c0cdff390684b6f040458635f7d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00788" y="3068638"/>
            <a:ext cx="1963737" cy="3433762"/>
          </a:xfrm>
          <a:prstGeom prst="rect">
            <a:avLst/>
          </a:prstGeom>
          <a:noFill/>
        </p:spPr>
      </p:pic>
      <p:pic>
        <p:nvPicPr>
          <p:cNvPr id="37896" name="Picture 8" descr="1309678107_gss10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95738" y="3500438"/>
            <a:ext cx="2022475" cy="287972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87900" y="2420938"/>
            <a:ext cx="3683000" cy="1143000"/>
          </a:xfrm>
        </p:spPr>
        <p:txBody>
          <a:bodyPr/>
          <a:lstStyle/>
          <a:p>
            <a:r>
              <a:rPr lang="ru-RU" sz="2000"/>
              <a:t>На родине Героя, в селе Уват Тюменской области, установлен памятник.</a:t>
            </a:r>
            <a:br>
              <a:rPr lang="ru-RU" sz="2000"/>
            </a:br>
            <a:endParaRPr lang="ru-RU" sz="2000"/>
          </a:p>
        </p:txBody>
      </p:sp>
      <p:sp>
        <p:nvSpPr>
          <p:cNvPr id="32772" name="AutoShape 4" descr="с. Уват, памятник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32773" name="Picture 5" descr="Koshkarov_Gr_Nkf_p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4321175" cy="6480175"/>
          </a:xfrm>
          <a:prstGeom prst="rect">
            <a:avLst/>
          </a:prstGeom>
          <a:noFill/>
        </p:spPr>
      </p:pic>
      <p:sp>
        <p:nvSpPr>
          <p:cNvPr id="32774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 flipH="1">
            <a:off x="7667625" y="5949950"/>
            <a:ext cx="1223963" cy="719138"/>
          </a:xfrm>
          <a:prstGeom prst="rightArrow">
            <a:avLst>
              <a:gd name="adj1" fmla="val 50000"/>
              <a:gd name="adj2" fmla="val 425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4572000" y="476250"/>
            <a:ext cx="368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800" b="1">
                <a:solidFill>
                  <a:schemeClr val="tx2"/>
                </a:solidFill>
              </a:rPr>
              <a:t>Память о герое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557</Words>
  <Application>Microsoft Office PowerPoint</Application>
  <PresentationFormat>Экран (4:3)</PresentationFormat>
  <Paragraphs>205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Оформление по умолчанию</vt:lpstr>
      <vt:lpstr> «Наши земляки – воины Курской битвы» </vt:lpstr>
      <vt:lpstr>Слайд 2</vt:lpstr>
      <vt:lpstr>Слайд 3</vt:lpstr>
      <vt:lpstr>В мировой истории есть события, оставляющие неизгладимый след в памяти человечества. Одним из таких событий является победа Советских Вооружённых сил в исторической битве на Курской дуге летом 1943 года, которая во многом определила дальнейший ход всей Второй Мировой войны и её победный финал в пользу государств антифашистской коалиции.                             А.М. Василевский, Маршал Советского Союза.  </vt:lpstr>
      <vt:lpstr>Слайд 5</vt:lpstr>
      <vt:lpstr>Григорий Никифорович Кокшаров  15.02.1924 — 11.07.1943 </vt:lpstr>
      <vt:lpstr>Слайд 7</vt:lpstr>
      <vt:lpstr>Награды</vt:lpstr>
      <vt:lpstr>На родине Героя, в селе Уват Тюменской области, установлен памятник. </vt:lpstr>
      <vt:lpstr>Вениамин Николаевич Егоров 14.09.1923 -3.11.1943</vt:lpstr>
      <vt:lpstr>Слайд 11</vt:lpstr>
      <vt:lpstr>Награды</vt:lpstr>
      <vt:lpstr>Слайд 13</vt:lpstr>
      <vt:lpstr>Корольков Иван Васильевич  (05.10.1919 — 01.01. 1984)</vt:lpstr>
      <vt:lpstr>Награды</vt:lpstr>
      <vt:lpstr>Память</vt:lpstr>
      <vt:lpstr>Пётр Яковлевич Панов  06.09.1912 — 16.04.2002 </vt:lpstr>
      <vt:lpstr>Слайд 18</vt:lpstr>
      <vt:lpstr>Слайд 19</vt:lpstr>
      <vt:lpstr>Слайд 20</vt:lpstr>
      <vt:lpstr>Слайд 21</vt:lpstr>
      <vt:lpstr>Слайд 22</vt:lpstr>
      <vt:lpstr>Николай Петрович Морозов  23.07.1919 </vt:lpstr>
      <vt:lpstr>Слайд 24</vt:lpstr>
      <vt:lpstr>Награды</vt:lpstr>
      <vt:lpstr>Пуртов Фёдор Петрович  (12. 03.1920)</vt:lpstr>
      <vt:lpstr>Слайд 27</vt:lpstr>
      <vt:lpstr>Награды </vt:lpstr>
      <vt:lpstr>Память</vt:lpstr>
      <vt:lpstr>Слайд 30</vt:lpstr>
      <vt:lpstr>Список использованных источников</vt:lpstr>
      <vt:lpstr>Слайд 32</vt:lpstr>
    </vt:vector>
  </TitlesOfParts>
  <Company>МБОУ СОШ№ 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МБОУ СОШ№ 1</dc:creator>
  <cp:lastModifiedBy>ольга</cp:lastModifiedBy>
  <cp:revision>157</cp:revision>
  <dcterms:created xsi:type="dcterms:W3CDTF">2013-02-14T05:16:45Z</dcterms:created>
  <dcterms:modified xsi:type="dcterms:W3CDTF">2014-02-10T17:14:10Z</dcterms:modified>
</cp:coreProperties>
</file>