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268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5" r:id="rId11"/>
    <p:sldId id="266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60"/>
  </p:normalViewPr>
  <p:slideViewPr>
    <p:cSldViewPr>
      <p:cViewPr varScale="1">
        <p:scale>
          <a:sx n="45" d="100"/>
          <a:sy n="45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499D2-FCA2-48E3-86A4-F38DC0FDC9C5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0E504-4AE1-47CC-9CE2-0F71E2CB05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20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0E504-4AE1-47CC-9CE2-0F71E2CB050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1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30040-C4C9-4312-A174-599D4BED9446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2C28D6-4B84-42B1-A848-4F21310BA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9523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Открытый урок по химии </a:t>
            </a:r>
            <a:br>
              <a:rPr lang="ru-RU" b="1" i="1" dirty="0" smtClean="0"/>
            </a:br>
            <a:r>
              <a:rPr lang="ru-RU" b="1" i="1" dirty="0" smtClean="0"/>
              <a:t>в 8 </a:t>
            </a:r>
            <a:r>
              <a:rPr lang="ru-RU" b="1" i="1" dirty="0" smtClean="0"/>
              <a:t>классе</a:t>
            </a:r>
            <a:r>
              <a:rPr lang="en-US" b="1" i="1" dirty="0" smtClean="0"/>
              <a:t> </a:t>
            </a:r>
            <a:r>
              <a:rPr lang="ru-RU" b="1" i="1" dirty="0" smtClean="0"/>
              <a:t>по теме: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«Первоначальные химические понятия».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5373216"/>
            <a:ext cx="8229600" cy="1152128"/>
          </a:xfrm>
        </p:spPr>
        <p:txBody>
          <a:bodyPr>
            <a:normAutofit fontScale="25000" lnSpcReduction="20000"/>
          </a:bodyPr>
          <a:lstStyle/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sz="7200" dirty="0" smtClean="0"/>
              <a:t>Учитель </a:t>
            </a:r>
            <a:r>
              <a:rPr lang="ru-RU" sz="7200" dirty="0" smtClean="0"/>
              <a:t>химии ГБОУ СОШ № 650 </a:t>
            </a:r>
          </a:p>
          <a:p>
            <a:pPr marL="0" indent="0" algn="r">
              <a:buNone/>
            </a:pPr>
            <a:r>
              <a:rPr lang="ru-RU" sz="7200" dirty="0" err="1" smtClean="0"/>
              <a:t>Безверхова</a:t>
            </a:r>
            <a:r>
              <a:rPr lang="ru-RU" sz="7200" dirty="0" smtClean="0"/>
              <a:t> Олеся Владимировна</a:t>
            </a:r>
            <a:r>
              <a:rPr lang="ru-RU" sz="3200" dirty="0" smtClean="0"/>
              <a:t>.</a:t>
            </a:r>
          </a:p>
          <a:p>
            <a:pPr marL="0" indent="0" algn="r">
              <a:buNone/>
            </a:pPr>
            <a:endParaRPr lang="ru-RU" sz="3200" dirty="0" smtClean="0"/>
          </a:p>
          <a:p>
            <a:pPr marL="0" indent="0" algn="r">
              <a:buNone/>
            </a:pPr>
            <a:endParaRPr lang="ru-RU" sz="3200" dirty="0"/>
          </a:p>
          <a:p>
            <a:pPr marL="0" indent="0" algn="r">
              <a:buNone/>
            </a:pP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0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36904" cy="1143000"/>
          </a:xfrm>
        </p:spPr>
        <p:txBody>
          <a:bodyPr/>
          <a:lstStyle/>
          <a:p>
            <a:r>
              <a:rPr lang="en-US" dirty="0" smtClean="0"/>
              <a:t>VI. </a:t>
            </a:r>
            <a:r>
              <a:rPr lang="ru-RU" dirty="0" smtClean="0"/>
              <a:t>К сияющим вершинам.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475656" y="1700808"/>
            <a:ext cx="6400800" cy="4482832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2000" dirty="0" smtClean="0"/>
          </a:p>
          <a:p>
            <a:pPr algn="ctr"/>
            <a:r>
              <a:rPr lang="ru-RU" sz="3300" dirty="0" smtClean="0"/>
              <a:t>Решите задачи.</a:t>
            </a:r>
          </a:p>
          <a:p>
            <a:r>
              <a:rPr lang="en-US" sz="3300" dirty="0" smtClean="0"/>
              <a:t>I</a:t>
            </a:r>
            <a:r>
              <a:rPr lang="en-US" sz="3300" dirty="0" smtClean="0"/>
              <a:t>. </a:t>
            </a:r>
            <a:r>
              <a:rPr lang="ru-RU" sz="3300" dirty="0" smtClean="0"/>
              <a:t>Вариант.  Определите количество вещества в 54 г. Воды?</a:t>
            </a:r>
          </a:p>
          <a:p>
            <a:r>
              <a:rPr lang="en-US" sz="3300" dirty="0" smtClean="0"/>
              <a:t>II</a:t>
            </a:r>
            <a:r>
              <a:rPr lang="en-US" sz="3300" dirty="0" smtClean="0"/>
              <a:t>. </a:t>
            </a:r>
            <a:r>
              <a:rPr lang="ru-RU" sz="3300" dirty="0" smtClean="0"/>
              <a:t>Вариант . Вычислите массу, которую составляет 0,5 моль углекислого газа</a:t>
            </a:r>
            <a:r>
              <a:rPr lang="en-US" sz="3300" dirty="0" smtClean="0"/>
              <a:t> </a:t>
            </a:r>
            <a:r>
              <a:rPr lang="ru-RU" sz="3300" dirty="0" smtClean="0"/>
              <a:t>(</a:t>
            </a:r>
            <a:r>
              <a:rPr lang="en-US" sz="3300" dirty="0" smtClean="0"/>
              <a:t>CO₂)</a:t>
            </a:r>
            <a:r>
              <a:rPr lang="ru-RU" sz="3300" dirty="0" smtClean="0"/>
              <a:t>?</a:t>
            </a:r>
          </a:p>
          <a:p>
            <a:r>
              <a:rPr lang="en-US" sz="3300" dirty="0" smtClean="0"/>
              <a:t>III</a:t>
            </a:r>
            <a:r>
              <a:rPr lang="en-US" sz="3300" dirty="0" smtClean="0"/>
              <a:t>.</a:t>
            </a:r>
            <a:r>
              <a:rPr lang="ru-RU" sz="3300" dirty="0" smtClean="0"/>
              <a:t> Вариант . Какова масса 3 моль сероводорода</a:t>
            </a:r>
            <a:r>
              <a:rPr lang="en-US" sz="3300" dirty="0" smtClean="0"/>
              <a:t> </a:t>
            </a:r>
            <a:r>
              <a:rPr lang="ru-RU" sz="3300" dirty="0" smtClean="0"/>
              <a:t>(</a:t>
            </a:r>
            <a:r>
              <a:rPr lang="en-US" sz="3300" dirty="0" smtClean="0"/>
              <a:t>H</a:t>
            </a:r>
            <a:r>
              <a:rPr lang="ru-RU" sz="3300" dirty="0" smtClean="0"/>
              <a:t>₂</a:t>
            </a:r>
            <a:r>
              <a:rPr lang="en-US" sz="3300" dirty="0" smtClean="0"/>
              <a:t>S)</a:t>
            </a:r>
            <a:r>
              <a:rPr lang="ru-RU" sz="3300" dirty="0" smtClean="0"/>
              <a:t>?</a:t>
            </a:r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21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Этап рефлексии: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/>
              <a:t>Каждый для себя в тетради строит «график» по таким понятиям, как валентность, уравнения реакций, задачи. Ставим крестик, чем выше, тем ученик считает, что лучше разобрался в этом вопросе; если ест проблемы, крестик ставим ниже</a:t>
            </a:r>
            <a:r>
              <a:rPr lang="ru-RU" dirty="0" smtClean="0"/>
              <a:t>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В.                     Ур.                З.</a:t>
            </a:r>
          </a:p>
          <a:p>
            <a:pPr>
              <a:buNone/>
            </a:pPr>
            <a:r>
              <a:rPr lang="ru-RU" dirty="0" smtClean="0"/>
              <a:t>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88404" y="3356992"/>
            <a:ext cx="36004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851920" y="3537012"/>
            <a:ext cx="24199" cy="2844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52120" y="3356992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835696" y="3645024"/>
            <a:ext cx="36004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835696" y="3676445"/>
            <a:ext cx="36004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732103" y="4180501"/>
            <a:ext cx="28803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707904" y="4180501"/>
            <a:ext cx="28803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508104" y="4055331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508104" y="4007484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6512511" cy="1143000"/>
          </a:xfrm>
        </p:spPr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2924944"/>
            <a:ext cx="6400800" cy="347472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Повторить § 10 – 16</a:t>
            </a:r>
          </a:p>
          <a:p>
            <a:r>
              <a:rPr lang="ru-RU" sz="2800" b="1" dirty="0" smtClean="0"/>
              <a:t>Подготовиться к контрольной  работе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6017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836712"/>
            <a:ext cx="7622232" cy="5256584"/>
          </a:xfrm>
        </p:spPr>
        <p:txBody>
          <a:bodyPr/>
          <a:lstStyle/>
          <a:p>
            <a:pPr algn="ctr"/>
            <a:r>
              <a:rPr lang="ru-RU" sz="9600" i="1" dirty="0" smtClean="0">
                <a:solidFill>
                  <a:schemeClr val="bg2">
                    <a:lumMod val="50000"/>
                  </a:schemeClr>
                </a:solidFill>
              </a:rPr>
              <a:t>Спасибо за внимание</a:t>
            </a:r>
            <a:br>
              <a:rPr lang="ru-RU" sz="9600" i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9600" i="1" dirty="0" smtClean="0">
                <a:solidFill>
                  <a:schemeClr val="bg2">
                    <a:lumMod val="50000"/>
                  </a:schemeClr>
                </a:solidFill>
              </a:rPr>
              <a:t>!!!</a:t>
            </a:r>
            <a:endParaRPr lang="ru-RU" sz="96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1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1584176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Девиз урока: « Дорога к знанию? Ну что же, её легко понять. Ответить можно сразу: вы ошибаетесь и ошибаетесь, и ошибаетесь опять, но меньше, меньше, меньше с каждым разом».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Обобщение знаний по теме « Первоначальные химические понятия».</a:t>
            </a:r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52128"/>
          </a:xfrm>
        </p:spPr>
        <p:txBody>
          <a:bodyPr/>
          <a:lstStyle/>
          <a:p>
            <a:pPr algn="ctr"/>
            <a:r>
              <a:rPr lang="en-US" dirty="0" smtClean="0"/>
              <a:t>I.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619268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ru-RU" dirty="0" smtClean="0"/>
              <a:t>                          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sz="2000" dirty="0" smtClean="0"/>
              <a:t>1</a:t>
            </a:r>
            <a:r>
              <a:rPr lang="ru-RU" sz="2000" dirty="0" smtClean="0"/>
              <a:t>. </a:t>
            </a:r>
            <a:r>
              <a:rPr lang="ru-RU" sz="2400" dirty="0" smtClean="0"/>
              <a:t>Что изучает химия?</a:t>
            </a:r>
          </a:p>
          <a:p>
            <a:r>
              <a:rPr lang="ru-RU" sz="2400" dirty="0" smtClean="0"/>
              <a:t>2. Дайте определение физических явлений(примеры).</a:t>
            </a:r>
          </a:p>
          <a:p>
            <a:r>
              <a:rPr lang="ru-RU" sz="2400" dirty="0" smtClean="0"/>
              <a:t>3. Дайте определение химических явлений(примеры).</a:t>
            </a:r>
          </a:p>
          <a:p>
            <a:r>
              <a:rPr lang="ru-RU" sz="2400" dirty="0" smtClean="0"/>
              <a:t>4. Назовите признаки химических реакций.</a:t>
            </a:r>
          </a:p>
          <a:p>
            <a:r>
              <a:rPr lang="ru-RU" sz="2400" dirty="0" smtClean="0"/>
              <a:t>5. Какие вещества называют простыми?(примеры)</a:t>
            </a:r>
          </a:p>
          <a:p>
            <a:r>
              <a:rPr lang="ru-RU" sz="2400" dirty="0" smtClean="0"/>
              <a:t>6. Какие  вещества называют сложными?(примеры)</a:t>
            </a:r>
          </a:p>
          <a:p>
            <a:r>
              <a:rPr lang="ru-RU" sz="2400" dirty="0" smtClean="0"/>
              <a:t>7. Что называют химическим элементом?</a:t>
            </a:r>
          </a:p>
          <a:p>
            <a:r>
              <a:rPr lang="ru-RU" sz="2400" dirty="0" smtClean="0"/>
              <a:t>8. Сформулируйте закон сохранения массы веществ.</a:t>
            </a:r>
          </a:p>
          <a:p>
            <a:r>
              <a:rPr lang="ru-RU" sz="2400" dirty="0" smtClean="0"/>
              <a:t>9. Кто открыл этот закон?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algn="ctr"/>
            <a:r>
              <a:rPr lang="en-US" dirty="0" smtClean="0"/>
              <a:t>II. </a:t>
            </a:r>
            <a:r>
              <a:rPr lang="ru-RU" dirty="0" smtClean="0"/>
              <a:t>Химический диктант.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2204864"/>
            <a:ext cx="8229600" cy="43204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К</a:t>
            </a:r>
            <a:r>
              <a:rPr lang="ru-RU" sz="2800" dirty="0" smtClean="0"/>
              <a:t>алий, магний, алюминий, азот, цинк, </a:t>
            </a:r>
            <a:r>
              <a:rPr lang="ru-RU" sz="2800" dirty="0" smtClean="0"/>
              <a:t>м</a:t>
            </a:r>
            <a:r>
              <a:rPr lang="ru-RU" sz="2800" dirty="0" smtClean="0"/>
              <a:t>едь, кислород, фосфор, сера, железо, углерод, водород, молекула кислорода, 3 молекулы воды, 5 молекул водорода.</a:t>
            </a:r>
          </a:p>
          <a:p>
            <a:pPr>
              <a:buNone/>
            </a:pPr>
            <a:r>
              <a:rPr lang="ru-RU" sz="2800" u="sng" dirty="0" smtClean="0"/>
              <a:t>Критерии оценки:</a:t>
            </a:r>
          </a:p>
          <a:p>
            <a:pPr>
              <a:buNone/>
            </a:pPr>
            <a:r>
              <a:rPr lang="ru-RU" sz="2800" dirty="0" smtClean="0"/>
              <a:t>Нет ошибок или 1 ошибка – «5»</a:t>
            </a:r>
          </a:p>
          <a:p>
            <a:pPr>
              <a:buNone/>
            </a:pPr>
            <a:r>
              <a:rPr lang="ru-RU" sz="2800" dirty="0" smtClean="0"/>
              <a:t>2 ошибки – «4»</a:t>
            </a:r>
          </a:p>
          <a:p>
            <a:pPr>
              <a:buNone/>
            </a:pPr>
            <a:r>
              <a:rPr lang="ru-RU" sz="2800" dirty="0" smtClean="0"/>
              <a:t>От 2 до 6 ошибок – «3»</a:t>
            </a:r>
          </a:p>
          <a:p>
            <a:pPr>
              <a:buNone/>
            </a:pPr>
            <a:r>
              <a:rPr lang="ru-RU" sz="2800" dirty="0" smtClean="0"/>
              <a:t>Более 6 ошибок – «2» 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6512511" cy="1143000"/>
          </a:xfrm>
        </p:spPr>
        <p:txBody>
          <a:bodyPr/>
          <a:lstStyle/>
          <a:p>
            <a:r>
              <a:rPr lang="ru-RU" dirty="0" smtClean="0"/>
              <a:t>Правильные 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59632" y="2132856"/>
            <a:ext cx="6400800" cy="347472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К,М</a:t>
            </a:r>
            <a:r>
              <a:rPr lang="en-US" sz="4000" dirty="0" smtClean="0"/>
              <a:t>g</a:t>
            </a:r>
            <a:r>
              <a:rPr lang="ru-RU" sz="4000" dirty="0" smtClean="0"/>
              <a:t>, А</a:t>
            </a:r>
            <a:r>
              <a:rPr lang="en-US" sz="4000" dirty="0" smtClean="0"/>
              <a:t>l</a:t>
            </a:r>
            <a:r>
              <a:rPr lang="ru-RU" sz="4000" dirty="0" smtClean="0"/>
              <a:t>,</a:t>
            </a:r>
            <a:r>
              <a:rPr lang="en-US" sz="4000" dirty="0" smtClean="0"/>
              <a:t> N</a:t>
            </a:r>
            <a:r>
              <a:rPr lang="ru-RU" sz="4000" dirty="0" smtClean="0"/>
              <a:t>, </a:t>
            </a:r>
            <a:r>
              <a:rPr lang="en-US" sz="4000" dirty="0" smtClean="0"/>
              <a:t>Zn</a:t>
            </a:r>
            <a:r>
              <a:rPr lang="ru-RU" sz="4000" dirty="0" smtClean="0"/>
              <a:t>, С</a:t>
            </a:r>
            <a:r>
              <a:rPr lang="en-US" sz="4000" dirty="0" smtClean="0"/>
              <a:t>u</a:t>
            </a:r>
            <a:r>
              <a:rPr lang="ru-RU" sz="4000" dirty="0" smtClean="0"/>
              <a:t>, О, Р, </a:t>
            </a:r>
            <a:r>
              <a:rPr lang="en-US" sz="4000" dirty="0" smtClean="0"/>
              <a:t>S</a:t>
            </a:r>
            <a:r>
              <a:rPr lang="ru-RU" sz="4000" dirty="0" smtClean="0"/>
              <a:t>, </a:t>
            </a:r>
            <a:r>
              <a:rPr lang="en-US" sz="4000" dirty="0" smtClean="0"/>
              <a:t>Fe</a:t>
            </a:r>
            <a:r>
              <a:rPr lang="ru-RU" sz="4000" dirty="0" smtClean="0"/>
              <a:t>, С, Н, О₂, 3 Н₂О, 5 Н₂.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III.</a:t>
            </a:r>
            <a:r>
              <a:rPr lang="ru-RU" dirty="0" smtClean="0"/>
              <a:t> Знаешь ли ты валентность?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772816"/>
            <a:ext cx="6400800" cy="4032448"/>
          </a:xfrm>
        </p:spPr>
        <p:txBody>
          <a:bodyPr>
            <a:noAutofit/>
          </a:bodyPr>
          <a:lstStyle/>
          <a:p>
            <a:r>
              <a:rPr lang="en-US" sz="4000" dirty="0" smtClean="0"/>
              <a:t>ALS, </a:t>
            </a:r>
            <a:r>
              <a:rPr lang="en-US" sz="4000" dirty="0" err="1" smtClean="0"/>
              <a:t>MgCL</a:t>
            </a:r>
            <a:r>
              <a:rPr lang="en-US" sz="4000" dirty="0" smtClean="0"/>
              <a:t>, </a:t>
            </a:r>
            <a:r>
              <a:rPr lang="en-US" sz="4000" dirty="0" err="1" smtClean="0"/>
              <a:t>CaN</a:t>
            </a:r>
            <a:r>
              <a:rPr lang="en-US" sz="4000" dirty="0" smtClean="0"/>
              <a:t> </a:t>
            </a:r>
            <a:r>
              <a:rPr lang="en-US" sz="4000" dirty="0" smtClean="0"/>
              <a:t>– </a:t>
            </a:r>
            <a:r>
              <a:rPr lang="ru-RU" sz="4000" dirty="0" smtClean="0"/>
              <a:t>составить формулу.</a:t>
            </a:r>
          </a:p>
          <a:p>
            <a:r>
              <a:rPr lang="en-US" sz="4000" dirty="0"/>
              <a:t>N</a:t>
            </a:r>
            <a:r>
              <a:rPr lang="en-US" sz="4000" baseline="-25000" dirty="0"/>
              <a:t>2 </a:t>
            </a:r>
            <a:r>
              <a:rPr lang="en-US" sz="4000" dirty="0"/>
              <a:t>O</a:t>
            </a:r>
            <a:r>
              <a:rPr lang="en-US" sz="4000" baseline="-25000" dirty="0"/>
              <a:t>3</a:t>
            </a:r>
            <a:r>
              <a:rPr lang="en-US" sz="4000" dirty="0"/>
              <a:t>, P</a:t>
            </a:r>
            <a:r>
              <a:rPr lang="en-US" sz="4000" baseline="-25000" dirty="0"/>
              <a:t>2</a:t>
            </a:r>
            <a:r>
              <a:rPr lang="en-US" sz="4000" dirty="0"/>
              <a:t>O</a:t>
            </a:r>
            <a:r>
              <a:rPr lang="en-US" sz="4000" baseline="-25000" dirty="0"/>
              <a:t>5</a:t>
            </a:r>
            <a:r>
              <a:rPr lang="en-US" sz="4000" dirty="0"/>
              <a:t>, SO</a:t>
            </a:r>
            <a:r>
              <a:rPr lang="en-US" sz="4000" baseline="-25000" dirty="0"/>
              <a:t>2  </a:t>
            </a:r>
            <a:r>
              <a:rPr lang="en-US" sz="4000" dirty="0" smtClean="0"/>
              <a:t> - </a:t>
            </a:r>
            <a:r>
              <a:rPr lang="ru-RU" sz="4000" dirty="0" smtClean="0"/>
              <a:t>определить валентность элементов по формуле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512511" cy="1143000"/>
          </a:xfrm>
        </p:spPr>
        <p:txBody>
          <a:bodyPr/>
          <a:lstStyle/>
          <a:p>
            <a:r>
              <a:rPr lang="ru-RU" sz="3600" dirty="0"/>
              <a:t>Найдите валентность элементов в соединениях.</a:t>
            </a:r>
            <a:br>
              <a:rPr lang="ru-RU" sz="36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547664" y="1916832"/>
            <a:ext cx="6400800" cy="3474720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pPr algn="ctr"/>
            <a:r>
              <a:rPr lang="en-US" sz="2800" dirty="0" smtClean="0"/>
              <a:t>I </a:t>
            </a:r>
            <a:r>
              <a:rPr lang="ru-RU" sz="2800" dirty="0" smtClean="0"/>
              <a:t>Вариант .  </a:t>
            </a:r>
            <a:r>
              <a:rPr lang="en-US" sz="2800" dirty="0" smtClean="0"/>
              <a:t>F</a:t>
            </a:r>
            <a:r>
              <a:rPr lang="ru-RU" sz="2800" dirty="0" smtClean="0"/>
              <a:t>е</a:t>
            </a:r>
            <a:r>
              <a:rPr lang="en-US" sz="2800" dirty="0" smtClean="0"/>
              <a:t>₂O₃</a:t>
            </a:r>
            <a:r>
              <a:rPr lang="ru-RU" sz="2800" dirty="0" smtClean="0"/>
              <a:t>, </a:t>
            </a:r>
            <a:r>
              <a:rPr lang="en-US" sz="2800" dirty="0" smtClean="0"/>
              <a:t>CO₂</a:t>
            </a:r>
            <a:r>
              <a:rPr lang="ru-RU" sz="2800" dirty="0" smtClean="0"/>
              <a:t>, РН₃.</a:t>
            </a:r>
          </a:p>
          <a:p>
            <a:pPr algn="ctr"/>
            <a:endParaRPr lang="ru-RU" sz="2800" dirty="0" smtClean="0"/>
          </a:p>
          <a:p>
            <a:pPr algn="ctr"/>
            <a:r>
              <a:rPr lang="en-US" sz="2800" dirty="0" smtClean="0"/>
              <a:t>II. </a:t>
            </a:r>
            <a:r>
              <a:rPr lang="ru-RU" sz="2800" dirty="0" smtClean="0"/>
              <a:t>Вариант . Н₂</a:t>
            </a:r>
            <a:r>
              <a:rPr lang="en-US" sz="2800" dirty="0" smtClean="0"/>
              <a:t>S</a:t>
            </a:r>
            <a:r>
              <a:rPr lang="ru-RU" sz="2800" dirty="0" smtClean="0"/>
              <a:t>, С</a:t>
            </a:r>
            <a:r>
              <a:rPr lang="en-US" sz="2800" dirty="0" smtClean="0"/>
              <a:t>u</a:t>
            </a:r>
            <a:r>
              <a:rPr lang="ru-RU" sz="2800" dirty="0" smtClean="0"/>
              <a:t>О,  </a:t>
            </a:r>
            <a:r>
              <a:rPr lang="en-US" sz="2800" dirty="0" err="1" smtClean="0"/>
              <a:t>Mn₂O</a:t>
            </a:r>
            <a:r>
              <a:rPr lang="en-US" sz="2800" dirty="0" smtClean="0"/>
              <a:t>₇.</a:t>
            </a:r>
            <a:endParaRPr lang="ru-RU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III</a:t>
            </a:r>
            <a:r>
              <a:rPr lang="ru-RU" sz="2800" dirty="0" smtClean="0"/>
              <a:t>. Вариант . </a:t>
            </a:r>
            <a:r>
              <a:rPr lang="en-US" sz="2800" dirty="0" err="1" smtClean="0"/>
              <a:t>Cu₂O</a:t>
            </a:r>
            <a:r>
              <a:rPr lang="ru-RU" sz="2800" dirty="0" smtClean="0"/>
              <a:t>, </a:t>
            </a:r>
            <a:r>
              <a:rPr lang="en-US" sz="2800" dirty="0" smtClean="0"/>
              <a:t>SO₂</a:t>
            </a:r>
            <a:r>
              <a:rPr lang="ru-RU" sz="2800" dirty="0" smtClean="0"/>
              <a:t>, А</a:t>
            </a:r>
            <a:r>
              <a:rPr lang="en-US" sz="2800" dirty="0" err="1" smtClean="0"/>
              <a:t>l₂O</a:t>
            </a:r>
            <a:r>
              <a:rPr lang="en-US" sz="2800" dirty="0" smtClean="0"/>
              <a:t>₃.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512511" cy="1143000"/>
          </a:xfrm>
        </p:spPr>
        <p:txBody>
          <a:bodyPr/>
          <a:lstStyle/>
          <a:p>
            <a:pPr algn="ctr"/>
            <a:r>
              <a:rPr lang="en-US" dirty="0" smtClean="0"/>
              <a:t>IV. </a:t>
            </a:r>
            <a:r>
              <a:rPr lang="ru-RU" dirty="0" smtClean="0"/>
              <a:t>Исчезнувшие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2204864"/>
            <a:ext cx="8229600" cy="4191744"/>
          </a:xfrm>
        </p:spPr>
        <p:txBody>
          <a:bodyPr>
            <a:normAutofit fontScale="92500"/>
          </a:bodyPr>
          <a:lstStyle/>
          <a:p>
            <a:r>
              <a:rPr lang="ru-RU" sz="2000" dirty="0" smtClean="0"/>
              <a:t>1</a:t>
            </a:r>
            <a:r>
              <a:rPr lang="ru-RU" sz="2800" dirty="0" smtClean="0"/>
              <a:t>……воды состоят из ……. кислорода и водорода.</a:t>
            </a:r>
          </a:p>
          <a:p>
            <a:r>
              <a:rPr lang="ru-RU" sz="2800" dirty="0" smtClean="0"/>
              <a:t>2. Для дыхания животных необходимы ………   кислорода.</a:t>
            </a:r>
          </a:p>
          <a:p>
            <a:r>
              <a:rPr lang="ru-RU" sz="2800" dirty="0" smtClean="0"/>
              <a:t>3. В состав ……… сахара кроме  …….  кислорода и водорода входят  ……..   углерода.</a:t>
            </a:r>
          </a:p>
          <a:p>
            <a:r>
              <a:rPr lang="ru-RU" sz="2800" dirty="0" smtClean="0"/>
              <a:t>4. При растворении сахара в воде  ……. сахара равномерно распределяются между ……..   воды.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512511" cy="1143000"/>
          </a:xfrm>
        </p:spPr>
        <p:txBody>
          <a:bodyPr/>
          <a:lstStyle/>
          <a:p>
            <a:r>
              <a:rPr lang="en-US" dirty="0"/>
              <a:t>V. </a:t>
            </a:r>
            <a:r>
              <a:rPr lang="ru-RU" dirty="0"/>
              <a:t>Учись уравнивать.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403648" y="2492896"/>
            <a:ext cx="7272808" cy="302433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Расставить коэффициенты.</a:t>
            </a:r>
            <a:endParaRPr lang="en-US" sz="3600" dirty="0" smtClean="0"/>
          </a:p>
          <a:p>
            <a:r>
              <a:rPr lang="en-US" sz="3600" dirty="0" smtClean="0"/>
              <a:t>I</a:t>
            </a:r>
            <a:r>
              <a:rPr lang="en-US" sz="3600" dirty="0" smtClean="0"/>
              <a:t>. </a:t>
            </a:r>
            <a:r>
              <a:rPr lang="ru-RU" sz="3600" dirty="0" smtClean="0"/>
              <a:t>Вариант .  Р+О₂=Р₂О₅</a:t>
            </a:r>
            <a:endParaRPr lang="en-US" sz="3600" dirty="0" smtClean="0"/>
          </a:p>
          <a:p>
            <a:r>
              <a:rPr lang="en-US" sz="3600" dirty="0" smtClean="0"/>
              <a:t>II</a:t>
            </a:r>
            <a:r>
              <a:rPr lang="en-US" sz="3600" dirty="0" smtClean="0"/>
              <a:t>. </a:t>
            </a:r>
            <a:r>
              <a:rPr lang="ru-RU" sz="3600" dirty="0" smtClean="0"/>
              <a:t>Вариант .  </a:t>
            </a:r>
            <a:r>
              <a:rPr lang="en-US" sz="3600" dirty="0" smtClean="0"/>
              <a:t>Fe +</a:t>
            </a:r>
            <a:r>
              <a:rPr lang="en-US" sz="3600" dirty="0" err="1" smtClean="0"/>
              <a:t>Cl</a:t>
            </a:r>
            <a:r>
              <a:rPr lang="en-US" sz="3600" dirty="0" smtClean="0"/>
              <a:t>₂=</a:t>
            </a:r>
            <a:r>
              <a:rPr lang="en-US" sz="3600" dirty="0" err="1" smtClean="0"/>
              <a:t>FeCl</a:t>
            </a:r>
            <a:r>
              <a:rPr lang="en-US" sz="3600" dirty="0" smtClean="0"/>
              <a:t>₃</a:t>
            </a:r>
          </a:p>
          <a:p>
            <a:r>
              <a:rPr lang="en-US" sz="3600" dirty="0" smtClean="0"/>
              <a:t>III</a:t>
            </a:r>
            <a:r>
              <a:rPr lang="ru-RU" sz="3600" dirty="0" smtClean="0"/>
              <a:t>. Вариант .  </a:t>
            </a:r>
            <a:r>
              <a:rPr lang="en-US" sz="3600" dirty="0" smtClean="0"/>
              <a:t>N₂+H₂=NH₃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183</TotalTime>
  <Words>552</Words>
  <Application>Microsoft Office PowerPoint</Application>
  <PresentationFormat>Экран (4:3)</PresentationFormat>
  <Paragraphs>66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 Открытый урок по химии  в 8 классе по теме: «Первоначальные химические понятия».</vt:lpstr>
      <vt:lpstr>Обобщение знаний по теме « Первоначальные химические понятия».</vt:lpstr>
      <vt:lpstr>I.Разминка</vt:lpstr>
      <vt:lpstr>II. Химический диктант.</vt:lpstr>
      <vt:lpstr>Правильные ответы:</vt:lpstr>
      <vt:lpstr>III. Знаешь ли ты валентность?</vt:lpstr>
      <vt:lpstr>Найдите валентность элементов в соединениях. </vt:lpstr>
      <vt:lpstr>IV. Исчезнувшие слова.</vt:lpstr>
      <vt:lpstr>V. Учись уравнивать.</vt:lpstr>
      <vt:lpstr>VI. К сияющим вершинам.</vt:lpstr>
      <vt:lpstr>Этап рефлексии:</vt:lpstr>
      <vt:lpstr>Домашнее задание:</vt:lpstr>
      <vt:lpstr>Спасибо за внимание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знаний по теме « Первоначальные химические понятия».</dc:title>
  <dc:creator>Николай</dc:creator>
  <cp:lastModifiedBy>User</cp:lastModifiedBy>
  <cp:revision>29</cp:revision>
  <dcterms:created xsi:type="dcterms:W3CDTF">2012-11-07T15:45:29Z</dcterms:created>
  <dcterms:modified xsi:type="dcterms:W3CDTF">2013-05-30T11:14:55Z</dcterms:modified>
</cp:coreProperties>
</file>