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308" r:id="rId3"/>
    <p:sldId id="309" r:id="rId4"/>
    <p:sldId id="258" r:id="rId5"/>
    <p:sldId id="257" r:id="rId6"/>
    <p:sldId id="312" r:id="rId7"/>
    <p:sldId id="311" r:id="rId8"/>
    <p:sldId id="298" r:id="rId9"/>
    <p:sldId id="299" r:id="rId10"/>
    <p:sldId id="301" r:id="rId11"/>
    <p:sldId id="260" r:id="rId12"/>
    <p:sldId id="307" r:id="rId13"/>
    <p:sldId id="306" r:id="rId14"/>
    <p:sldId id="327" r:id="rId15"/>
    <p:sldId id="289" r:id="rId16"/>
    <p:sldId id="331" r:id="rId17"/>
    <p:sldId id="336" r:id="rId18"/>
    <p:sldId id="293" r:id="rId19"/>
    <p:sldId id="292" r:id="rId20"/>
    <p:sldId id="26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0066"/>
    <a:srgbClr val="FFCC00"/>
    <a:srgbClr val="FF3300"/>
    <a:srgbClr val="009900"/>
    <a:srgbClr val="FF0000"/>
    <a:srgbClr val="FFFF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00" autoAdjust="0"/>
    <p:restoredTop sz="89947" autoAdjust="0"/>
  </p:normalViewPr>
  <p:slideViewPr>
    <p:cSldViewPr>
      <p:cViewPr varScale="1">
        <p:scale>
          <a:sx n="40" d="100"/>
          <a:sy n="40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AAB33-585C-48F2-8917-7C6ECB84223B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FDD09-4D09-4082-A81C-3B93B8348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F2FC23-AF3A-4AE0-A77B-FD156C592DA0}" type="slidenum">
              <a:rPr lang="ru-RU"/>
              <a:pPr/>
              <a:t>7</a:t>
            </a:fld>
            <a:endParaRPr lang="ru-RU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latin typeface="Calibri" pitchFamily="32" charset="0"/>
              <a:cs typeface="Arial Unicode MS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57DCC07-EB91-46EC-8DBC-FF80E9A1085C}" type="slidenum">
              <a:rPr lang="ru-RU" sz="12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ru-RU" sz="1200" b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656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656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6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6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6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6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657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657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7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659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659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59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0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661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661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1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62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66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66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6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6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6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66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66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662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A7513EE-17E0-44E4-BFE9-046DDEE0B780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6662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663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7ED8BA-44A5-45CF-BB35-33C1C33BA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45D21-4E33-4EEF-96CF-84C910CDDA67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EB3A5-893D-4066-A3EA-3D4CAA24D3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14D686-DAAD-47E9-9D01-F106255B5793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CFBDA-937E-4671-9ABF-BCCD766010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3CBD44-F7E0-4C62-BC66-0F4D10550A9D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33984-AE28-4CD1-9897-DDD95FEAFA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CE052-F1FD-4A40-934C-20C358F1F6AC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382AA-711B-4547-AC35-9F27D38B8C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339B8-DE2A-4E48-94F8-E3C2ABD4347C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DF55A-D459-46CE-B043-61188682F2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5EB16D-301F-484B-8B97-5F732DE7A340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8867A-D938-47C1-BF4B-DE37E6CC1A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F2DFC9-DE15-49BC-8B5E-68B04346E4CD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1C4D8-ABFA-4952-80C9-5F15A528CC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36571D-4A7C-46A0-AD74-7F9509C99AB2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A7E3A-A072-4C24-9263-93B4A9BAB1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D98A4D-D759-4846-B33E-D244C37D9C9F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27CAE-2F84-4537-B14B-4B1C06EAE0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0CFDC1-A4D0-48D1-928D-5F0B75FB7FCE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CD55A-EEB5-4540-9474-4B134850DC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553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554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54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55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5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55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7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55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9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55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559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55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6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6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6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5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83F5838-A769-4659-BE05-B789397D44AA}" type="datetimeFigureOut">
              <a:rPr lang="ru-RU"/>
              <a:pPr/>
              <a:t>20.05.2013</a:t>
            </a:fld>
            <a:endParaRPr lang="ru-RU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56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41D7560-0258-495A-A607-1D49971C3E6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58888" y="692150"/>
            <a:ext cx="6624637" cy="15843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Урок математики </a:t>
            </a:r>
          </a:p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по теме: </a:t>
            </a:r>
          </a:p>
        </p:txBody>
      </p:sp>
      <p:pic>
        <p:nvPicPr>
          <p:cNvPr id="2055" name="Picture 8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2056" name="Picture 9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2057" name="Picture 10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2058" name="Picture 11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285852" y="2500306"/>
            <a:ext cx="692948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</a:rPr>
              <a:t>«</a:t>
            </a: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Свойства сторон прямоугольника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</a:rPr>
              <a:t>»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4"/>
          <p:cNvGrpSpPr>
            <a:grpSpLocks/>
          </p:cNvGrpSpPr>
          <p:nvPr/>
        </p:nvGrpSpPr>
        <p:grpSpPr bwMode="auto">
          <a:xfrm>
            <a:off x="0" y="-747713"/>
            <a:ext cx="9144000" cy="9217026"/>
            <a:chOff x="0" y="-471"/>
            <a:chExt cx="5760" cy="5806"/>
          </a:xfrm>
        </p:grpSpPr>
        <p:pic>
          <p:nvPicPr>
            <p:cNvPr id="110595" name="Picture 5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3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10596" name="Picture 6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56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10597" name="Picture 7" descr="BD15034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6" y="-425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10598" name="Picture 8" descr="BD15034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-471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539750" y="620713"/>
            <a:ext cx="8280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44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44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Цели и задачи: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395288" y="2852738"/>
            <a:ext cx="82089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1. Познакомиться со </a:t>
            </a:r>
            <a:r>
              <a:rPr lang="ru-RU" sz="3200" dirty="0" smtClean="0">
                <a:solidFill>
                  <a:schemeClr val="tx2"/>
                </a:solidFill>
              </a:rPr>
              <a:t>свойствами прямоугольника.</a:t>
            </a:r>
            <a:endParaRPr lang="ru-RU" sz="3200" dirty="0">
              <a:solidFill>
                <a:schemeClr val="tx2"/>
              </a:solidFill>
            </a:endParaRPr>
          </a:p>
          <a:p>
            <a:endParaRPr lang="ru-RU" sz="3200" dirty="0">
              <a:solidFill>
                <a:schemeClr val="tx2"/>
              </a:solidFill>
            </a:endParaRPr>
          </a:p>
          <a:p>
            <a:r>
              <a:rPr lang="ru-RU" sz="3200" dirty="0">
                <a:solidFill>
                  <a:schemeClr val="tx2"/>
                </a:solidFill>
              </a:rPr>
              <a:t>2. Научиться </a:t>
            </a:r>
            <a:r>
              <a:rPr lang="ru-RU" sz="3200" dirty="0" err="1" smtClean="0">
                <a:solidFill>
                  <a:schemeClr val="tx2"/>
                </a:solidFill>
              </a:rPr>
              <a:t>чертитьпрямоугольник</a:t>
            </a:r>
            <a:r>
              <a:rPr lang="ru-RU" sz="3200" dirty="0" smtClean="0">
                <a:solidFill>
                  <a:schemeClr val="tx2"/>
                </a:solidFill>
              </a:rPr>
              <a:t>.</a:t>
            </a:r>
          </a:p>
          <a:p>
            <a:endParaRPr lang="ru-RU" sz="3200" dirty="0">
              <a:solidFill>
                <a:schemeClr val="tx2"/>
              </a:solidFill>
            </a:endParaRPr>
          </a:p>
          <a:p>
            <a:r>
              <a:rPr lang="ru-RU" sz="3200" dirty="0">
                <a:solidFill>
                  <a:schemeClr val="tx2"/>
                </a:solidFill>
              </a:rPr>
              <a:t>3. Закрепить вычислительные навыки.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4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6" name="Picture 45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7" name="Picture 46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8" name="Picture 47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5147" name="Rectangle 4"/>
          <p:cNvSpPr>
            <a:spLocks noChangeArrowheads="1"/>
          </p:cNvSpPr>
          <p:nvPr/>
        </p:nvSpPr>
        <p:spPr bwMode="auto">
          <a:xfrm>
            <a:off x="571472" y="428604"/>
            <a:ext cx="8072494" cy="714380"/>
          </a:xfrm>
          <a:prstGeom prst="rect">
            <a:avLst/>
          </a:prstGeom>
          <a:gradFill rotWithShape="1">
            <a:gsLst>
              <a:gs pos="0">
                <a:srgbClr val="0000FF">
                  <a:alpha val="50000"/>
                </a:srgbClr>
              </a:gs>
              <a:gs pos="50000">
                <a:srgbClr val="FFFF66">
                  <a:alpha val="50000"/>
                </a:srgbClr>
              </a:gs>
              <a:gs pos="100000">
                <a:srgbClr val="0000FF">
                  <a:alpha val="50000"/>
                </a:srgbClr>
              </a:gs>
            </a:gsLst>
            <a:lin ang="2700000" scaled="1"/>
          </a:gradFill>
          <a:ln w="76200" cap="rnd" algn="ctr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Прямоугольник и 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его свойства</a:t>
            </a:r>
            <a:b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 dirty="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034" y="1285860"/>
            <a:ext cx="8463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Из данных фигур выберите прямоугольник.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642910" y="2500306"/>
            <a:ext cx="74281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Сколько сторон у прямоугольника? </a:t>
            </a:r>
          </a:p>
          <a:p>
            <a:r>
              <a:rPr lang="ru-RU" sz="3200" dirty="0" smtClean="0"/>
              <a:t>Покажите противоположные стороны.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642910" y="1928802"/>
            <a:ext cx="6617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Сколько углов у прямоугольника?</a:t>
            </a:r>
            <a:endParaRPr lang="ru-RU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571472" y="3786190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Измерьте длины сторон прямоугольника.</a:t>
            </a:r>
            <a:endParaRPr lang="ru-R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5072074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Что можно сказать о длинах  </a:t>
            </a:r>
          </a:p>
          <a:p>
            <a:r>
              <a:rPr lang="ru-RU" sz="3200" dirty="0" smtClean="0"/>
              <a:t>противоположных сторон  прямоугольника?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1670" y="1857364"/>
            <a:ext cx="4500594" cy="17145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71670" y="3500438"/>
            <a:ext cx="450059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3108" y="1928802"/>
            <a:ext cx="435771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643702" y="1785926"/>
            <a:ext cx="1782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длина</a:t>
            </a:r>
            <a:endParaRPr lang="ru-RU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357166"/>
            <a:ext cx="7395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95000"/>
                  </a:schemeClr>
                </a:solidFill>
              </a:rPr>
              <a:t>Противоположные стороны</a:t>
            </a:r>
            <a:endParaRPr lang="ru-RU" sz="4400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285852" y="2714620"/>
            <a:ext cx="1714512" cy="15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5644364" y="2713826"/>
            <a:ext cx="1714512" cy="15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28596" y="3929066"/>
            <a:ext cx="20249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 smtClean="0">
                <a:solidFill>
                  <a:srgbClr val="FF0000"/>
                </a:solidFill>
              </a:rPr>
              <a:t>ширина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4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6" name="Picture 45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7" name="Picture 46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128" name="Picture 47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5147" name="Rectangle 4"/>
          <p:cNvSpPr>
            <a:spLocks noChangeArrowheads="1"/>
          </p:cNvSpPr>
          <p:nvPr/>
        </p:nvSpPr>
        <p:spPr bwMode="auto">
          <a:xfrm>
            <a:off x="571472" y="428604"/>
            <a:ext cx="8072494" cy="714380"/>
          </a:xfrm>
          <a:prstGeom prst="rect">
            <a:avLst/>
          </a:prstGeom>
          <a:gradFill rotWithShape="1">
            <a:gsLst>
              <a:gs pos="0">
                <a:srgbClr val="0000FF">
                  <a:alpha val="50000"/>
                </a:srgbClr>
              </a:gs>
              <a:gs pos="50000">
                <a:srgbClr val="FFFF66">
                  <a:alpha val="50000"/>
                </a:srgbClr>
              </a:gs>
              <a:gs pos="100000">
                <a:srgbClr val="0000FF">
                  <a:alpha val="50000"/>
                </a:srgbClr>
              </a:gs>
            </a:gsLst>
            <a:lin ang="2700000" scaled="1"/>
          </a:gradFill>
          <a:ln w="76200" cap="rnd" algn="ctr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Прямоугольник и 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его свойства</a:t>
            </a:r>
            <a:b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 dirty="0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500694" y="5214950"/>
            <a:ext cx="3429024" cy="1285884"/>
            <a:chOff x="90" y="2595"/>
            <a:chExt cx="2167" cy="1379"/>
          </a:xfrm>
        </p:grpSpPr>
        <p:sp>
          <p:nvSpPr>
            <p:cNvPr id="5150" name="Oval 18"/>
            <p:cNvSpPr>
              <a:spLocks noChangeArrowheads="1"/>
            </p:cNvSpPr>
            <p:nvPr/>
          </p:nvSpPr>
          <p:spPr bwMode="auto">
            <a:xfrm>
              <a:off x="1295" y="3695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5151" name="Rectangle 9"/>
            <p:cNvSpPr>
              <a:spLocks noChangeArrowheads="1"/>
            </p:cNvSpPr>
            <p:nvPr/>
          </p:nvSpPr>
          <p:spPr bwMode="auto">
            <a:xfrm>
              <a:off x="628" y="2595"/>
              <a:ext cx="1095" cy="1029"/>
            </a:xfrm>
            <a:prstGeom prst="rect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797" y="2681"/>
              <a:ext cx="239" cy="483"/>
              <a:chOff x="2109" y="3339"/>
              <a:chExt cx="317" cy="681"/>
            </a:xfrm>
          </p:grpSpPr>
          <p:sp>
            <p:nvSpPr>
              <p:cNvPr id="5153" name="Oval 10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  <p:sp>
            <p:nvSpPr>
              <p:cNvPr id="5154" name="Oval 11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82" y="2681"/>
              <a:ext cx="240" cy="483"/>
              <a:chOff x="2109" y="3339"/>
              <a:chExt cx="317" cy="681"/>
            </a:xfrm>
          </p:grpSpPr>
          <p:sp>
            <p:nvSpPr>
              <p:cNvPr id="5156" name="Oval 14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  <p:sp>
            <p:nvSpPr>
              <p:cNvPr id="5157" name="Oval 15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</p:grpSp>
        <p:sp>
          <p:nvSpPr>
            <p:cNvPr id="5158" name="Arc 16"/>
            <p:cNvSpPr>
              <a:spLocks/>
            </p:cNvSpPr>
            <p:nvPr/>
          </p:nvSpPr>
          <p:spPr bwMode="auto">
            <a:xfrm rot="19896419" flipV="1">
              <a:off x="1009" y="3022"/>
              <a:ext cx="319" cy="299"/>
            </a:xfrm>
            <a:custGeom>
              <a:avLst/>
              <a:gdLst>
                <a:gd name="T0" fmla="*/ 148 w 43200"/>
                <a:gd name="T1" fmla="*/ 299 h 43147"/>
                <a:gd name="T2" fmla="*/ 319 w 43200"/>
                <a:gd name="T3" fmla="*/ 150 h 43147"/>
                <a:gd name="T4" fmla="*/ 160 w 43200"/>
                <a:gd name="T5" fmla="*/ 150 h 431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147" fill="none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147" stroke="0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20087" y="431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5159" name="Oval 20"/>
            <p:cNvSpPr>
              <a:spLocks noChangeArrowheads="1"/>
            </p:cNvSpPr>
            <p:nvPr/>
          </p:nvSpPr>
          <p:spPr bwMode="auto">
            <a:xfrm>
              <a:off x="479" y="3695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5160" name="Line 21"/>
            <p:cNvSpPr>
              <a:spLocks noChangeShapeType="1"/>
            </p:cNvSpPr>
            <p:nvPr/>
          </p:nvSpPr>
          <p:spPr bwMode="auto">
            <a:xfrm flipV="1">
              <a:off x="1027" y="3610"/>
              <a:ext cx="0" cy="1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5161" name="Line 22"/>
            <p:cNvSpPr>
              <a:spLocks noChangeShapeType="1"/>
            </p:cNvSpPr>
            <p:nvPr/>
          </p:nvSpPr>
          <p:spPr bwMode="auto">
            <a:xfrm flipV="1">
              <a:off x="1373" y="3610"/>
              <a:ext cx="0" cy="12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5162" name="Oval 23"/>
            <p:cNvSpPr>
              <a:spLocks noChangeArrowheads="1"/>
            </p:cNvSpPr>
            <p:nvPr/>
          </p:nvSpPr>
          <p:spPr bwMode="auto">
            <a:xfrm>
              <a:off x="1853" y="3043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5163" name="Oval 24"/>
            <p:cNvSpPr>
              <a:spLocks noChangeArrowheads="1"/>
            </p:cNvSpPr>
            <p:nvPr/>
          </p:nvSpPr>
          <p:spPr bwMode="auto">
            <a:xfrm>
              <a:off x="90" y="3043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5164" name="Line 25"/>
            <p:cNvSpPr>
              <a:spLocks noChangeShapeType="1"/>
            </p:cNvSpPr>
            <p:nvPr/>
          </p:nvSpPr>
          <p:spPr bwMode="auto">
            <a:xfrm>
              <a:off x="1718" y="3178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5165" name="Line 26"/>
            <p:cNvSpPr>
              <a:spLocks noChangeShapeType="1"/>
            </p:cNvSpPr>
            <p:nvPr/>
          </p:nvSpPr>
          <p:spPr bwMode="auto">
            <a:xfrm>
              <a:off x="489" y="3178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25" name="Freeform 17"/>
          <p:cNvSpPr>
            <a:spLocks/>
          </p:cNvSpPr>
          <p:nvPr/>
        </p:nvSpPr>
        <p:spPr bwMode="auto">
          <a:xfrm rot="20741548">
            <a:off x="7094605" y="5905003"/>
            <a:ext cx="410360" cy="231771"/>
          </a:xfrm>
          <a:custGeom>
            <a:avLst/>
            <a:gdLst>
              <a:gd name="T0" fmla="*/ 9102 w 896"/>
              <a:gd name="T1" fmla="*/ 66980 h 714"/>
              <a:gd name="T2" fmla="*/ 319381 w 896"/>
              <a:gd name="T3" fmla="*/ 190222 h 714"/>
              <a:gd name="T4" fmla="*/ 732260 w 896"/>
              <a:gd name="T5" fmla="*/ 31079 h 714"/>
              <a:gd name="T6" fmla="*/ 374818 w 896"/>
              <a:gd name="T7" fmla="*/ 375622 h 714"/>
              <a:gd name="T8" fmla="*/ 9102 w 896"/>
              <a:gd name="T9" fmla="*/ 66980 h 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6" h="714">
                <a:moveTo>
                  <a:pt x="11" y="125"/>
                </a:moveTo>
                <a:cubicBezTo>
                  <a:pt x="0" y="67"/>
                  <a:pt x="240" y="366"/>
                  <a:pt x="386" y="355"/>
                </a:cubicBezTo>
                <a:cubicBezTo>
                  <a:pt x="532" y="344"/>
                  <a:pt x="874" y="0"/>
                  <a:pt x="885" y="58"/>
                </a:cubicBezTo>
                <a:cubicBezTo>
                  <a:pt x="896" y="116"/>
                  <a:pt x="599" y="688"/>
                  <a:pt x="453" y="701"/>
                </a:cubicBezTo>
                <a:cubicBezTo>
                  <a:pt x="307" y="714"/>
                  <a:pt x="22" y="183"/>
                  <a:pt x="11" y="125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28596" y="1714488"/>
            <a:ext cx="888022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У прямоугольника 4 стороны.</a:t>
            </a:r>
          </a:p>
          <a:p>
            <a:r>
              <a:rPr lang="ru-RU" sz="3600" dirty="0" smtClean="0"/>
              <a:t>У прямоугольника </a:t>
            </a:r>
          </a:p>
          <a:p>
            <a:r>
              <a:rPr lang="ru-RU" sz="3600" dirty="0" smtClean="0"/>
              <a:t>противоположные стороны равны.</a:t>
            </a:r>
          </a:p>
          <a:p>
            <a:r>
              <a:rPr lang="ru-RU" sz="3600" dirty="0" smtClean="0"/>
              <a:t>У прямоугольника 4 угла.</a:t>
            </a:r>
          </a:p>
          <a:p>
            <a:r>
              <a:rPr lang="ru-RU" sz="3600" dirty="0" smtClean="0"/>
              <a:t>У прямоугольника все углы прямые.</a:t>
            </a:r>
          </a:p>
          <a:p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4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88067" name="Picture 45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88068" name="Picture 46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88069" name="Picture 47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88070" name="Rectangle 4"/>
          <p:cNvSpPr>
            <a:spLocks noChangeArrowheads="1"/>
          </p:cNvSpPr>
          <p:nvPr/>
        </p:nvSpPr>
        <p:spPr bwMode="auto">
          <a:xfrm>
            <a:off x="539750" y="333375"/>
            <a:ext cx="8229600" cy="1143000"/>
          </a:xfrm>
          <a:prstGeom prst="rect">
            <a:avLst/>
          </a:prstGeom>
          <a:gradFill rotWithShape="1">
            <a:gsLst>
              <a:gs pos="0">
                <a:srgbClr val="0000FF">
                  <a:alpha val="50000"/>
                </a:srgbClr>
              </a:gs>
              <a:gs pos="50000">
                <a:srgbClr val="FFFF66">
                  <a:alpha val="50000"/>
                </a:srgbClr>
              </a:gs>
              <a:gs pos="100000">
                <a:srgbClr val="0000FF">
                  <a:alpha val="50000"/>
                </a:srgbClr>
              </a:gs>
            </a:gsLst>
            <a:lin ang="2700000" scaled="1"/>
          </a:gradFill>
          <a:ln w="76200" cap="rnd" algn="ctr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8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800" b="1" i="1" dirty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«Родственники»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411413" y="4221163"/>
            <a:ext cx="4392612" cy="2462212"/>
            <a:chOff x="799" y="2003"/>
            <a:chExt cx="4292" cy="2050"/>
          </a:xfrm>
        </p:grpSpPr>
        <p:sp>
          <p:nvSpPr>
            <p:cNvPr id="88090" name="Oval 7"/>
            <p:cNvSpPr>
              <a:spLocks noChangeArrowheads="1"/>
            </p:cNvSpPr>
            <p:nvPr/>
          </p:nvSpPr>
          <p:spPr bwMode="auto">
            <a:xfrm>
              <a:off x="2004" y="3774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/>
            </a:p>
          </p:txBody>
        </p:sp>
        <p:sp>
          <p:nvSpPr>
            <p:cNvPr id="88091" name="Rectangle 8"/>
            <p:cNvSpPr>
              <a:spLocks noChangeArrowheads="1"/>
            </p:cNvSpPr>
            <p:nvPr/>
          </p:nvSpPr>
          <p:spPr bwMode="auto">
            <a:xfrm>
              <a:off x="1337" y="2674"/>
              <a:ext cx="1095" cy="1029"/>
            </a:xfrm>
            <a:prstGeom prst="rect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44800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506" y="2760"/>
              <a:ext cx="239" cy="483"/>
              <a:chOff x="2109" y="3339"/>
              <a:chExt cx="317" cy="681"/>
            </a:xfrm>
          </p:grpSpPr>
          <p:sp>
            <p:nvSpPr>
              <p:cNvPr id="88093" name="Oval 10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  <p:sp>
            <p:nvSpPr>
              <p:cNvPr id="88094" name="Oval 11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991" y="2760"/>
              <a:ext cx="240" cy="483"/>
              <a:chOff x="2109" y="3339"/>
              <a:chExt cx="317" cy="681"/>
            </a:xfrm>
          </p:grpSpPr>
          <p:sp>
            <p:nvSpPr>
              <p:cNvPr id="88096" name="Oval 13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  <p:sp>
            <p:nvSpPr>
              <p:cNvPr id="88097" name="Oval 14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</p:grpSp>
        <p:sp>
          <p:nvSpPr>
            <p:cNvPr id="88098" name="Arc 15"/>
            <p:cNvSpPr>
              <a:spLocks/>
            </p:cNvSpPr>
            <p:nvPr/>
          </p:nvSpPr>
          <p:spPr bwMode="auto">
            <a:xfrm rot="19896419" flipV="1">
              <a:off x="1718" y="3101"/>
              <a:ext cx="319" cy="299"/>
            </a:xfrm>
            <a:custGeom>
              <a:avLst/>
              <a:gdLst>
                <a:gd name="T0" fmla="*/ 148 w 43200"/>
                <a:gd name="T1" fmla="*/ 299 h 43147"/>
                <a:gd name="T2" fmla="*/ 319 w 43200"/>
                <a:gd name="T3" fmla="*/ 150 h 43147"/>
                <a:gd name="T4" fmla="*/ 160 w 43200"/>
                <a:gd name="T5" fmla="*/ 150 h 431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147" fill="none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147" stroke="0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20087" y="431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099" name="Oval 16"/>
            <p:cNvSpPr>
              <a:spLocks noChangeArrowheads="1"/>
            </p:cNvSpPr>
            <p:nvPr/>
          </p:nvSpPr>
          <p:spPr bwMode="auto">
            <a:xfrm>
              <a:off x="1188" y="3774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/>
            </a:p>
          </p:txBody>
        </p:sp>
        <p:sp>
          <p:nvSpPr>
            <p:cNvPr id="88100" name="Line 17"/>
            <p:cNvSpPr>
              <a:spLocks noChangeShapeType="1"/>
            </p:cNvSpPr>
            <p:nvPr/>
          </p:nvSpPr>
          <p:spPr bwMode="auto">
            <a:xfrm flipV="1">
              <a:off x="1736" y="3689"/>
              <a:ext cx="0" cy="1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01" name="Line 18"/>
            <p:cNvSpPr>
              <a:spLocks noChangeShapeType="1"/>
            </p:cNvSpPr>
            <p:nvPr/>
          </p:nvSpPr>
          <p:spPr bwMode="auto">
            <a:xfrm flipV="1">
              <a:off x="2082" y="3689"/>
              <a:ext cx="0" cy="12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02" name="Oval 19"/>
            <p:cNvSpPr>
              <a:spLocks noChangeArrowheads="1"/>
            </p:cNvSpPr>
            <p:nvPr/>
          </p:nvSpPr>
          <p:spPr bwMode="auto">
            <a:xfrm rot="-2177867">
              <a:off x="2547" y="3026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/>
            </a:p>
          </p:txBody>
        </p:sp>
        <p:sp>
          <p:nvSpPr>
            <p:cNvPr id="88103" name="Oval 20"/>
            <p:cNvSpPr>
              <a:spLocks noChangeArrowheads="1"/>
            </p:cNvSpPr>
            <p:nvPr/>
          </p:nvSpPr>
          <p:spPr bwMode="auto">
            <a:xfrm rot="2212194">
              <a:off x="799" y="3036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/>
            </a:p>
          </p:txBody>
        </p:sp>
        <p:sp>
          <p:nvSpPr>
            <p:cNvPr id="88104" name="Line 21"/>
            <p:cNvSpPr>
              <a:spLocks noChangeShapeType="1"/>
            </p:cNvSpPr>
            <p:nvPr/>
          </p:nvSpPr>
          <p:spPr bwMode="auto">
            <a:xfrm>
              <a:off x="2427" y="3257"/>
              <a:ext cx="155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05" name="Line 22"/>
            <p:cNvSpPr>
              <a:spLocks noChangeShapeType="1"/>
            </p:cNvSpPr>
            <p:nvPr/>
          </p:nvSpPr>
          <p:spPr bwMode="auto">
            <a:xfrm>
              <a:off x="1198" y="3257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06" name="Freeform 23"/>
            <p:cNvSpPr>
              <a:spLocks/>
            </p:cNvSpPr>
            <p:nvPr/>
          </p:nvSpPr>
          <p:spPr bwMode="auto">
            <a:xfrm>
              <a:off x="1629" y="3352"/>
              <a:ext cx="467" cy="241"/>
            </a:xfrm>
            <a:custGeom>
              <a:avLst/>
              <a:gdLst>
                <a:gd name="T0" fmla="*/ 6 w 896"/>
                <a:gd name="T1" fmla="*/ 42 h 714"/>
                <a:gd name="T2" fmla="*/ 201 w 896"/>
                <a:gd name="T3" fmla="*/ 120 h 714"/>
                <a:gd name="T4" fmla="*/ 461 w 896"/>
                <a:gd name="T5" fmla="*/ 20 h 714"/>
                <a:gd name="T6" fmla="*/ 236 w 896"/>
                <a:gd name="T7" fmla="*/ 237 h 714"/>
                <a:gd name="T8" fmla="*/ 6 w 896"/>
                <a:gd name="T9" fmla="*/ 42 h 7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6" h="714">
                  <a:moveTo>
                    <a:pt x="11" y="125"/>
                  </a:moveTo>
                  <a:cubicBezTo>
                    <a:pt x="0" y="67"/>
                    <a:pt x="240" y="366"/>
                    <a:pt x="386" y="355"/>
                  </a:cubicBezTo>
                  <a:cubicBezTo>
                    <a:pt x="532" y="344"/>
                    <a:pt x="874" y="0"/>
                    <a:pt x="885" y="58"/>
                  </a:cubicBezTo>
                  <a:cubicBezTo>
                    <a:pt x="896" y="116"/>
                    <a:pt x="599" y="688"/>
                    <a:pt x="453" y="701"/>
                  </a:cubicBezTo>
                  <a:cubicBezTo>
                    <a:pt x="307" y="714"/>
                    <a:pt x="22" y="183"/>
                    <a:pt x="11" y="125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12" name="Oval 24"/>
            <p:cNvSpPr>
              <a:spLocks noChangeArrowheads="1"/>
            </p:cNvSpPr>
            <p:nvPr/>
          </p:nvSpPr>
          <p:spPr bwMode="auto">
            <a:xfrm>
              <a:off x="4134" y="3736"/>
              <a:ext cx="653" cy="27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70000"/>
                  </a:schemeClr>
                </a:gs>
                <a:gs pos="50000">
                  <a:srgbClr val="FF3300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44800">
                <a:cs typeface="+mn-cs"/>
              </a:endParaRP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3467" y="2003"/>
              <a:ext cx="1095" cy="1661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alpha val="70000"/>
                  </a:schemeClr>
                </a:gs>
                <a:gs pos="50000">
                  <a:srgbClr val="FF3300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44800">
                <a:cs typeface="+mn-cs"/>
              </a:endParaRPr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3636" y="2194"/>
              <a:ext cx="239" cy="483"/>
              <a:chOff x="2109" y="3339"/>
              <a:chExt cx="317" cy="681"/>
            </a:xfrm>
          </p:grpSpPr>
          <p:sp>
            <p:nvSpPr>
              <p:cNvPr id="88110" name="Oval 27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  <p:sp>
            <p:nvSpPr>
              <p:cNvPr id="88111" name="Oval 28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4160" y="2203"/>
              <a:ext cx="240" cy="483"/>
              <a:chOff x="2109" y="3339"/>
              <a:chExt cx="317" cy="681"/>
            </a:xfrm>
          </p:grpSpPr>
          <p:sp>
            <p:nvSpPr>
              <p:cNvPr id="88113" name="Oval 30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  <p:sp>
            <p:nvSpPr>
              <p:cNvPr id="88114" name="Oval 31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/>
              </a:p>
            </p:txBody>
          </p:sp>
        </p:grpSp>
        <p:sp>
          <p:nvSpPr>
            <p:cNvPr id="88115" name="Arc 32"/>
            <p:cNvSpPr>
              <a:spLocks/>
            </p:cNvSpPr>
            <p:nvPr/>
          </p:nvSpPr>
          <p:spPr bwMode="auto">
            <a:xfrm rot="19896419" flipV="1">
              <a:off x="3848" y="2679"/>
              <a:ext cx="319" cy="299"/>
            </a:xfrm>
            <a:custGeom>
              <a:avLst/>
              <a:gdLst>
                <a:gd name="T0" fmla="*/ 148 w 43200"/>
                <a:gd name="T1" fmla="*/ 299 h 43147"/>
                <a:gd name="T2" fmla="*/ 319 w 43200"/>
                <a:gd name="T3" fmla="*/ 150 h 43147"/>
                <a:gd name="T4" fmla="*/ 160 w 43200"/>
                <a:gd name="T5" fmla="*/ 150 h 431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147" fill="none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147" stroke="0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20087" y="431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21" name="Oval 33"/>
            <p:cNvSpPr>
              <a:spLocks noChangeArrowheads="1"/>
            </p:cNvSpPr>
            <p:nvPr/>
          </p:nvSpPr>
          <p:spPr bwMode="auto">
            <a:xfrm>
              <a:off x="3318" y="3736"/>
              <a:ext cx="653" cy="27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70000"/>
                  </a:schemeClr>
                </a:gs>
                <a:gs pos="50000">
                  <a:srgbClr val="FF3300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44800">
                <a:cs typeface="+mn-cs"/>
              </a:endParaRPr>
            </a:p>
          </p:txBody>
        </p:sp>
        <p:sp>
          <p:nvSpPr>
            <p:cNvPr id="88117" name="Line 34"/>
            <p:cNvSpPr>
              <a:spLocks noChangeShapeType="1"/>
            </p:cNvSpPr>
            <p:nvPr/>
          </p:nvSpPr>
          <p:spPr bwMode="auto">
            <a:xfrm flipV="1">
              <a:off x="3866" y="3651"/>
              <a:ext cx="0" cy="1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18" name="Line 35"/>
            <p:cNvSpPr>
              <a:spLocks noChangeShapeType="1"/>
            </p:cNvSpPr>
            <p:nvPr/>
          </p:nvSpPr>
          <p:spPr bwMode="auto">
            <a:xfrm flipV="1">
              <a:off x="4212" y="3651"/>
              <a:ext cx="0" cy="12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924" name="Oval 36"/>
            <p:cNvSpPr>
              <a:spLocks noChangeArrowheads="1"/>
            </p:cNvSpPr>
            <p:nvPr/>
          </p:nvSpPr>
          <p:spPr bwMode="auto">
            <a:xfrm rot="-2177867">
              <a:off x="4688" y="2959"/>
              <a:ext cx="403" cy="27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70000"/>
                  </a:schemeClr>
                </a:gs>
                <a:gs pos="50000">
                  <a:srgbClr val="FF3300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44800">
                <a:cs typeface="+mn-cs"/>
              </a:endParaRPr>
            </a:p>
          </p:txBody>
        </p:sp>
        <p:sp>
          <p:nvSpPr>
            <p:cNvPr id="37925" name="Oval 37"/>
            <p:cNvSpPr>
              <a:spLocks noChangeArrowheads="1"/>
            </p:cNvSpPr>
            <p:nvPr/>
          </p:nvSpPr>
          <p:spPr bwMode="auto">
            <a:xfrm rot="2212194">
              <a:off x="2940" y="3008"/>
              <a:ext cx="403" cy="27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70000"/>
                  </a:schemeClr>
                </a:gs>
                <a:gs pos="50000">
                  <a:srgbClr val="FF3300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sz="44800">
                <a:cs typeface="+mn-cs"/>
              </a:endParaRPr>
            </a:p>
          </p:txBody>
        </p:sp>
        <p:sp>
          <p:nvSpPr>
            <p:cNvPr id="88121" name="Line 38"/>
            <p:cNvSpPr>
              <a:spLocks noChangeShapeType="1"/>
            </p:cNvSpPr>
            <p:nvPr/>
          </p:nvSpPr>
          <p:spPr bwMode="auto">
            <a:xfrm>
              <a:off x="4557" y="3219"/>
              <a:ext cx="155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22" name="Line 39"/>
            <p:cNvSpPr>
              <a:spLocks noChangeShapeType="1"/>
            </p:cNvSpPr>
            <p:nvPr/>
          </p:nvSpPr>
          <p:spPr bwMode="auto">
            <a:xfrm>
              <a:off x="3328" y="3219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8123" name="Freeform 40"/>
            <p:cNvSpPr>
              <a:spLocks/>
            </p:cNvSpPr>
            <p:nvPr/>
          </p:nvSpPr>
          <p:spPr bwMode="auto">
            <a:xfrm>
              <a:off x="3807" y="3055"/>
              <a:ext cx="467" cy="241"/>
            </a:xfrm>
            <a:custGeom>
              <a:avLst/>
              <a:gdLst>
                <a:gd name="T0" fmla="*/ 6 w 896"/>
                <a:gd name="T1" fmla="*/ 42 h 714"/>
                <a:gd name="T2" fmla="*/ 201 w 896"/>
                <a:gd name="T3" fmla="*/ 120 h 714"/>
                <a:gd name="T4" fmla="*/ 461 w 896"/>
                <a:gd name="T5" fmla="*/ 20 h 714"/>
                <a:gd name="T6" fmla="*/ 236 w 896"/>
                <a:gd name="T7" fmla="*/ 237 h 714"/>
                <a:gd name="T8" fmla="*/ 6 w 896"/>
                <a:gd name="T9" fmla="*/ 42 h 7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6" h="714">
                  <a:moveTo>
                    <a:pt x="11" y="125"/>
                  </a:moveTo>
                  <a:cubicBezTo>
                    <a:pt x="0" y="67"/>
                    <a:pt x="240" y="366"/>
                    <a:pt x="386" y="355"/>
                  </a:cubicBezTo>
                  <a:cubicBezTo>
                    <a:pt x="532" y="344"/>
                    <a:pt x="874" y="0"/>
                    <a:pt x="885" y="58"/>
                  </a:cubicBezTo>
                  <a:cubicBezTo>
                    <a:pt x="896" y="116"/>
                    <a:pt x="599" y="688"/>
                    <a:pt x="453" y="701"/>
                  </a:cubicBezTo>
                  <a:cubicBezTo>
                    <a:pt x="307" y="714"/>
                    <a:pt x="22" y="183"/>
                    <a:pt x="11" y="125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8124" name="Rectangle 60"/>
          <p:cNvSpPr>
            <a:spLocks noChangeArrowheads="1"/>
          </p:cNvSpPr>
          <p:nvPr/>
        </p:nvSpPr>
        <p:spPr bwMode="auto">
          <a:xfrm>
            <a:off x="971550" y="1557338"/>
            <a:ext cx="7488238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400" i="1"/>
              <a:t>Стали они искать, и нашли  у себя четыре признака сходства.</a:t>
            </a:r>
            <a:r>
              <a:rPr lang="ru-RU" sz="2800" i="1"/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ru-RU" sz="2800" i="1"/>
          </a:p>
        </p:txBody>
      </p:sp>
      <p:sp>
        <p:nvSpPr>
          <p:cNvPr id="88125" name="Rectangle 61"/>
          <p:cNvSpPr>
            <a:spLocks noChangeArrowheads="1"/>
          </p:cNvSpPr>
          <p:nvPr/>
        </p:nvSpPr>
        <p:spPr bwMode="auto">
          <a:xfrm>
            <a:off x="539750" y="2284413"/>
            <a:ext cx="82089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i="1"/>
              <a:t>1.    </a:t>
            </a:r>
            <a:r>
              <a:rPr lang="ru-RU" sz="2800" i="1">
                <a:solidFill>
                  <a:srgbClr val="FFFF00"/>
                </a:solidFill>
              </a:rPr>
              <a:t>4 угла.</a:t>
            </a:r>
          </a:p>
          <a:p>
            <a:r>
              <a:rPr lang="ru-RU" sz="2800" i="1"/>
              <a:t>2</a:t>
            </a:r>
            <a:r>
              <a:rPr lang="ru-RU" sz="2800" i="1">
                <a:solidFill>
                  <a:srgbClr val="FFFF00"/>
                </a:solidFill>
              </a:rPr>
              <a:t>.    Все углы прямые.</a:t>
            </a:r>
          </a:p>
          <a:p>
            <a:r>
              <a:rPr lang="ru-RU" sz="2800" i="1"/>
              <a:t>3</a:t>
            </a:r>
            <a:r>
              <a:rPr lang="ru-RU" sz="2800" i="1">
                <a:solidFill>
                  <a:srgbClr val="FFFF00"/>
                </a:solidFill>
              </a:rPr>
              <a:t>.    4 стороны.</a:t>
            </a:r>
          </a:p>
          <a:p>
            <a:r>
              <a:rPr lang="ru-RU" sz="2800" i="1"/>
              <a:t>4.</a:t>
            </a:r>
            <a:r>
              <a:rPr lang="ru-RU" sz="2800" i="1">
                <a:solidFill>
                  <a:srgbClr val="FFFF00"/>
                </a:solidFill>
              </a:rPr>
              <a:t>    Противоположные стороны фигур равны.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90" name="Picture 13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7291" name="Picture 1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7292" name="Picture 15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7293" name="Picture 16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97295" name="Rectangle 15"/>
          <p:cNvSpPr>
            <a:spLocks noChangeArrowheads="1"/>
          </p:cNvSpPr>
          <p:nvPr/>
        </p:nvSpPr>
        <p:spPr bwMode="auto">
          <a:xfrm>
            <a:off x="500034" y="571480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3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Постороить</a:t>
            </a:r>
            <a:r>
              <a:rPr lang="ru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прямоугольник у которого длина  5см, а ширина на 2 см меньше </a:t>
            </a:r>
            <a:endParaRPr lang="ru-RU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422" y="4071942"/>
            <a:ext cx="38860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Длина  5 см </a:t>
            </a:r>
          </a:p>
          <a:p>
            <a:r>
              <a:rPr lang="ru-RU" sz="4400" dirty="0" smtClean="0"/>
              <a:t>Ширина  3  см</a:t>
            </a: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6" name="Picture 13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6267" name="Picture 1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6268" name="Picture 15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96269" name="Picture 16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900113" y="549275"/>
            <a:ext cx="75596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Физкультминутка</a:t>
            </a:r>
            <a:r>
              <a:rPr lang="ru-RU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900113" y="1700213"/>
            <a:ext cx="74898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Мы работали отлично,</a:t>
            </a:r>
          </a:p>
          <a:p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Отдохнуть не прочь сейчас, </a:t>
            </a:r>
          </a:p>
          <a:p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И зарядка к нам привычно </a:t>
            </a:r>
          </a:p>
          <a:p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На урок приходит в класс. </a:t>
            </a:r>
          </a:p>
          <a:p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2"/>
            <a:r>
              <a:rPr lang="ru-RU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Квадрат</a:t>
            </a:r>
            <a:r>
              <a:rPr lang="ru-RU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–  приседаем, </a:t>
            </a:r>
          </a:p>
          <a:p>
            <a:pPr lvl="2"/>
            <a:r>
              <a:rPr lang="ru-RU" sz="32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прямоугольник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– наклон,</a:t>
            </a:r>
          </a:p>
          <a:p>
            <a:pPr lvl="2"/>
            <a:r>
              <a:rPr lang="ru-RU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многоугольник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– хлопаем в ладоши.</a:t>
            </a: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7235825" y="3860800"/>
            <a:ext cx="1368425" cy="1366838"/>
          </a:xfrm>
          <a:prstGeom prst="octagon">
            <a:avLst>
              <a:gd name="adj" fmla="val 29287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rgbClr val="CC0000"/>
              </a:solidFill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7308850" y="692150"/>
            <a:ext cx="1223963" cy="12239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96281" name="Rectangle 25"/>
          <p:cNvSpPr>
            <a:spLocks noChangeArrowheads="1"/>
          </p:cNvSpPr>
          <p:nvPr/>
        </p:nvSpPr>
        <p:spPr bwMode="auto">
          <a:xfrm rot="16200000">
            <a:off x="6911975" y="2025651"/>
            <a:ext cx="1152525" cy="1943100"/>
          </a:xfrm>
          <a:prstGeom prst="rect">
            <a:avLst/>
          </a:prstGeom>
          <a:solidFill>
            <a:srgbClr val="00B2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10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15715" name="Picture 11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15716" name="Picture 12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15717" name="Picture 13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539750" y="447675"/>
            <a:ext cx="80645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Работа по учебнику (с. 34)</a:t>
            </a:r>
          </a:p>
          <a:p>
            <a:pPr algn="ctr"/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№ 5</a:t>
            </a: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Решение примеров на порядок действий.</a:t>
            </a:r>
          </a:p>
          <a:p>
            <a:endParaRPr lang="ru-RU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755650" y="1916113"/>
            <a:ext cx="2016125" cy="4173537"/>
            <a:chOff x="1837" y="300"/>
            <a:chExt cx="1859" cy="3720"/>
          </a:xfrm>
        </p:grpSpPr>
        <p:sp>
          <p:nvSpPr>
            <p:cNvPr id="101380" name="AutoShape 4"/>
            <p:cNvSpPr>
              <a:spLocks noChangeArrowheads="1"/>
            </p:cNvSpPr>
            <p:nvPr/>
          </p:nvSpPr>
          <p:spPr bwMode="auto">
            <a:xfrm>
              <a:off x="2154" y="346"/>
              <a:ext cx="1180" cy="1043"/>
            </a:xfrm>
            <a:prstGeom prst="smileyFace">
              <a:avLst>
                <a:gd name="adj" fmla="val -4653"/>
              </a:avLst>
            </a:prstGeom>
            <a:solidFill>
              <a:srgbClr val="DC482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381" name="AutoShape 6"/>
            <p:cNvSpPr>
              <a:spLocks noChangeArrowheads="1"/>
            </p:cNvSpPr>
            <p:nvPr/>
          </p:nvSpPr>
          <p:spPr bwMode="auto">
            <a:xfrm>
              <a:off x="2154" y="1570"/>
              <a:ext cx="1180" cy="1043"/>
            </a:xfrm>
            <a:prstGeom prst="smileyFace">
              <a:avLst>
                <a:gd name="adj" fmla="val 148"/>
              </a:avLst>
            </a:prstGeom>
            <a:solidFill>
              <a:srgbClr val="F0EB0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382" name="AutoShape 7"/>
            <p:cNvSpPr>
              <a:spLocks noChangeArrowheads="1"/>
            </p:cNvSpPr>
            <p:nvPr/>
          </p:nvSpPr>
          <p:spPr bwMode="auto">
            <a:xfrm>
              <a:off x="2200" y="2840"/>
              <a:ext cx="1180" cy="1043"/>
            </a:xfrm>
            <a:prstGeom prst="smileyFace">
              <a:avLst>
                <a:gd name="adj" fmla="val 4653"/>
              </a:avLst>
            </a:prstGeom>
            <a:solidFill>
              <a:srgbClr val="00A8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383" name="Rectangle 8"/>
            <p:cNvSpPr>
              <a:spLocks noChangeArrowheads="1"/>
            </p:cNvSpPr>
            <p:nvPr/>
          </p:nvSpPr>
          <p:spPr bwMode="auto">
            <a:xfrm>
              <a:off x="1837" y="300"/>
              <a:ext cx="1859" cy="3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01385" name="Picture 12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1386" name="Picture 13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1387" name="Picture 14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1388" name="Picture 15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3924300" y="636588"/>
            <a:ext cx="3000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Рефлексия</a:t>
            </a:r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3492500" y="2565400"/>
            <a:ext cx="5045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4000" b="1">
                <a:solidFill>
                  <a:srgbClr val="FF9900"/>
                </a:solidFill>
              </a:rPr>
              <a:t>Оцените свою</a:t>
            </a:r>
          </a:p>
          <a:p>
            <a:pPr eaLnBrk="0" hangingPunct="0"/>
            <a:r>
              <a:rPr lang="ru-RU" sz="4000" b="1">
                <a:solidFill>
                  <a:srgbClr val="FF9900"/>
                </a:solidFill>
              </a:rPr>
              <a:t> работу на уроке.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60" name="Picture 10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0361" name="Picture 11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0362" name="Picture 12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00363" name="Picture 13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611188" y="493713"/>
            <a:ext cx="7993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Подведение  итогов.</a:t>
            </a:r>
            <a:r>
              <a:rPr lang="ru-RU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714348" y="4857760"/>
            <a:ext cx="4400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660066"/>
                </a:solidFill>
              </a:rPr>
              <a:t>Домашнее задание</a:t>
            </a:r>
            <a:endParaRPr lang="ru-RU" sz="3200">
              <a:solidFill>
                <a:srgbClr val="660066"/>
              </a:solidFill>
            </a:endParaRPr>
          </a:p>
          <a:p>
            <a:pPr algn="ctr"/>
            <a:r>
              <a:rPr lang="ru-RU" sz="3200">
                <a:solidFill>
                  <a:srgbClr val="660066"/>
                </a:solidFill>
              </a:rPr>
              <a:t>Учебник: № 4 (с. 34).</a:t>
            </a:r>
          </a:p>
          <a:p>
            <a:pPr algn="ctr" eaLnBrk="0" hangingPunct="0"/>
            <a:endParaRPr lang="ru-RU" sz="3200">
              <a:solidFill>
                <a:srgbClr val="66006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428736"/>
            <a:ext cx="85725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У прямоугольника 4 стороны.</a:t>
            </a:r>
          </a:p>
          <a:p>
            <a:r>
              <a:rPr lang="ru-RU" sz="3600" dirty="0" smtClean="0"/>
              <a:t>У прямоугольника </a:t>
            </a:r>
          </a:p>
          <a:p>
            <a:r>
              <a:rPr lang="ru-RU" sz="3600" dirty="0" smtClean="0"/>
              <a:t>противоположные стороны равны.</a:t>
            </a:r>
          </a:p>
          <a:p>
            <a:r>
              <a:rPr lang="ru-RU" sz="3600" dirty="0" smtClean="0"/>
              <a:t>У прямоугольника 4 угла.</a:t>
            </a:r>
          </a:p>
          <a:p>
            <a:r>
              <a:rPr lang="ru-RU" sz="3600" dirty="0" smtClean="0"/>
              <a:t>У прямоугольника все углы прямые.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642918"/>
            <a:ext cx="5132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Как вы меня слышите?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0" y="-747713"/>
            <a:ext cx="9144000" cy="9217026"/>
            <a:chOff x="0" y="-471"/>
            <a:chExt cx="5760" cy="5806"/>
          </a:xfrm>
        </p:grpSpPr>
        <p:pic>
          <p:nvPicPr>
            <p:cNvPr id="14342" name="Picture 5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3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56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BD15034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6" y="-425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BD15034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-471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93" name="WordArt 9"/>
          <p:cNvSpPr>
            <a:spLocks noChangeArrowheads="1" noChangeShapeType="1" noTextEdit="1"/>
          </p:cNvSpPr>
          <p:nvPr/>
        </p:nvSpPr>
        <p:spPr bwMode="auto">
          <a:xfrm>
            <a:off x="4572000" y="1143000"/>
            <a:ext cx="2924175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Молодцы!</a:t>
            </a:r>
          </a:p>
        </p:txBody>
      </p:sp>
      <p:sp>
        <p:nvSpPr>
          <p:cNvPr id="16394" name="WordArt 10"/>
          <p:cNvSpPr>
            <a:spLocks noChangeArrowheads="1" noChangeShapeType="1" noTextEdit="1"/>
          </p:cNvSpPr>
          <p:nvPr/>
        </p:nvSpPr>
        <p:spPr bwMode="auto">
          <a:xfrm>
            <a:off x="1524000" y="3657600"/>
            <a:ext cx="5991225" cy="1447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Спасибо  за  работу!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747713"/>
            <a:ext cx="9144000" cy="9217026"/>
            <a:chOff x="0" y="-471"/>
            <a:chExt cx="5760" cy="5806"/>
          </a:xfrm>
        </p:grpSpPr>
        <p:pic>
          <p:nvPicPr>
            <p:cNvPr id="103427" name="Picture 5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3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28" name="Picture 6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56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29" name="Picture 7" descr="BD15034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6" y="-425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0" name="Picture 8" descr="BD15034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-471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857356" y="642918"/>
            <a:ext cx="53578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Речевая зарядка.</a:t>
            </a:r>
            <a:endParaRPr lang="ru-RU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1643050"/>
            <a:ext cx="288662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Дежурные звуки</a:t>
            </a:r>
          </a:p>
          <a:p>
            <a:r>
              <a:rPr lang="ru-RU" sz="4000" dirty="0" smtClean="0"/>
              <a:t>  А-Я, У-Ю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3143248"/>
            <a:ext cx="7143800" cy="27699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Прочитайте</a:t>
            </a:r>
          </a:p>
          <a:p>
            <a:r>
              <a:rPr lang="ru-RU" sz="4000" dirty="0" err="1" smtClean="0"/>
              <a:t>Кв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err="1" smtClean="0"/>
              <a:t>др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err="1" smtClean="0">
                <a:solidFill>
                  <a:srgbClr val="FFFF00"/>
                </a:solidFill>
                <a:latin typeface="Arial"/>
                <a:cs typeface="Arial"/>
              </a:rPr>
              <a:t>́</a:t>
            </a:r>
            <a:r>
              <a:rPr lang="ru-RU" sz="4000" dirty="0" err="1" smtClean="0"/>
              <a:t>т</a:t>
            </a:r>
            <a:r>
              <a:rPr lang="ru-RU" sz="4000" dirty="0" smtClean="0"/>
              <a:t>, </a:t>
            </a:r>
            <a:r>
              <a:rPr lang="ru-RU" sz="4000" dirty="0" err="1" smtClean="0"/>
              <a:t>ст</a:t>
            </a:r>
            <a:r>
              <a:rPr lang="ru-RU" sz="4000" dirty="0" err="1" smtClean="0">
                <a:solidFill>
                  <a:srgbClr val="FFFF00"/>
                </a:solidFill>
              </a:rPr>
              <a:t>о</a:t>
            </a:r>
            <a:r>
              <a:rPr lang="ru-RU" sz="4000" dirty="0" err="1" smtClean="0"/>
              <a:t>р</a:t>
            </a:r>
            <a:r>
              <a:rPr lang="ru-RU" sz="4000" dirty="0" err="1" smtClean="0">
                <a:solidFill>
                  <a:srgbClr val="FFFF00"/>
                </a:solidFill>
              </a:rPr>
              <a:t>о</a:t>
            </a:r>
            <a:r>
              <a:rPr lang="ru-RU" sz="4000" dirty="0" err="1" smtClean="0"/>
              <a:t>н</a:t>
            </a:r>
            <a:r>
              <a:rPr lang="ru-RU" sz="4000" dirty="0" err="1" smtClean="0">
                <a:latin typeface="Arial"/>
                <a:cs typeface="Arial"/>
              </a:rPr>
              <a:t>́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smtClean="0"/>
              <a:t>, кр</a:t>
            </a:r>
            <a:r>
              <a:rPr lang="ru-RU" sz="4000" dirty="0" smtClean="0">
                <a:solidFill>
                  <a:srgbClr val="FFFF00"/>
                </a:solidFill>
              </a:rPr>
              <a:t>у</a:t>
            </a:r>
            <a:r>
              <a:rPr lang="ru-RU" sz="4000" dirty="0" smtClean="0"/>
              <a:t>г, </a:t>
            </a:r>
            <a:r>
              <a:rPr lang="ru-RU" sz="4000" dirty="0" err="1" smtClean="0"/>
              <a:t>тре</a:t>
            </a:r>
            <a:r>
              <a:rPr lang="ru-RU" sz="4000" dirty="0" err="1" smtClean="0">
                <a:solidFill>
                  <a:srgbClr val="FFFF00"/>
                </a:solidFill>
              </a:rPr>
              <a:t>у</a:t>
            </a:r>
            <a:r>
              <a:rPr lang="ru-RU" sz="4000" dirty="0" err="1" smtClean="0"/>
              <a:t>го</a:t>
            </a:r>
            <a:r>
              <a:rPr lang="ru-RU" sz="4000" dirty="0" err="1" smtClean="0">
                <a:latin typeface="Arial"/>
                <a:cs typeface="Arial"/>
              </a:rPr>
              <a:t>́</a:t>
            </a:r>
            <a:r>
              <a:rPr lang="ru-RU" sz="4000" dirty="0" err="1" smtClean="0"/>
              <a:t>льник</a:t>
            </a:r>
            <a:r>
              <a:rPr lang="ru-RU" sz="4000" dirty="0" smtClean="0"/>
              <a:t>, </a:t>
            </a:r>
            <a:r>
              <a:rPr lang="ru-RU" sz="4000" dirty="0" err="1" smtClean="0"/>
              <a:t>пр</a:t>
            </a:r>
            <a:r>
              <a:rPr lang="ru-RU" sz="4000" dirty="0" err="1" smtClean="0">
                <a:solidFill>
                  <a:srgbClr val="FFFF00"/>
                </a:solidFill>
              </a:rPr>
              <a:t>я</a:t>
            </a:r>
            <a:r>
              <a:rPr lang="ru-RU" sz="4000" dirty="0" err="1" smtClean="0"/>
              <a:t>м</a:t>
            </a:r>
            <a:r>
              <a:rPr lang="ru-RU" sz="4000" dirty="0" err="1" smtClean="0">
                <a:solidFill>
                  <a:srgbClr val="FFFF00"/>
                </a:solidFill>
              </a:rPr>
              <a:t>оу</a:t>
            </a:r>
            <a:r>
              <a:rPr lang="ru-RU" sz="4000" dirty="0" err="1" smtClean="0"/>
              <a:t>го</a:t>
            </a:r>
            <a:r>
              <a:rPr lang="ru-RU" sz="4000" dirty="0" err="1" smtClean="0">
                <a:latin typeface="Arial"/>
                <a:cs typeface="Arial"/>
              </a:rPr>
              <a:t>́</a:t>
            </a:r>
            <a:r>
              <a:rPr lang="ru-RU" sz="4000" dirty="0" err="1" smtClean="0"/>
              <a:t>льник</a:t>
            </a:r>
            <a:r>
              <a:rPr lang="ru-RU" sz="4000" dirty="0" smtClean="0"/>
              <a:t>, </a:t>
            </a:r>
            <a:r>
              <a:rPr lang="ru-RU" sz="4000" dirty="0" err="1" smtClean="0"/>
              <a:t>к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err="1" smtClean="0"/>
              <a:t>р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err="1" smtClean="0"/>
              <a:t>нд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err="1" smtClean="0">
                <a:solidFill>
                  <a:srgbClr val="FFFF00"/>
                </a:solidFill>
                <a:latin typeface="Arial"/>
                <a:cs typeface="Arial"/>
              </a:rPr>
              <a:t>́</a:t>
            </a:r>
            <a:r>
              <a:rPr lang="ru-RU" sz="4000" dirty="0" err="1" smtClean="0"/>
              <a:t>ш</a:t>
            </a:r>
            <a:r>
              <a:rPr lang="ru-RU" sz="4000" dirty="0" smtClean="0"/>
              <a:t>, </a:t>
            </a:r>
            <a:r>
              <a:rPr lang="ru-RU" sz="4000" dirty="0" err="1" smtClean="0"/>
              <a:t>лине</a:t>
            </a:r>
            <a:r>
              <a:rPr lang="ru-RU" sz="4000" dirty="0" err="1" smtClean="0">
                <a:latin typeface="Arial"/>
                <a:cs typeface="Arial"/>
              </a:rPr>
              <a:t>́</a:t>
            </a:r>
            <a:r>
              <a:rPr lang="ru-RU" sz="4000" dirty="0" err="1" smtClean="0"/>
              <a:t>йк</a:t>
            </a:r>
            <a:r>
              <a:rPr lang="ru-RU" sz="4000" dirty="0" err="1" smtClean="0">
                <a:solidFill>
                  <a:srgbClr val="FFFF00"/>
                </a:solidFill>
              </a:rPr>
              <a:t>а</a:t>
            </a:r>
            <a:r>
              <a:rPr lang="ru-RU" sz="40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643306" y="385762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14810" y="385762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86380" y="450057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50825" y="260350"/>
            <a:ext cx="1944688" cy="1657350"/>
          </a:xfrm>
          <a:prstGeom prst="sun">
            <a:avLst>
              <a:gd name="adj" fmla="val 25000"/>
            </a:avLst>
          </a:prstGeom>
          <a:solidFill>
            <a:srgbClr val="F0EB0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2700338" y="1989138"/>
            <a:ext cx="2016125" cy="4173537"/>
            <a:chOff x="1837" y="300"/>
            <a:chExt cx="1859" cy="3720"/>
          </a:xfrm>
        </p:grpSpPr>
        <p:sp>
          <p:nvSpPr>
            <p:cNvPr id="3081" name="AutoShape 4"/>
            <p:cNvSpPr>
              <a:spLocks noChangeArrowheads="1"/>
            </p:cNvSpPr>
            <p:nvPr/>
          </p:nvSpPr>
          <p:spPr bwMode="auto">
            <a:xfrm>
              <a:off x="2154" y="346"/>
              <a:ext cx="1180" cy="1043"/>
            </a:xfrm>
            <a:prstGeom prst="smileyFace">
              <a:avLst>
                <a:gd name="adj" fmla="val -4653"/>
              </a:avLst>
            </a:prstGeom>
            <a:solidFill>
              <a:srgbClr val="DC482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82" name="AutoShape 6"/>
            <p:cNvSpPr>
              <a:spLocks noChangeArrowheads="1"/>
            </p:cNvSpPr>
            <p:nvPr/>
          </p:nvSpPr>
          <p:spPr bwMode="auto">
            <a:xfrm>
              <a:off x="2154" y="1570"/>
              <a:ext cx="1180" cy="1043"/>
            </a:xfrm>
            <a:prstGeom prst="smileyFace">
              <a:avLst>
                <a:gd name="adj" fmla="val 148"/>
              </a:avLst>
            </a:prstGeom>
            <a:solidFill>
              <a:srgbClr val="F0EB0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83" name="AutoShape 7"/>
            <p:cNvSpPr>
              <a:spLocks noChangeArrowheads="1"/>
            </p:cNvSpPr>
            <p:nvPr/>
          </p:nvSpPr>
          <p:spPr bwMode="auto">
            <a:xfrm>
              <a:off x="2200" y="2840"/>
              <a:ext cx="1180" cy="1043"/>
            </a:xfrm>
            <a:prstGeom prst="smileyFace">
              <a:avLst>
                <a:gd name="adj" fmla="val 4653"/>
              </a:avLst>
            </a:prstGeom>
            <a:solidFill>
              <a:srgbClr val="00A8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84" name="Rectangle 8"/>
            <p:cNvSpPr>
              <a:spLocks noChangeArrowheads="1"/>
            </p:cNvSpPr>
            <p:nvPr/>
          </p:nvSpPr>
          <p:spPr bwMode="auto">
            <a:xfrm>
              <a:off x="1837" y="300"/>
              <a:ext cx="1859" cy="3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</p:grp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2627313" y="620713"/>
            <a:ext cx="596265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4EE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Надеюсь, у вас </a:t>
            </a:r>
          </a:p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4EE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хорошее настроение?</a:t>
            </a:r>
          </a:p>
        </p:txBody>
      </p:sp>
      <p:pic>
        <p:nvPicPr>
          <p:cNvPr id="3077" name="Picture 12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3078" name="Picture 13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3079" name="Picture 14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3080" name="Picture 15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71550" y="476250"/>
            <a:ext cx="7345363" cy="701675"/>
          </a:xfrm>
          <a:prstGeom prst="rect">
            <a:avLst/>
          </a:prstGeom>
          <a:solidFill>
            <a:srgbClr val="007D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solidFill>
                  <a:srgbClr val="F8F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Устный  счёт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7864475" y="40973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4116" name="Text Box 52"/>
          <p:cNvSpPr txBox="1">
            <a:spLocks noChangeArrowheads="1"/>
          </p:cNvSpPr>
          <p:nvPr/>
        </p:nvSpPr>
        <p:spPr bwMode="auto">
          <a:xfrm>
            <a:off x="1000100" y="6072206"/>
            <a:ext cx="39608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pic>
        <p:nvPicPr>
          <p:cNvPr id="4118" name="Picture 5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19" name="Picture 55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20" name="Picture 56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21" name="Picture 57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642910" y="1357299"/>
            <a:ext cx="764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5400" dirty="0" smtClean="0">
                <a:solidFill>
                  <a:srgbClr val="FFFF00"/>
                </a:solidFill>
                <a:latin typeface="Comic Sans MS" pitchFamily="64" charset="0"/>
              </a:rPr>
              <a:t>37-7             20+10</a:t>
            </a:r>
          </a:p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5400" dirty="0" smtClean="0">
                <a:solidFill>
                  <a:srgbClr val="FFFF00"/>
                </a:solidFill>
                <a:latin typeface="Comic Sans MS" pitchFamily="64" charset="0"/>
              </a:rPr>
              <a:t>70-40           76-36</a:t>
            </a:r>
          </a:p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5400" dirty="0" smtClean="0">
                <a:solidFill>
                  <a:srgbClr val="FFFF00"/>
                </a:solidFill>
                <a:latin typeface="Comic Sans MS" pitchFamily="64" charset="0"/>
              </a:rPr>
              <a:t>100-70         62-32</a:t>
            </a:r>
            <a:endParaRPr lang="ru-RU" sz="5400" dirty="0">
              <a:solidFill>
                <a:srgbClr val="FFFF00"/>
              </a:solidFill>
              <a:latin typeface="Comic Sans MS" pitchFamily="6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6578" y="3500438"/>
            <a:ext cx="1229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FF00"/>
                </a:solidFill>
              </a:rPr>
              <a:t>=30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00298" y="1428736"/>
            <a:ext cx="11432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=30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86050" y="2428868"/>
            <a:ext cx="11432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=30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000364" y="3571876"/>
            <a:ext cx="11432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=30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786578" y="1428736"/>
            <a:ext cx="11432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=30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929454" y="2500306"/>
            <a:ext cx="11432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=30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0984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71550" y="476250"/>
            <a:ext cx="7345363" cy="701675"/>
          </a:xfrm>
          <a:prstGeom prst="rect">
            <a:avLst/>
          </a:prstGeom>
          <a:solidFill>
            <a:srgbClr val="007DF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7864475" y="40973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4116" name="Text Box 52"/>
          <p:cNvSpPr txBox="1">
            <a:spLocks noChangeArrowheads="1"/>
          </p:cNvSpPr>
          <p:nvPr/>
        </p:nvSpPr>
        <p:spPr bwMode="auto">
          <a:xfrm>
            <a:off x="1000100" y="6072206"/>
            <a:ext cx="39608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pic>
        <p:nvPicPr>
          <p:cNvPr id="4118" name="Picture 54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19" name="Picture 55" descr="BD1503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97650"/>
            <a:ext cx="91440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20" name="Picture 56" descr="BD1503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0150" y="-674688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4121" name="Picture 57" descr="BD1503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-747713"/>
            <a:ext cx="152400" cy="914400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571472" y="1214422"/>
            <a:ext cx="764386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600" dirty="0" smtClean="0">
                <a:solidFill>
                  <a:srgbClr val="FFFF00"/>
                </a:solidFill>
                <a:latin typeface="Comic Sans MS" pitchFamily="64" charset="0"/>
              </a:rPr>
              <a:t>Дополни предложения</a:t>
            </a:r>
          </a:p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600" dirty="0" smtClean="0">
              <a:solidFill>
                <a:srgbClr val="FFFF00"/>
              </a:solidFill>
              <a:latin typeface="Comic Sans MS" pitchFamily="64" charset="0"/>
            </a:endParaRPr>
          </a:p>
          <a:p>
            <a:r>
              <a:rPr lang="ru-RU" sz="3600" dirty="0" smtClean="0"/>
              <a:t>У квадрата     стороны.</a:t>
            </a:r>
          </a:p>
          <a:p>
            <a:r>
              <a:rPr lang="ru-RU" sz="3600" dirty="0" smtClean="0"/>
              <a:t>У квадрата  </a:t>
            </a:r>
          </a:p>
          <a:p>
            <a:r>
              <a:rPr lang="ru-RU" sz="3600" dirty="0" smtClean="0"/>
              <a:t>У квадрата       угла.</a:t>
            </a:r>
          </a:p>
          <a:p>
            <a:r>
              <a:rPr lang="ru-RU" sz="3600" dirty="0" smtClean="0"/>
              <a:t>У квадрата все углы</a:t>
            </a:r>
          </a:p>
          <a:p>
            <a:pPr marL="342900" indent="-339725" algn="just">
              <a:spcBef>
                <a:spcPts val="1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600" dirty="0">
              <a:solidFill>
                <a:srgbClr val="FFFF00"/>
              </a:solidFill>
              <a:latin typeface="Comic Sans MS" pitchFamily="6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364" y="3143248"/>
            <a:ext cx="3958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все стороны равны.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643182"/>
            <a:ext cx="4122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071802" y="364331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4214818"/>
            <a:ext cx="1771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прямые.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50825" y="1196975"/>
            <a:ext cx="7951788" cy="2608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714348" y="1357298"/>
            <a:ext cx="3889375" cy="24479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5400" b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5500694" y="1214422"/>
            <a:ext cx="3024187" cy="2808287"/>
          </a:xfrm>
          <a:prstGeom prst="ellipse">
            <a:avLst/>
          </a:prstGeom>
          <a:solidFill>
            <a:srgbClr val="CC00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ru-RU" sz="4000" dirty="0" smtClean="0"/>
              <a:t>круг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60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14348" y="4286256"/>
            <a:ext cx="4321175" cy="2232025"/>
          </a:xfrm>
          <a:prstGeom prst="rect">
            <a:avLst/>
          </a:prstGeom>
          <a:solidFill>
            <a:srgbClr val="0066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b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786446" y="4143380"/>
            <a:ext cx="2447925" cy="2303463"/>
          </a:xfrm>
          <a:prstGeom prst="rect">
            <a:avLst/>
          </a:prstGeom>
          <a:solidFill>
            <a:srgbClr val="3CAD03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b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7290" y="1285860"/>
            <a:ext cx="2764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треугольник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4714884"/>
            <a:ext cx="336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прямоугольник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4786322"/>
            <a:ext cx="1866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квадрат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285728"/>
            <a:ext cx="40898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Назови фигуру</a:t>
            </a:r>
            <a:endParaRPr lang="ru-RU" sz="44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4"/>
          <p:cNvGrpSpPr>
            <a:grpSpLocks/>
          </p:cNvGrpSpPr>
          <p:nvPr/>
        </p:nvGrpSpPr>
        <p:grpSpPr bwMode="auto">
          <a:xfrm>
            <a:off x="0" y="-747713"/>
            <a:ext cx="9144000" cy="9217026"/>
            <a:chOff x="0" y="-471"/>
            <a:chExt cx="5760" cy="5806"/>
          </a:xfrm>
        </p:grpSpPr>
        <p:pic>
          <p:nvPicPr>
            <p:cNvPr id="107523" name="Picture 5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3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7524" name="Picture 6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56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7525" name="Picture 7" descr="BD15034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6" y="-425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7526" name="Picture 8" descr="BD15034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-471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11188" y="476250"/>
            <a:ext cx="7921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Сколько прямоугольников ?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79525" y="1579563"/>
            <a:ext cx="6157913" cy="4065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4"/>
          <p:cNvGrpSpPr>
            <a:grpSpLocks/>
          </p:cNvGrpSpPr>
          <p:nvPr/>
        </p:nvGrpSpPr>
        <p:grpSpPr bwMode="auto">
          <a:xfrm>
            <a:off x="0" y="-747713"/>
            <a:ext cx="9144000" cy="9217026"/>
            <a:chOff x="0" y="-471"/>
            <a:chExt cx="5760" cy="5806"/>
          </a:xfrm>
        </p:grpSpPr>
        <p:pic>
          <p:nvPicPr>
            <p:cNvPr id="108547" name="Picture 5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3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8548" name="Picture 6" descr="BD1503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56"/>
              <a:ext cx="5760" cy="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8549" name="Picture 7" descr="BD15034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6" y="-425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8550" name="Picture 8" descr="BD15034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-471"/>
              <a:ext cx="96" cy="57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1214414" y="428604"/>
            <a:ext cx="582613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 апреля.</a:t>
            </a:r>
          </a:p>
          <a:p>
            <a:r>
              <a:rPr lang="ru-RU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Классная работа. Тема урока:</a:t>
            </a:r>
            <a:endParaRPr lang="ru-RU" sz="4400" i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42" y="2500306"/>
            <a:ext cx="69226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«Свойства сторон                        прямоугольника».</a:t>
            </a:r>
            <a:endParaRPr lang="ru-RU" sz="4400" dirty="0"/>
          </a:p>
        </p:txBody>
      </p: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3214678" y="4286256"/>
            <a:ext cx="5286412" cy="2071702"/>
            <a:chOff x="90" y="2595"/>
            <a:chExt cx="2167" cy="1379"/>
          </a:xfrm>
        </p:grpSpPr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1295" y="3695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628" y="2595"/>
              <a:ext cx="1095" cy="1029"/>
            </a:xfrm>
            <a:prstGeom prst="rect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797" y="2681"/>
              <a:ext cx="239" cy="483"/>
              <a:chOff x="2109" y="3339"/>
              <a:chExt cx="317" cy="681"/>
            </a:xfrm>
          </p:grpSpPr>
          <p:sp>
            <p:nvSpPr>
              <p:cNvPr id="28" name="Oval 10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  <p:sp>
            <p:nvSpPr>
              <p:cNvPr id="29" name="Oval 11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</p:grpSp>
        <p:grpSp>
          <p:nvGrpSpPr>
            <p:cNvPr id="17" name="Group 13"/>
            <p:cNvGrpSpPr>
              <a:grpSpLocks/>
            </p:cNvGrpSpPr>
            <p:nvPr/>
          </p:nvGrpSpPr>
          <p:grpSpPr bwMode="auto">
            <a:xfrm>
              <a:off x="1282" y="2681"/>
              <a:ext cx="240" cy="483"/>
              <a:chOff x="2109" y="3339"/>
              <a:chExt cx="317" cy="681"/>
            </a:xfrm>
          </p:grpSpPr>
          <p:sp>
            <p:nvSpPr>
              <p:cNvPr id="26" name="Oval 14"/>
              <p:cNvSpPr>
                <a:spLocks noChangeArrowheads="1"/>
              </p:cNvSpPr>
              <p:nvPr/>
            </p:nvSpPr>
            <p:spPr bwMode="auto">
              <a:xfrm>
                <a:off x="2109" y="3339"/>
                <a:ext cx="317" cy="6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  <p:sp>
            <p:nvSpPr>
              <p:cNvPr id="27" name="Oval 15"/>
              <p:cNvSpPr>
                <a:spLocks noChangeArrowheads="1"/>
              </p:cNvSpPr>
              <p:nvPr/>
            </p:nvSpPr>
            <p:spPr bwMode="auto">
              <a:xfrm>
                <a:off x="2160" y="3631"/>
                <a:ext cx="226" cy="36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4800" dirty="0"/>
              </a:p>
            </p:txBody>
          </p:sp>
        </p:grpSp>
        <p:sp>
          <p:nvSpPr>
            <p:cNvPr id="18" name="Arc 16"/>
            <p:cNvSpPr>
              <a:spLocks/>
            </p:cNvSpPr>
            <p:nvPr/>
          </p:nvSpPr>
          <p:spPr bwMode="auto">
            <a:xfrm rot="19896419" flipV="1">
              <a:off x="1009" y="3022"/>
              <a:ext cx="319" cy="299"/>
            </a:xfrm>
            <a:custGeom>
              <a:avLst/>
              <a:gdLst>
                <a:gd name="T0" fmla="*/ 148 w 43200"/>
                <a:gd name="T1" fmla="*/ 299 h 43147"/>
                <a:gd name="T2" fmla="*/ 319 w 43200"/>
                <a:gd name="T3" fmla="*/ 150 h 43147"/>
                <a:gd name="T4" fmla="*/ 160 w 43200"/>
                <a:gd name="T5" fmla="*/ 150 h 431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147" fill="none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147" stroke="0" extrusionOk="0">
                  <a:moveTo>
                    <a:pt x="20087" y="43146"/>
                  </a:moveTo>
                  <a:cubicBezTo>
                    <a:pt x="8772" y="42352"/>
                    <a:pt x="0" y="3294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lnTo>
                    <a:pt x="20087" y="431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479" y="3695"/>
              <a:ext cx="653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1027" y="3610"/>
              <a:ext cx="0" cy="10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373" y="3610"/>
              <a:ext cx="0" cy="12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1853" y="3043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23" name="Oval 24"/>
            <p:cNvSpPr>
              <a:spLocks noChangeArrowheads="1"/>
            </p:cNvSpPr>
            <p:nvPr/>
          </p:nvSpPr>
          <p:spPr bwMode="auto">
            <a:xfrm>
              <a:off x="90" y="3043"/>
              <a:ext cx="404" cy="279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alpha val="70000"/>
                  </a:srgbClr>
                </a:gs>
                <a:gs pos="50000">
                  <a:srgbClr val="FF33CC">
                    <a:alpha val="70000"/>
                  </a:srgbClr>
                </a:gs>
                <a:gs pos="100000">
                  <a:srgbClr val="0000FF">
                    <a:alpha val="70000"/>
                  </a:srgbClr>
                </a:gs>
              </a:gsLst>
              <a:lin ang="2700000" scaled="1"/>
            </a:gradFill>
            <a:ln w="57150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4800" dirty="0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718" y="3178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489" y="3178"/>
              <a:ext cx="15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47" name="Freeform 17"/>
          <p:cNvSpPr>
            <a:spLocks/>
          </p:cNvSpPr>
          <p:nvPr/>
        </p:nvSpPr>
        <p:spPr bwMode="auto">
          <a:xfrm rot="20741548">
            <a:off x="5587896" y="5494029"/>
            <a:ext cx="548807" cy="196463"/>
          </a:xfrm>
          <a:custGeom>
            <a:avLst/>
            <a:gdLst>
              <a:gd name="T0" fmla="*/ 9102 w 896"/>
              <a:gd name="T1" fmla="*/ 66980 h 714"/>
              <a:gd name="T2" fmla="*/ 319381 w 896"/>
              <a:gd name="T3" fmla="*/ 190222 h 714"/>
              <a:gd name="T4" fmla="*/ 732260 w 896"/>
              <a:gd name="T5" fmla="*/ 31079 h 714"/>
              <a:gd name="T6" fmla="*/ 374818 w 896"/>
              <a:gd name="T7" fmla="*/ 375622 h 714"/>
              <a:gd name="T8" fmla="*/ 9102 w 896"/>
              <a:gd name="T9" fmla="*/ 66980 h 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6" h="714">
                <a:moveTo>
                  <a:pt x="11" y="125"/>
                </a:moveTo>
                <a:cubicBezTo>
                  <a:pt x="0" y="67"/>
                  <a:pt x="240" y="366"/>
                  <a:pt x="386" y="355"/>
                </a:cubicBezTo>
                <a:cubicBezTo>
                  <a:pt x="532" y="344"/>
                  <a:pt x="874" y="0"/>
                  <a:pt x="885" y="58"/>
                </a:cubicBezTo>
                <a:cubicBezTo>
                  <a:pt x="896" y="116"/>
                  <a:pt x="599" y="688"/>
                  <a:pt x="453" y="701"/>
                </a:cubicBezTo>
                <a:cubicBezTo>
                  <a:pt x="307" y="714"/>
                  <a:pt x="22" y="183"/>
                  <a:pt x="11" y="125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886</TotalTime>
  <Words>367</Words>
  <Application>Microsoft Office PowerPoint</Application>
  <PresentationFormat>Экран (4:3)</PresentationFormat>
  <Paragraphs>105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Круги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Melkosoft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37</cp:revision>
  <dcterms:created xsi:type="dcterms:W3CDTF">2008-12-07T13:40:57Z</dcterms:created>
  <dcterms:modified xsi:type="dcterms:W3CDTF">2013-05-20T04:19:59Z</dcterms:modified>
</cp:coreProperties>
</file>