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5" r:id="rId7"/>
    <p:sldId id="264" r:id="rId8"/>
    <p:sldId id="263" r:id="rId9"/>
    <p:sldId id="269" r:id="rId10"/>
    <p:sldId id="262" r:id="rId11"/>
    <p:sldId id="261" r:id="rId12"/>
    <p:sldId id="271" r:id="rId13"/>
    <p:sldId id="270" r:id="rId14"/>
    <p:sldId id="259" r:id="rId15"/>
    <p:sldId id="26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D62B-1796-4D70-B0EC-0B4DF964E5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EF4D-9E72-4CD1-A593-BD536012B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72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D62B-1796-4D70-B0EC-0B4DF964E5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EF4D-9E72-4CD1-A593-BD536012B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037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D62B-1796-4D70-B0EC-0B4DF964E5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EF4D-9E72-4CD1-A593-BD536012B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58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D62B-1796-4D70-B0EC-0B4DF964E5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EF4D-9E72-4CD1-A593-BD536012B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20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D62B-1796-4D70-B0EC-0B4DF964E5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EF4D-9E72-4CD1-A593-BD536012B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D62B-1796-4D70-B0EC-0B4DF964E5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EF4D-9E72-4CD1-A593-BD536012B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65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D62B-1796-4D70-B0EC-0B4DF964E5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EF4D-9E72-4CD1-A593-BD536012B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931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D62B-1796-4D70-B0EC-0B4DF964E5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EF4D-9E72-4CD1-A593-BD536012B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18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D62B-1796-4D70-B0EC-0B4DF964E5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EF4D-9E72-4CD1-A593-BD536012B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67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D62B-1796-4D70-B0EC-0B4DF964E5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EF4D-9E72-4CD1-A593-BD536012B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74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D62B-1796-4D70-B0EC-0B4DF964E5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EF4D-9E72-4CD1-A593-BD536012B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72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FD62B-1796-4D70-B0EC-0B4DF964E5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5EF4D-9E72-4CD1-A593-BD536012B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1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1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7 класс</a:t>
            </a:r>
            <a:endParaRPr lang="ru-RU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772816"/>
            <a:ext cx="6400800" cy="17526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Рождение капитализма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4168" y="4869160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Учитель истории</a:t>
            </a:r>
          </a:p>
          <a:p>
            <a:r>
              <a:rPr lang="ru-RU" sz="2000" b="1" i="1" dirty="0" smtClean="0"/>
              <a:t>ГБОУ СОШ №629</a:t>
            </a:r>
          </a:p>
          <a:p>
            <a:r>
              <a:rPr lang="ru-RU" sz="2000" b="1" i="1" dirty="0"/>
              <a:t>г</a:t>
            </a:r>
            <a:r>
              <a:rPr lang="ru-RU" sz="2000" b="1" i="1" dirty="0" smtClean="0"/>
              <a:t>орода Москвы</a:t>
            </a:r>
          </a:p>
          <a:p>
            <a:r>
              <a:rPr lang="ru-RU" sz="2000" b="1" i="1" dirty="0" err="1" smtClean="0"/>
              <a:t>Зубкина</a:t>
            </a:r>
            <a:r>
              <a:rPr lang="ru-RU" sz="2000" b="1" i="1" dirty="0" smtClean="0"/>
              <a:t> </a:t>
            </a:r>
            <a:r>
              <a:rPr lang="ru-RU" sz="2000" b="1" i="1" dirty="0"/>
              <a:t>О</a:t>
            </a:r>
            <a:r>
              <a:rPr lang="ru-RU" sz="2000" b="1" i="1" dirty="0" smtClean="0"/>
              <a:t>.П.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33907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мануфактур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1"/>
            <a:ext cx="8085584" cy="29523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u="sng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843808" y="1268760"/>
            <a:ext cx="684076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235949" y="1268760"/>
            <a:ext cx="720080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87624" y="292494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 централизованная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2924944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рассеянная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9558" y="3789040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Каковы различия между централизованной мануфактурой и рассеянной?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Каких мануфактур было больше – рассеянных или централизованных?</a:t>
            </a:r>
          </a:p>
          <a:p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6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Задание</a:t>
            </a:r>
            <a:endParaRPr lang="ru-RU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3"/>
            <a:ext cx="8157592" cy="1800200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/>
              <a:t>Сравните феодальный и капиталистический уклады? </a:t>
            </a:r>
          </a:p>
          <a:p>
            <a:pPr marL="0" indent="0">
              <a:buNone/>
            </a:pPr>
            <a:r>
              <a:rPr lang="ru-RU" b="1" i="1" dirty="0" smtClean="0"/>
              <a:t>Результат оформить в виде таблицы.</a:t>
            </a:r>
            <a:endParaRPr lang="ru-RU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728664"/>
              </p:ext>
            </p:extLst>
          </p:nvPr>
        </p:nvGraphicFramePr>
        <p:xfrm>
          <a:off x="179512" y="2852936"/>
          <a:ext cx="8400256" cy="295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0128"/>
                <a:gridCol w="4200128"/>
              </a:tblGrid>
              <a:tr h="4217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Феодализм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Капитализм</a:t>
                      </a:r>
                      <a:endParaRPr lang="ru-RU" dirty="0"/>
                    </a:p>
                  </a:txBody>
                  <a:tcPr/>
                </a:tc>
              </a:tr>
              <a:tr h="4217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17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7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7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7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7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05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308817"/>
              </p:ext>
            </p:extLst>
          </p:nvPr>
        </p:nvGraphicFramePr>
        <p:xfrm>
          <a:off x="467544" y="980726"/>
          <a:ext cx="8184232" cy="567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116"/>
                <a:gridCol w="4092116"/>
              </a:tblGrid>
              <a:tr h="5209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Феодализм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Капитализм</a:t>
                      </a:r>
                      <a:endParaRPr lang="ru-RU" dirty="0"/>
                    </a:p>
                  </a:txBody>
                  <a:tcPr/>
                </a:tc>
              </a:tr>
              <a:tr h="790620">
                <a:tc>
                  <a:txBody>
                    <a:bodyPr/>
                    <a:lstStyle/>
                    <a:p>
                      <a:r>
                        <a:rPr lang="ru-RU" dirty="0" smtClean="0"/>
                        <a:t>Главная ценность – земля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Главная ценность – промышленные предприятия</a:t>
                      </a:r>
                      <a:endParaRPr lang="ru-RU" dirty="0"/>
                    </a:p>
                  </a:txBody>
                  <a:tcPr/>
                </a:tc>
              </a:tr>
              <a:tr h="1468294">
                <a:tc>
                  <a:txBody>
                    <a:bodyPr/>
                    <a:lstStyle/>
                    <a:p>
                      <a:r>
                        <a:rPr lang="ru-RU" dirty="0" smtClean="0"/>
                        <a:t>Феод принадлежит феодалу как условное земельное держание,</a:t>
                      </a:r>
                      <a:r>
                        <a:rPr lang="ru-RU" baseline="0" dirty="0" smtClean="0"/>
                        <a:t> верховным собственником земли является король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Предприятия находятся в частной собственности владельца</a:t>
                      </a:r>
                      <a:endParaRPr lang="ru-RU" dirty="0"/>
                    </a:p>
                  </a:txBody>
                  <a:tcPr/>
                </a:tc>
              </a:tr>
              <a:tr h="790620">
                <a:tc>
                  <a:txBody>
                    <a:bodyPr/>
                    <a:lstStyle/>
                    <a:p>
                      <a:r>
                        <a:rPr lang="ru-RU" dirty="0" smtClean="0"/>
                        <a:t>Два основных класса – феодалы и зависимые крестьяне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Два основных класса – буржуазия и наемные рабочие</a:t>
                      </a:r>
                      <a:endParaRPr lang="ru-RU" dirty="0"/>
                    </a:p>
                  </a:txBody>
                  <a:tcPr/>
                </a:tc>
              </a:tr>
              <a:tr h="790620">
                <a:tc>
                  <a:txBody>
                    <a:bodyPr/>
                    <a:lstStyle/>
                    <a:p>
                      <a:r>
                        <a:rPr lang="ru-RU" dirty="0" smtClean="0"/>
                        <a:t>Зависимость крестьян личная и поземельная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Наемный рабочий лично свободен, его зависимость экономическая</a:t>
                      </a:r>
                      <a:endParaRPr lang="ru-RU" dirty="0"/>
                    </a:p>
                  </a:txBody>
                  <a:tcPr/>
                </a:tc>
              </a:tr>
              <a:tr h="790620">
                <a:tc>
                  <a:txBody>
                    <a:bodyPr/>
                    <a:lstStyle/>
                    <a:p>
                      <a:r>
                        <a:rPr lang="ru-RU" dirty="0" smtClean="0"/>
                        <a:t>Крестьянин имеет хозяйство, орудия труда, скот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Наемный рабочий лишен орудий труда и частной собственности</a:t>
                      </a:r>
                      <a:endParaRPr lang="ru-RU" dirty="0"/>
                    </a:p>
                  </a:txBody>
                  <a:tcPr/>
                </a:tc>
              </a:tr>
              <a:tr h="520955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Господствует натуральное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Рыночное хозяйство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93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sz="32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Задание: </a:t>
            </a:r>
            <a:r>
              <a:rPr lang="ru-RU" sz="32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выделите положения с которыми вы согласны.</a:t>
            </a:r>
            <a:endParaRPr lang="ru-RU" sz="3200" b="1" i="1" u="sng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772430" cy="551723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В </a:t>
            </a:r>
            <a:r>
              <a:rPr lang="en-US" sz="2400" dirty="0" smtClean="0"/>
              <a:t>XVI-XVII </a:t>
            </a:r>
            <a:r>
              <a:rPr lang="ru-RU" sz="2400" dirty="0" smtClean="0"/>
              <a:t>вв. в </a:t>
            </a:r>
            <a:r>
              <a:rPr lang="ru-RU" sz="2400" dirty="0"/>
              <a:t>Е</a:t>
            </a:r>
            <a:r>
              <a:rPr lang="ru-RU" sz="2400" dirty="0" smtClean="0"/>
              <a:t>вропе был заметен технический прогресс.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Источником энергии служили текущая вода, горящие дрова, древесный и каменный уголь, труд человека и сила домашних животных.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В горном деле и металлургии применялось водяное колесо.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Европейский пейзаж </a:t>
            </a:r>
            <a:r>
              <a:rPr lang="en-US" sz="2400" dirty="0" smtClean="0"/>
              <a:t>XVI-XVII </a:t>
            </a:r>
            <a:r>
              <a:rPr lang="ru-RU" sz="2400" dirty="0" smtClean="0"/>
              <a:t>вв. невозможно представить без ветряных мельниц.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Рыцарская конница оставалась главной силой армии.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В</a:t>
            </a:r>
            <a:r>
              <a:rPr lang="en-US" sz="2400" dirty="0" smtClean="0"/>
              <a:t> XVI-XVII </a:t>
            </a:r>
            <a:r>
              <a:rPr lang="ru-RU" sz="2400" dirty="0" smtClean="0"/>
              <a:t>вв. в </a:t>
            </a:r>
            <a:r>
              <a:rPr lang="ru-RU" sz="2400" dirty="0" smtClean="0"/>
              <a:t>Е</a:t>
            </a:r>
            <a:r>
              <a:rPr lang="ru-RU" sz="2400" dirty="0" smtClean="0"/>
              <a:t>вропе господствовало натуральное хозяйство.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В </a:t>
            </a:r>
            <a:r>
              <a:rPr lang="en-US" sz="2400" dirty="0" smtClean="0"/>
              <a:t>XVI-XVII </a:t>
            </a:r>
            <a:r>
              <a:rPr lang="ru-RU" sz="2400" dirty="0" smtClean="0"/>
              <a:t>вв. в </a:t>
            </a:r>
            <a:r>
              <a:rPr lang="ru-RU" sz="2400" dirty="0"/>
              <a:t>Е</a:t>
            </a:r>
            <a:r>
              <a:rPr lang="ru-RU" sz="2400" dirty="0" smtClean="0"/>
              <a:t>вропе сохранилась личная зависимость крестьян.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Сеньор сдавал в аренду богатым крестьянам земли своего домена.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В </a:t>
            </a:r>
            <a:r>
              <a:rPr lang="en-US" sz="2400" dirty="0" smtClean="0"/>
              <a:t>XVI-XVII </a:t>
            </a:r>
            <a:r>
              <a:rPr lang="ru-RU" sz="2400" dirty="0" smtClean="0"/>
              <a:t>вв. в </a:t>
            </a:r>
            <a:r>
              <a:rPr lang="ru-RU" sz="2400" dirty="0"/>
              <a:t>Е</a:t>
            </a:r>
            <a:r>
              <a:rPr lang="ru-RU" sz="2400" dirty="0" smtClean="0"/>
              <a:t>вропе господствовало ремесленное производство.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Цехи упорно противились развитию мануфактур.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Сохранилось средневековое деление общества на три сословия.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«Революция цен» привела к снижению доходов дворянства.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В </a:t>
            </a:r>
            <a:r>
              <a:rPr lang="en-US" sz="2400" dirty="0" smtClean="0"/>
              <a:t>XVI-XVII </a:t>
            </a:r>
            <a:r>
              <a:rPr lang="ru-RU" sz="2400" dirty="0" smtClean="0"/>
              <a:t>вв. дворянство в Европе уступило первенство в обществе купцам и финансистам.</a:t>
            </a: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0" indent="0">
              <a:buNone/>
            </a:pPr>
            <a:endParaRPr lang="ru-RU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96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Пар.3 прочитать, ответить на вопросы стр.34.</a:t>
            </a:r>
          </a:p>
          <a:p>
            <a:r>
              <a:rPr lang="ru-RU" dirty="0" smtClean="0"/>
              <a:t>Выучить понятия на стр.34.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27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71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ПЛАН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/>
              <a:t>1. Прогресс в технике.</a:t>
            </a:r>
          </a:p>
          <a:p>
            <a:pPr marL="0" indent="0">
              <a:buNone/>
            </a:pPr>
            <a:r>
              <a:rPr lang="ru-RU" b="1" i="1" dirty="0" smtClean="0"/>
              <a:t>2. Изменения в обществе.</a:t>
            </a:r>
          </a:p>
          <a:p>
            <a:pPr marL="0" indent="0">
              <a:buNone/>
            </a:pPr>
            <a:r>
              <a:rPr lang="ru-RU" b="1" i="1" dirty="0" smtClean="0"/>
              <a:t>3. Возникновение мануфактур</a:t>
            </a:r>
            <a:r>
              <a:rPr lang="ru-RU" i="1" dirty="0" smtClean="0"/>
              <a:t>.</a:t>
            </a:r>
            <a:endParaRPr lang="ru-RU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73016"/>
            <a:ext cx="4108536" cy="30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903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Ответьте на вопросы</a:t>
            </a:r>
            <a:endParaRPr lang="ru-RU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b="1" i="1" dirty="0" smtClean="0"/>
              <a:t>. Какие изменения произошли в военном деле в </a:t>
            </a:r>
            <a:r>
              <a:rPr lang="en-US" b="1" i="1" dirty="0" smtClean="0"/>
              <a:t>XVI-XVII </a:t>
            </a:r>
            <a:r>
              <a:rPr lang="ru-RU" b="1" i="1" dirty="0" smtClean="0"/>
              <a:t>вв.?</a:t>
            </a: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2</a:t>
            </a:r>
            <a:r>
              <a:rPr lang="ru-RU" b="1" i="1" dirty="0" smtClean="0"/>
              <a:t>. К каким последствиям они привели?</a:t>
            </a:r>
          </a:p>
          <a:p>
            <a:pPr marL="0" indent="0">
              <a:buNone/>
            </a:pPr>
            <a:r>
              <a:rPr lang="ru-RU" b="1" i="1" dirty="0" smtClean="0"/>
              <a:t>3. Чем отличалась армия </a:t>
            </a:r>
            <a:r>
              <a:rPr lang="ru-RU" b="1" i="1" dirty="0" smtClean="0"/>
              <a:t>в </a:t>
            </a:r>
            <a:r>
              <a:rPr lang="en-US" b="1" i="1" dirty="0" smtClean="0"/>
              <a:t>XVI-XVII </a:t>
            </a:r>
            <a:r>
              <a:rPr lang="ru-RU" b="1" i="1" dirty="0" smtClean="0"/>
              <a:t>вв. от средневекового войска?</a:t>
            </a:r>
          </a:p>
          <a:p>
            <a:pPr marL="0" indent="0">
              <a:buNone/>
            </a:pPr>
            <a:r>
              <a:rPr lang="ru-RU" b="1" i="1" dirty="0" smtClean="0"/>
              <a:t>4. Создание каких кораблей позволило морякам преодолевать огромные водные пространства?</a:t>
            </a:r>
          </a:p>
          <a:p>
            <a:pPr marL="0" indent="0">
              <a:buNone/>
            </a:pPr>
            <a:r>
              <a:rPr lang="ru-RU" b="1" i="1" dirty="0" smtClean="0"/>
              <a:t>Чем они отличались от средневековых судов?</a:t>
            </a:r>
          </a:p>
          <a:p>
            <a:pPr marL="0" indent="0">
              <a:buNone/>
            </a:pPr>
            <a:r>
              <a:rPr lang="ru-RU" b="1" i="1" dirty="0" smtClean="0"/>
              <a:t>5. Были ли в </a:t>
            </a:r>
            <a:r>
              <a:rPr lang="en-US" b="1" i="1" dirty="0" smtClean="0"/>
              <a:t>XVI-XVII </a:t>
            </a:r>
            <a:r>
              <a:rPr lang="ru-RU" b="1" i="1" dirty="0" smtClean="0"/>
              <a:t>вв. изобретены какие-либо принципиально новые механизмы и двигатели? Как протекал технический прогресс?</a:t>
            </a: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74714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в группах</a:t>
            </a:r>
            <a:endParaRPr lang="ru-RU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u="sng" dirty="0" smtClean="0"/>
              <a:t>1 группа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Крестьяне </a:t>
            </a:r>
          </a:p>
          <a:p>
            <a:pPr marL="0" indent="0">
              <a:buNone/>
            </a:pPr>
            <a:r>
              <a:rPr lang="ru-RU" b="1" u="sng" dirty="0" smtClean="0"/>
              <a:t>2 группа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Зарождающаяся буржуазия</a:t>
            </a:r>
          </a:p>
          <a:p>
            <a:pPr marL="0" indent="0">
              <a:buNone/>
            </a:pPr>
            <a:r>
              <a:rPr lang="ru-RU" b="1" u="sng" dirty="0" smtClean="0"/>
              <a:t>3 группа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Дворянство</a:t>
            </a:r>
          </a:p>
          <a:p>
            <a:pPr marL="0" indent="0">
              <a:buNone/>
            </a:pPr>
            <a:r>
              <a:rPr lang="ru-RU" b="1" dirty="0" smtClean="0"/>
              <a:t>Вопросы: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b="1" i="1" dirty="0" smtClean="0"/>
              <a:t>Какие изменения произошли в положении данной социальной группы на протяжении </a:t>
            </a:r>
            <a:r>
              <a:rPr lang="en-US" b="1" i="1" dirty="0" smtClean="0"/>
              <a:t>XVI-XVII </a:t>
            </a:r>
            <a:r>
              <a:rPr lang="ru-RU" b="1" i="1" dirty="0" smtClean="0"/>
              <a:t>вв.?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b="1" i="1" dirty="0" smtClean="0"/>
              <a:t>Чем были вызваны эти изменения?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b="1" i="1" dirty="0" smtClean="0"/>
              <a:t>К каким последствиям они привели?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b="1" i="1" dirty="0" smtClean="0"/>
              <a:t>Были ли эти изменения закономерны?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86538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Ответить на вопрос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600200"/>
            <a:ext cx="8507289" cy="4525963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Каковы предпосылки возникновения</a:t>
            </a:r>
          </a:p>
          <a:p>
            <a:pPr marL="0" indent="0">
              <a:buNone/>
            </a:pPr>
            <a:r>
              <a:rPr lang="ru-RU" sz="3600" b="1" i="1" dirty="0" smtClean="0"/>
              <a:t>мануфактур?</a:t>
            </a:r>
          </a:p>
          <a:p>
            <a:r>
              <a:rPr lang="ru-RU" sz="3600" b="1" i="1" dirty="0" smtClean="0"/>
              <a:t>Чем мануфактура </a:t>
            </a:r>
          </a:p>
          <a:p>
            <a:pPr marL="0" indent="0">
              <a:buNone/>
            </a:pPr>
            <a:r>
              <a:rPr lang="ru-RU" sz="3600" b="1" i="1" dirty="0" smtClean="0"/>
              <a:t>отличается от      </a:t>
            </a:r>
          </a:p>
          <a:p>
            <a:pPr marL="0" indent="0">
              <a:buNone/>
            </a:pPr>
            <a:r>
              <a:rPr lang="ru-RU" sz="3600" b="1" i="1" dirty="0" smtClean="0"/>
              <a:t>ремесленной </a:t>
            </a:r>
          </a:p>
          <a:p>
            <a:pPr marL="0" indent="0">
              <a:buNone/>
            </a:pPr>
            <a:r>
              <a:rPr lang="ru-RU" sz="3600" b="1" i="1" dirty="0" smtClean="0"/>
              <a:t>мастерской?</a:t>
            </a:r>
            <a:endParaRPr lang="ru-RU" sz="3600" b="1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944" y="3747404"/>
            <a:ext cx="3960440" cy="3110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5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Предпосылки возникновения мануфактур</a:t>
            </a:r>
            <a:endParaRPr lang="ru-RU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2800" b="1" i="1" dirty="0" smtClean="0"/>
              <a:t>Рост городов, развитие морской торговли рост населения в колониях привели к расширению спроса на ремесленные изделия.</a:t>
            </a:r>
          </a:p>
          <a:p>
            <a:pPr marL="514350" indent="-514350">
              <a:buAutoNum type="arabicPeriod"/>
            </a:pPr>
            <a:r>
              <a:rPr lang="ru-RU" sz="2800" b="1" i="1" dirty="0" smtClean="0"/>
              <a:t>Торговля колониальными товарами, финансовые операции и ростовщичество  способствовали накоплению капиталов, которые можно было вкладывать в производство.</a:t>
            </a:r>
          </a:p>
          <a:p>
            <a:pPr marL="514350" indent="-514350">
              <a:buAutoNum type="arabicPeriod"/>
            </a:pPr>
            <a:r>
              <a:rPr lang="ru-RU" sz="2800" b="1" i="1" dirty="0" smtClean="0"/>
              <a:t>Разорение крестьян привело к появлению свободной рабочей силы.</a:t>
            </a:r>
          </a:p>
          <a:p>
            <a:pPr marL="0" indent="0">
              <a:buNone/>
            </a:pPr>
            <a:r>
              <a:rPr lang="ru-RU" sz="2800" b="1" i="1" dirty="0" smtClean="0"/>
              <a:t> 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1750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</a:t>
            </a:r>
            <a:endParaRPr lang="ru-RU" b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59860" y="1340768"/>
            <a:ext cx="9024348" cy="4525963"/>
          </a:xfrm>
        </p:spPr>
        <p:txBody>
          <a:bodyPr>
            <a:normAutofit/>
          </a:bodyPr>
          <a:lstStyle/>
          <a:p>
            <a:r>
              <a:rPr lang="ru-RU" sz="4400" b="1" i="1" dirty="0" smtClean="0"/>
              <a:t>Чем мануфактура отличалась от ремесленной мастерской?</a:t>
            </a:r>
            <a:endParaRPr lang="ru-RU" sz="4400" b="1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95743"/>
            <a:ext cx="5790406" cy="383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04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Заполнить таблицу</a:t>
            </a:r>
            <a:endParaRPr lang="ru-RU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351734"/>
              </p:ext>
            </p:extLst>
          </p:nvPr>
        </p:nvGraphicFramePr>
        <p:xfrm>
          <a:off x="179512" y="1124744"/>
          <a:ext cx="8640959" cy="5472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1501"/>
                <a:gridCol w="2904729"/>
                <a:gridCol w="2904729"/>
              </a:tblGrid>
              <a:tr h="669180">
                <a:tc>
                  <a:txBody>
                    <a:bodyPr/>
                    <a:lstStyle/>
                    <a:p>
                      <a:r>
                        <a:rPr lang="ru-RU" dirty="0" smtClean="0"/>
                        <a:t>Линия сравнения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Ремесленная мастерская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Мануфактура</a:t>
                      </a:r>
                      <a:endParaRPr lang="ru-RU" dirty="0"/>
                    </a:p>
                  </a:txBody>
                  <a:tcPr/>
                </a:tc>
              </a:tr>
              <a:tr h="66918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Размеры предприятия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502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Кто работал на предприятии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502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Ручной или машинный труд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918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Разделение труда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502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Производительность труда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66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Заполнить таблицу</a:t>
            </a:r>
            <a:endParaRPr lang="ru-RU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780545"/>
              </p:ext>
            </p:extLst>
          </p:nvPr>
        </p:nvGraphicFramePr>
        <p:xfrm>
          <a:off x="179512" y="1124744"/>
          <a:ext cx="8640959" cy="5717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1501"/>
                <a:gridCol w="2904729"/>
                <a:gridCol w="2904729"/>
              </a:tblGrid>
              <a:tr h="669180">
                <a:tc>
                  <a:txBody>
                    <a:bodyPr/>
                    <a:lstStyle/>
                    <a:p>
                      <a:r>
                        <a:rPr lang="ru-RU" dirty="0" smtClean="0"/>
                        <a:t>Линия сравнения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Ремесленная мастерская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Мануфактура</a:t>
                      </a:r>
                      <a:endParaRPr lang="ru-RU" dirty="0"/>
                    </a:p>
                  </a:txBody>
                  <a:tcPr/>
                </a:tc>
              </a:tr>
              <a:tr h="66918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Размеры предприятия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Небольшое предприятие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Крупное предприятие</a:t>
                      </a:r>
                      <a:endParaRPr lang="ru-RU" dirty="0"/>
                    </a:p>
                  </a:txBody>
                  <a:tcPr/>
                </a:tc>
              </a:tr>
              <a:tr h="115502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Кто работал на предприятии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Мастер, подмастерья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и ученики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Наёмные рабочие</a:t>
                      </a:r>
                      <a:endParaRPr lang="ru-RU" dirty="0"/>
                    </a:p>
                  </a:txBody>
                  <a:tcPr/>
                </a:tc>
              </a:tr>
              <a:tr h="115502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Ручной или машинный труд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Ручной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Ручной</a:t>
                      </a:r>
                      <a:endParaRPr lang="ru-RU" dirty="0"/>
                    </a:p>
                  </a:txBody>
                  <a:tcPr/>
                </a:tc>
              </a:tr>
              <a:tr h="66918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Разделение труда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Ремесленник сам выполнял все основные операции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Операции разделены </a:t>
                      </a:r>
                      <a:r>
                        <a:rPr lang="ru-RU" dirty="0" err="1" smtClean="0"/>
                        <a:t>медлу</a:t>
                      </a:r>
                      <a:r>
                        <a:rPr lang="ru-RU" dirty="0" smtClean="0"/>
                        <a:t> работниками разных специальностей</a:t>
                      </a:r>
                      <a:endParaRPr lang="ru-RU" dirty="0"/>
                    </a:p>
                  </a:txBody>
                  <a:tcPr/>
                </a:tc>
              </a:tr>
              <a:tr h="115502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Производительность труда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Невысокая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Резко увеличилась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4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579</Words>
  <Application>Microsoft Office PowerPoint</Application>
  <PresentationFormat>Экран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7 класс</vt:lpstr>
      <vt:lpstr>ПЛАН</vt:lpstr>
      <vt:lpstr>Ответьте на вопросы</vt:lpstr>
      <vt:lpstr>Работа в группах</vt:lpstr>
      <vt:lpstr>Ответить на вопрос</vt:lpstr>
      <vt:lpstr>Предпосылки возникновения мануфактур</vt:lpstr>
      <vt:lpstr>Задание</vt:lpstr>
      <vt:lpstr>Заполнить таблицу</vt:lpstr>
      <vt:lpstr>Заполнить таблицу</vt:lpstr>
      <vt:lpstr>Виды мануфактур</vt:lpstr>
      <vt:lpstr>Задание</vt:lpstr>
      <vt:lpstr>Презентация PowerPoint</vt:lpstr>
      <vt:lpstr>Задание: выделите положения с которыми вы согласны.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класс</dc:title>
  <dc:creator>Olga</dc:creator>
  <cp:lastModifiedBy>Olga</cp:lastModifiedBy>
  <cp:revision>11</cp:revision>
  <dcterms:created xsi:type="dcterms:W3CDTF">2014-09-21T11:48:32Z</dcterms:created>
  <dcterms:modified xsi:type="dcterms:W3CDTF">2014-09-21T13:41:34Z</dcterms:modified>
</cp:coreProperties>
</file>