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75"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7" r:id="rId20"/>
    <p:sldId id="320" r:id="rId21"/>
    <p:sldId id="32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5857" autoAdjust="0"/>
  </p:normalViewPr>
  <p:slideViewPr>
    <p:cSldViewPr>
      <p:cViewPr varScale="1">
        <p:scale>
          <a:sx n="55" d="100"/>
          <a:sy n="55" d="100"/>
        </p:scale>
        <p:origin x="-9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70445-9490-44AC-A642-D19D550E9FA4}" type="datetimeFigureOut">
              <a:rPr lang="ru-RU" smtClean="0"/>
              <a:t>12.03.2013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84114-9C02-4617-99A5-5477B9952204}" type="slidenum">
              <a:rPr lang="ru-RU" smtClean="0"/>
              <a:t>‹#›</a:t>
            </a:fld>
            <a:endParaRPr lang="ru-RU"/>
          </a:p>
        </p:txBody>
      </p:sp>
    </p:spTree>
    <p:extLst>
      <p:ext uri="{BB962C8B-B14F-4D97-AF65-F5344CB8AC3E}">
        <p14:creationId xmlns:p14="http://schemas.microsoft.com/office/powerpoint/2010/main" val="95392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oboiny.ru/wp-content/uploads/2010/12/1259176140_ill-9.jpg"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hyperlink" Target="//commons.wikimedia.org/wiki/File:Gasterosteus_aculeatus.jpg?uselang=ru"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Игры на развитие ЯА и С</a:t>
            </a:r>
            <a:b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на уровне слова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Подготовила презентацию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Эльвира </a:t>
            </a:r>
            <a:r>
              <a:rPr lang="ru-RU" sz="27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Ильфировна</a:t>
            </a:r>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 </a:t>
            </a:r>
            <a:r>
              <a:rPr lang="ru-RU" sz="27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Хабутдинова</a:t>
            </a:r>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
            </a:r>
            <a:b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br>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
            </a:r>
            <a:b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br>
            <a: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t/>
            </a: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rPr>
            </a:br>
            <a:r>
              <a:rPr lang="ru-RU"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Г</a:t>
            </a:r>
            <a:r>
              <a:rPr lang="ru-RU"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САНКТ-ПЕТЕРБУРГ -  2013</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r>
            <a:b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endPar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BatangChe" pitchFamily="49" charset="-127"/>
            </a:endParaRPr>
          </a:p>
        </p:txBody>
      </p:sp>
      <p:pic>
        <p:nvPicPr>
          <p:cNvPr id="4" name="Picture 2" descr="D:\Мои документы\логопед\НОЯБРЬ12\100px-Coat_of_arms_Primorsky_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47" y="203262"/>
            <a:ext cx="95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51720" y="298840"/>
            <a:ext cx="6552728"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Центр психолого-медико-социального сопровождения Приморского р-на </a:t>
            </a: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66503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r"/>
            <a:r>
              <a:rPr lang="ru-RU" dirty="0" smtClean="0"/>
              <a:t>Этот </a:t>
            </a:r>
            <a:r>
              <a:rPr lang="ru-RU" dirty="0" smtClean="0">
                <a:latin typeface="Arial Black" pitchFamily="34" charset="0"/>
              </a:rPr>
              <a:t>КОТ</a:t>
            </a:r>
            <a:r>
              <a:rPr lang="ru-RU" dirty="0" smtClean="0"/>
              <a:t> восхищает всех.</a:t>
            </a:r>
            <a:endParaRPr lang="ru-RU" dirty="0"/>
          </a:p>
        </p:txBody>
      </p:sp>
      <p:pic>
        <p:nvPicPr>
          <p:cNvPr id="18434" name="Picture 2" descr="C:\Users\evgeniy\AppData\Local\Microsoft\Windows\Temporary Internet Files\Content.IE5\EIV5F2SO\MP9004434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0" y="0"/>
            <a:ext cx="215646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Мои документы\логопед\2012-2013\Vc0tUWXjg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798" y="3258000"/>
            <a:ext cx="4827202"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Куб 5"/>
          <p:cNvSpPr/>
          <p:nvPr/>
        </p:nvSpPr>
        <p:spPr>
          <a:xfrm>
            <a:off x="2339752" y="137301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7" name="Куб 6"/>
          <p:cNvSpPr/>
          <p:nvPr/>
        </p:nvSpPr>
        <p:spPr>
          <a:xfrm>
            <a:off x="3131840" y="137932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8" name="Куб 7"/>
          <p:cNvSpPr/>
          <p:nvPr/>
        </p:nvSpPr>
        <p:spPr>
          <a:xfrm>
            <a:off x="3923928" y="136152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9" name="Куб 8"/>
          <p:cNvSpPr/>
          <p:nvPr/>
        </p:nvSpPr>
        <p:spPr>
          <a:xfrm>
            <a:off x="4716016" y="138642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с</a:t>
            </a:r>
          </a:p>
        </p:txBody>
      </p:sp>
      <p:sp>
        <p:nvSpPr>
          <p:cNvPr id="10" name="Куб 9"/>
          <p:cNvSpPr/>
          <p:nvPr/>
        </p:nvSpPr>
        <p:spPr>
          <a:xfrm>
            <a:off x="5508104" y="1416803"/>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1" name="Куб 10"/>
          <p:cNvSpPr/>
          <p:nvPr/>
        </p:nvSpPr>
        <p:spPr>
          <a:xfrm>
            <a:off x="6372200" y="1416803"/>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2" name="Куб 11"/>
          <p:cNvSpPr/>
          <p:nvPr/>
        </p:nvSpPr>
        <p:spPr>
          <a:xfrm>
            <a:off x="7218582" y="1386429"/>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5" name="Прямоугольник 14"/>
          <p:cNvSpPr/>
          <p:nvPr/>
        </p:nvSpPr>
        <p:spPr>
          <a:xfrm>
            <a:off x="3339884" y="254158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4023018" y="248839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рямоугольник 16"/>
          <p:cNvSpPr/>
          <p:nvPr/>
        </p:nvSpPr>
        <p:spPr>
          <a:xfrm>
            <a:off x="4716016" y="248852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Прямоугольник 17"/>
          <p:cNvSpPr/>
          <p:nvPr/>
        </p:nvSpPr>
        <p:spPr>
          <a:xfrm>
            <a:off x="7258961" y="256490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ru-RU" dirty="0" smtClean="0"/>
              <a:t>Этот </a:t>
            </a:r>
            <a:r>
              <a:rPr lang="ru-RU" dirty="0" smtClean="0">
                <a:latin typeface="Arial Black" pitchFamily="34" charset="0"/>
              </a:rPr>
              <a:t>КОТ</a:t>
            </a:r>
            <a:r>
              <a:rPr lang="ru-RU" dirty="0" smtClean="0"/>
              <a:t> проглотил письмо.</a:t>
            </a:r>
            <a:br>
              <a:rPr lang="ru-RU" dirty="0" smtClean="0"/>
            </a:br>
            <a:r>
              <a:rPr lang="ru-RU" dirty="0" smtClean="0"/>
              <a:t>Сбоку – слова, на плече –клеймо.</a:t>
            </a:r>
            <a:endParaRPr lang="ru-RU" dirty="0"/>
          </a:p>
        </p:txBody>
      </p:sp>
      <p:pic>
        <p:nvPicPr>
          <p:cNvPr id="19459" name="Picture 3" descr="C:\Users\evgeniy\AppData\Local\Microsoft\Windows\Temporary Internet Files\Content.IE5\5EWEQXWB\MC900233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222" y="4914523"/>
            <a:ext cx="2163778" cy="194347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evgeniy\AppData\Local\Microsoft\Windows\Temporary Internet Files\Content.IE5\EIV5F2SO\MC90043264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71" y="3654523"/>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Куб 5"/>
          <p:cNvSpPr/>
          <p:nvPr/>
        </p:nvSpPr>
        <p:spPr>
          <a:xfrm>
            <a:off x="251520" y="242493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7" name="Куб 6"/>
          <p:cNvSpPr/>
          <p:nvPr/>
        </p:nvSpPr>
        <p:spPr>
          <a:xfrm>
            <a:off x="1043608" y="242493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8" name="Куб 7"/>
          <p:cNvSpPr/>
          <p:nvPr/>
        </p:nvSpPr>
        <p:spPr>
          <a:xfrm>
            <a:off x="1835696" y="243786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н</a:t>
            </a:r>
          </a:p>
        </p:txBody>
      </p:sp>
      <p:sp>
        <p:nvSpPr>
          <p:cNvPr id="9" name="Куб 8"/>
          <p:cNvSpPr/>
          <p:nvPr/>
        </p:nvSpPr>
        <p:spPr>
          <a:xfrm>
            <a:off x="2627784" y="2437868"/>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в</a:t>
            </a:r>
          </a:p>
        </p:txBody>
      </p:sp>
      <p:sp>
        <p:nvSpPr>
          <p:cNvPr id="10" name="Куб 9"/>
          <p:cNvSpPr/>
          <p:nvPr/>
        </p:nvSpPr>
        <p:spPr>
          <a:xfrm>
            <a:off x="3419872" y="243786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е</a:t>
            </a:r>
          </a:p>
        </p:txBody>
      </p:sp>
      <p:sp>
        <p:nvSpPr>
          <p:cNvPr id="11" name="Куб 10"/>
          <p:cNvSpPr/>
          <p:nvPr/>
        </p:nvSpPr>
        <p:spPr>
          <a:xfrm>
            <a:off x="4211960" y="244067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12" name="Куб 11"/>
          <p:cNvSpPr/>
          <p:nvPr/>
        </p:nvSpPr>
        <p:spPr>
          <a:xfrm>
            <a:off x="5004048" y="244067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3" name="Прямоугольник 12"/>
          <p:cNvSpPr/>
          <p:nvPr/>
        </p:nvSpPr>
        <p:spPr>
          <a:xfrm>
            <a:off x="1835696" y="3520390"/>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2655547" y="355235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3419872" y="3501633"/>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4290220" y="355235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latin typeface="Arial Black" pitchFamily="34" charset="0"/>
              </a:rPr>
              <a:t>Десять люков</a:t>
            </a:r>
            <a:br>
              <a:rPr lang="ru-RU" dirty="0" smtClean="0">
                <a:latin typeface="Arial Black" pitchFamily="34" charset="0"/>
              </a:rPr>
            </a:br>
            <a:r>
              <a:rPr lang="ru-RU" sz="1800" dirty="0">
                <a:latin typeface="Arial Black" pitchFamily="34" charset="0"/>
              </a:rPr>
              <a:t>В</a:t>
            </a:r>
            <a:r>
              <a:rPr lang="ru-RU" sz="1800" dirty="0" smtClean="0">
                <a:latin typeface="Arial Black" pitchFamily="34" charset="0"/>
              </a:rPr>
              <a:t>от 10 люков. В любой загляни – </a:t>
            </a:r>
            <a:br>
              <a:rPr lang="ru-RU" sz="1800" dirty="0" smtClean="0">
                <a:latin typeface="Arial Black" pitchFamily="34" charset="0"/>
              </a:rPr>
            </a:br>
            <a:r>
              <a:rPr lang="ru-RU" sz="1800" dirty="0" smtClean="0">
                <a:latin typeface="Arial Black" pitchFamily="34" charset="0"/>
              </a:rPr>
              <a:t>Ответы к загадкам подскажут они.</a:t>
            </a:r>
            <a:endParaRPr lang="ru-RU" dirty="0">
              <a:latin typeface="Arial Black" pitchFamily="34" charset="0"/>
            </a:endParaRPr>
          </a:p>
        </p:txBody>
      </p:sp>
      <p:pic>
        <p:nvPicPr>
          <p:cNvPr id="20483"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86591"/>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708" y="3573016"/>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85761" y="1831593"/>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73764"/>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3613" y="5301208"/>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31593"/>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157192"/>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4404" y="3373764"/>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10439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evgeniy\AppData\Local\Microsoft\Windows\Temporary Internet Files\Content.IE5\EIV5F2SO\MM9002852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740808"/>
            <a:ext cx="104394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4000" dirty="0" smtClean="0"/>
              <a:t>Без этого не играют в хоккей.</a:t>
            </a:r>
            <a:endParaRPr lang="ru-RU" sz="4000" dirty="0"/>
          </a:p>
        </p:txBody>
      </p:sp>
      <p:pic>
        <p:nvPicPr>
          <p:cNvPr id="2050" name="Picture 2" descr="C:\Users\evgeniy\AppData\Local\Microsoft\Windows\Temporary Internet Files\Content.IE5\6XKR6ZPU\MP9004231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24944"/>
            <a:ext cx="5705648" cy="37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Куб 4"/>
          <p:cNvSpPr/>
          <p:nvPr/>
        </p:nvSpPr>
        <p:spPr>
          <a:xfrm>
            <a:off x="412202" y="2444122"/>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1374429" y="2437868"/>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7" name="Куб 6"/>
          <p:cNvSpPr/>
          <p:nvPr/>
        </p:nvSpPr>
        <p:spPr>
          <a:xfrm>
            <a:off x="2267744" y="242487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8" name="Куб 7"/>
          <p:cNvSpPr/>
          <p:nvPr/>
        </p:nvSpPr>
        <p:spPr>
          <a:xfrm>
            <a:off x="3151423" y="243034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ш</a:t>
            </a:r>
          </a:p>
        </p:txBody>
      </p:sp>
      <p:sp>
        <p:nvSpPr>
          <p:cNvPr id="9" name="Куб 8"/>
          <p:cNvSpPr/>
          <p:nvPr/>
        </p:nvSpPr>
        <p:spPr>
          <a:xfrm>
            <a:off x="4083934" y="242919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0" name="Куб 9"/>
          <p:cNvSpPr/>
          <p:nvPr/>
        </p:nvSpPr>
        <p:spPr>
          <a:xfrm>
            <a:off x="5019329" y="241278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1" name="Прямоугольник 10"/>
          <p:cNvSpPr/>
          <p:nvPr/>
        </p:nvSpPr>
        <p:spPr>
          <a:xfrm>
            <a:off x="5225615" y="353362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Прямоугольник 11"/>
          <p:cNvSpPr/>
          <p:nvPr/>
        </p:nvSpPr>
        <p:spPr>
          <a:xfrm>
            <a:off x="3267876" y="349650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618488" y="357301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А в этом гулять веселей и вольней.</a:t>
            </a:r>
            <a:endParaRPr lang="ru-RU" dirty="0"/>
          </a:p>
        </p:txBody>
      </p:sp>
      <p:pic>
        <p:nvPicPr>
          <p:cNvPr id="3074" name="Picture 2" descr="C:\Users\evgeniy\AppData\Local\Microsoft\Windows\Temporary Internet Files\Content.IE5\A49WQ03L\MP9004431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384" y="5252766"/>
            <a:ext cx="216382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vgeniy\AppData\Local\Microsoft\Windows\Temporary Internet Files\Content.IE5\5EWEQXWB\MP90043862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252766"/>
            <a:ext cx="191878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vgeniy\AppData\Local\Microsoft\Windows\Temporary Internet Files\Content.IE5\5KCOCRTL\MP90043854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252766"/>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evgeniy\AppData\Local\Microsoft\Windows\Temporary Internet Files\Content.IE5\EIV5F2SO\MP9004331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696" y="5229200"/>
            <a:ext cx="96137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evgeniy\AppData\Local\Microsoft\Windows\Temporary Internet Files\Content.IE5\LPKRSGMQ\MP90040235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00" y="3569746"/>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vgeniy\AppData\Local\Microsoft\Windows\Temporary Internet Files\Content.IE5\EIV5F2SO\MP90043331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47" y="3481420"/>
            <a:ext cx="2168297" cy="1440000"/>
          </a:xfrm>
          <a:prstGeom prst="rect">
            <a:avLst/>
          </a:prstGeom>
          <a:noFill/>
          <a:extLst>
            <a:ext uri="{909E8E84-426E-40DD-AFC4-6F175D3DCCD1}">
              <a14:hiddenFill xmlns:a14="http://schemas.microsoft.com/office/drawing/2010/main">
                <a:solidFill>
                  <a:srgbClr val="FFFFFF"/>
                </a:solidFill>
              </a14:hiddenFill>
            </a:ext>
          </a:extLst>
        </p:spPr>
      </p:pic>
      <p:sp>
        <p:nvSpPr>
          <p:cNvPr id="10" name="Куб 9"/>
          <p:cNvSpPr/>
          <p:nvPr/>
        </p:nvSpPr>
        <p:spPr>
          <a:xfrm>
            <a:off x="251520" y="242493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п</a:t>
            </a:r>
          </a:p>
        </p:txBody>
      </p:sp>
      <p:sp>
        <p:nvSpPr>
          <p:cNvPr id="11" name="Куб 10"/>
          <p:cNvSpPr/>
          <p:nvPr/>
        </p:nvSpPr>
        <p:spPr>
          <a:xfrm>
            <a:off x="1211318" y="242493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2" name="Куб 11"/>
          <p:cNvSpPr/>
          <p:nvPr/>
        </p:nvSpPr>
        <p:spPr>
          <a:xfrm>
            <a:off x="2207864" y="2424930"/>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13" name="Куб 12"/>
          <p:cNvSpPr/>
          <p:nvPr/>
        </p:nvSpPr>
        <p:spPr>
          <a:xfrm>
            <a:off x="3215386" y="241544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14" name="Куб 13"/>
          <p:cNvSpPr/>
          <p:nvPr/>
        </p:nvSpPr>
        <p:spPr>
          <a:xfrm>
            <a:off x="4215518" y="2394291"/>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ш</a:t>
            </a:r>
          </a:p>
        </p:txBody>
      </p:sp>
      <p:sp>
        <p:nvSpPr>
          <p:cNvPr id="15" name="Куб 14"/>
          <p:cNvSpPr/>
          <p:nvPr/>
        </p:nvSpPr>
        <p:spPr>
          <a:xfrm>
            <a:off x="5215650" y="242493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6" name="Куб 15"/>
          <p:cNvSpPr/>
          <p:nvPr/>
        </p:nvSpPr>
        <p:spPr>
          <a:xfrm>
            <a:off x="6215782" y="243786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7" name="Прямоугольник 16"/>
          <p:cNvSpPr/>
          <p:nvPr/>
        </p:nvSpPr>
        <p:spPr>
          <a:xfrm>
            <a:off x="6438420" y="349323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Прямоугольник 17"/>
          <p:cNvSpPr/>
          <p:nvPr/>
        </p:nvSpPr>
        <p:spPr>
          <a:xfrm>
            <a:off x="4290220" y="3447405"/>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Прямоугольник 18"/>
          <p:cNvSpPr/>
          <p:nvPr/>
        </p:nvSpPr>
        <p:spPr>
          <a:xfrm>
            <a:off x="1339695" y="349323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Прямоугольник 19"/>
          <p:cNvSpPr/>
          <p:nvPr/>
        </p:nvSpPr>
        <p:spPr>
          <a:xfrm>
            <a:off x="332821" y="349323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7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07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250" autoRev="1" fill="remove"/>
                                        <p:tgtEl>
                                          <p:spTgt spid="16"/>
                                        </p:tgtEl>
                                        <p:attrNameLst>
                                          <p:attrName>style.color</p:attrName>
                                        </p:attrNameLst>
                                      </p:cBhvr>
                                      <p:to>
                                        <a:schemeClr val="bg1"/>
                                      </p:to>
                                    </p:animClr>
                                    <p:animClr clrSpc="rgb" dir="cw">
                                      <p:cBhvr>
                                        <p:cTn id="50" dur="250" autoRev="1" fill="remove"/>
                                        <p:tgtEl>
                                          <p:spTgt spid="16"/>
                                        </p:tgtEl>
                                        <p:attrNameLst>
                                          <p:attrName>fillcolor</p:attrName>
                                        </p:attrNameLst>
                                      </p:cBhvr>
                                      <p:to>
                                        <a:schemeClr val="bg1"/>
                                      </p:to>
                                    </p:animClr>
                                    <p:set>
                                      <p:cBhvr>
                                        <p:cTn id="51" dur="250" autoRev="1" fill="remove"/>
                                        <p:tgtEl>
                                          <p:spTgt spid="16"/>
                                        </p:tgtEl>
                                        <p:attrNameLst>
                                          <p:attrName>fill.type</p:attrName>
                                        </p:attrNameLst>
                                      </p:cBhvr>
                                      <p:to>
                                        <p:strVal val="solid"/>
                                      </p:to>
                                    </p:set>
                                    <p:set>
                                      <p:cBhvr>
                                        <p:cTn id="52"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 Этот – в руке у Бабы Яги.</a:t>
            </a:r>
            <a:endParaRPr lang="ru-RU" dirty="0"/>
          </a:p>
        </p:txBody>
      </p:sp>
      <p:pic>
        <p:nvPicPr>
          <p:cNvPr id="4098" name="Picture 2" descr="http://oboiny.ru/wp-content/uploads/2010/12/1259176140_ill-9-225x30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580112" y="2348880"/>
            <a:ext cx="3321000" cy="4428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355448" y="243786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1355580" y="2437868"/>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7" name="Куб 6"/>
          <p:cNvSpPr/>
          <p:nvPr/>
        </p:nvSpPr>
        <p:spPr>
          <a:xfrm>
            <a:off x="2355712" y="243786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8" name="Куб 7"/>
          <p:cNvSpPr/>
          <p:nvPr/>
        </p:nvSpPr>
        <p:spPr>
          <a:xfrm>
            <a:off x="3355844" y="243786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9" name="Куб 8"/>
          <p:cNvSpPr/>
          <p:nvPr/>
        </p:nvSpPr>
        <p:spPr>
          <a:xfrm>
            <a:off x="4355976" y="241513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0" name="Прямоугольник 9"/>
          <p:cNvSpPr/>
          <p:nvPr/>
        </p:nvSpPr>
        <p:spPr>
          <a:xfrm>
            <a:off x="4551596" y="341526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Прямоугольник 10"/>
          <p:cNvSpPr/>
          <p:nvPr/>
        </p:nvSpPr>
        <p:spPr>
          <a:xfrm>
            <a:off x="561734" y="3447405"/>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Этот пекут, как пекут пироги.</a:t>
            </a:r>
            <a:endParaRPr lang="ru-RU" dirty="0"/>
          </a:p>
        </p:txBody>
      </p:sp>
      <p:pic>
        <p:nvPicPr>
          <p:cNvPr id="18436" name="Picture 4" descr="http://t1.gstatic.com/images?q=tbn:ANd9GcQjidU6XTuDBp6bGA-yQ_jI80y-JZbv5esubDhjcaDOw1pPvm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645024"/>
            <a:ext cx="2505075" cy="1819276"/>
          </a:xfrm>
          <a:prstGeom prst="rect">
            <a:avLst/>
          </a:prstGeom>
          <a:noFill/>
          <a:extLst>
            <a:ext uri="{909E8E84-426E-40DD-AFC4-6F175D3DCCD1}">
              <a14:hiddenFill xmlns:a14="http://schemas.microsoft.com/office/drawing/2010/main">
                <a:solidFill>
                  <a:srgbClr val="FFFFFF"/>
                </a:solidFill>
              </a14:hiddenFill>
            </a:ext>
          </a:extLst>
        </p:spPr>
      </p:pic>
      <p:sp>
        <p:nvSpPr>
          <p:cNvPr id="6" name="Куб 5"/>
          <p:cNvSpPr/>
          <p:nvPr/>
        </p:nvSpPr>
        <p:spPr>
          <a:xfrm>
            <a:off x="251520" y="2498147"/>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п</a:t>
            </a:r>
          </a:p>
        </p:txBody>
      </p:sp>
      <p:sp>
        <p:nvSpPr>
          <p:cNvPr id="7" name="Куб 6"/>
          <p:cNvSpPr/>
          <p:nvPr/>
        </p:nvSpPr>
        <p:spPr>
          <a:xfrm>
            <a:off x="1043608" y="2476642"/>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8" name="Куб 7"/>
          <p:cNvSpPr/>
          <p:nvPr/>
        </p:nvSpPr>
        <p:spPr>
          <a:xfrm>
            <a:off x="1859636" y="247542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9" name="Куб 8"/>
          <p:cNvSpPr/>
          <p:nvPr/>
        </p:nvSpPr>
        <p:spPr>
          <a:xfrm>
            <a:off x="2669740" y="2498147"/>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ш</a:t>
            </a:r>
          </a:p>
        </p:txBody>
      </p:sp>
      <p:sp>
        <p:nvSpPr>
          <p:cNvPr id="10" name="Куб 9"/>
          <p:cNvSpPr/>
          <p:nvPr/>
        </p:nvSpPr>
        <p:spPr>
          <a:xfrm>
            <a:off x="3491880" y="247542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1" name="Куб 10"/>
          <p:cNvSpPr/>
          <p:nvPr/>
        </p:nvSpPr>
        <p:spPr>
          <a:xfrm>
            <a:off x="4355976" y="247542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2" name="Прямоугольник 11"/>
          <p:cNvSpPr/>
          <p:nvPr/>
        </p:nvSpPr>
        <p:spPr>
          <a:xfrm>
            <a:off x="4584000" y="352877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2859768" y="356851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311373" y="356851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Этот не знает, что значит улыбка.</a:t>
            </a:r>
            <a:endParaRPr lang="ru-RU" dirty="0"/>
          </a:p>
        </p:txBody>
      </p:sp>
      <p:pic>
        <p:nvPicPr>
          <p:cNvPr id="19458" name="Picture 2" descr="http://t1.gstatic.com/images?q=tbn:ANd9GcTI1WI_0SPNAhSgLbat6cjrqZ68V_gLSjJe9M_0--FwTgDxSH1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12659" y="2636912"/>
            <a:ext cx="2476685" cy="3888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539552" y="243791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з</a:t>
            </a:r>
          </a:p>
        </p:txBody>
      </p:sp>
      <p:sp>
        <p:nvSpPr>
          <p:cNvPr id="6" name="Куб 5"/>
          <p:cNvSpPr/>
          <p:nvPr/>
        </p:nvSpPr>
        <p:spPr>
          <a:xfrm>
            <a:off x="1420718" y="2437868"/>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7" name="Куб 6"/>
          <p:cNvSpPr/>
          <p:nvPr/>
        </p:nvSpPr>
        <p:spPr>
          <a:xfrm>
            <a:off x="2339752" y="242493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8" name="Куб 7"/>
          <p:cNvSpPr/>
          <p:nvPr/>
        </p:nvSpPr>
        <p:spPr>
          <a:xfrm>
            <a:off x="3203848" y="242493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9" name="Куб 8"/>
          <p:cNvSpPr/>
          <p:nvPr/>
        </p:nvSpPr>
        <p:spPr>
          <a:xfrm>
            <a:off x="4083934" y="242493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smtClean="0">
                <a:effectLst>
                  <a:outerShdw blurRad="38100" dist="38100" dir="2700000" algn="tl">
                    <a:srgbClr val="000000">
                      <a:alpha val="43137"/>
                    </a:srgbClr>
                  </a:outerShdw>
                </a:effectLst>
              </a:rPr>
              <a:t>а </a:t>
            </a:r>
            <a:endParaRPr lang="ru-RU" sz="6000" b="1" dirty="0">
              <a:effectLst>
                <a:outerShdw blurRad="38100" dist="38100" dir="2700000" algn="tl">
                  <a:srgbClr val="000000">
                    <a:alpha val="43137"/>
                  </a:srgbClr>
                </a:outerShdw>
              </a:effectLst>
            </a:endParaRPr>
          </a:p>
        </p:txBody>
      </p:sp>
      <p:sp>
        <p:nvSpPr>
          <p:cNvPr id="10" name="Прямоугольник 9"/>
          <p:cNvSpPr/>
          <p:nvPr/>
        </p:nvSpPr>
        <p:spPr>
          <a:xfrm>
            <a:off x="4290220" y="351253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Прямоугольник 10"/>
          <p:cNvSpPr/>
          <p:nvPr/>
        </p:nvSpPr>
        <p:spPr>
          <a:xfrm>
            <a:off x="745838" y="357301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Этот – в гнезде живущая рыбка.</a:t>
            </a:r>
            <a:endParaRPr lang="ru-RU" dirty="0"/>
          </a:p>
        </p:txBody>
      </p:sp>
      <p:pic>
        <p:nvPicPr>
          <p:cNvPr id="20482" name="Picture 2" descr="Gasterosteus aculeat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509120"/>
            <a:ext cx="3180003" cy="20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401054"/>
            <a:ext cx="4254040"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Куб 6"/>
          <p:cNvSpPr/>
          <p:nvPr/>
        </p:nvSpPr>
        <p:spPr>
          <a:xfrm>
            <a:off x="251520" y="177281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8" name="Куб 7"/>
          <p:cNvSpPr/>
          <p:nvPr/>
        </p:nvSpPr>
        <p:spPr>
          <a:xfrm>
            <a:off x="1174570" y="177281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9" name="Куб 8"/>
          <p:cNvSpPr/>
          <p:nvPr/>
        </p:nvSpPr>
        <p:spPr>
          <a:xfrm>
            <a:off x="2051720" y="1772816"/>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10" name="Куб 9"/>
          <p:cNvSpPr/>
          <p:nvPr/>
        </p:nvSpPr>
        <p:spPr>
          <a:xfrm>
            <a:off x="2991344" y="177907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11" name="Куб 10"/>
          <p:cNvSpPr/>
          <p:nvPr/>
        </p:nvSpPr>
        <p:spPr>
          <a:xfrm>
            <a:off x="3851920" y="177937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ш</a:t>
            </a:r>
          </a:p>
        </p:txBody>
      </p:sp>
      <p:sp>
        <p:nvSpPr>
          <p:cNvPr id="12" name="Куб 11"/>
          <p:cNvSpPr/>
          <p:nvPr/>
        </p:nvSpPr>
        <p:spPr>
          <a:xfrm>
            <a:off x="4852052" y="1760951"/>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3" name="Куб 12"/>
          <p:cNvSpPr/>
          <p:nvPr/>
        </p:nvSpPr>
        <p:spPr>
          <a:xfrm>
            <a:off x="5830974" y="177937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4" name="Прямоугольник 13"/>
          <p:cNvSpPr/>
          <p:nvPr/>
        </p:nvSpPr>
        <p:spPr>
          <a:xfrm>
            <a:off x="5936911" y="2860973"/>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3996440" y="2796150"/>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1251652" y="2788915"/>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рямоугольник 16"/>
          <p:cNvSpPr/>
          <p:nvPr/>
        </p:nvSpPr>
        <p:spPr>
          <a:xfrm>
            <a:off x="258298" y="2788915"/>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21600000">
                                      <p:cBhvr>
                                        <p:cTn id="3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818658"/>
          </a:xfrm>
        </p:spPr>
        <p:txBody>
          <a:bodyPr>
            <a:normAutofit/>
          </a:bodyPr>
          <a:lstStyle/>
          <a:p>
            <a:pPr algn="l"/>
            <a:r>
              <a:rPr lang="ru-RU" sz="1200" b="1" dirty="0" smtClean="0"/>
              <a:t>     Существует </a:t>
            </a:r>
            <a:r>
              <a:rPr lang="ru-RU" sz="1200" b="1" dirty="0"/>
              <a:t>маленькая рыбка – колюшка, стоит отметить – не путать с корюшкой. Она принадлежит к семейству рыб отряда </a:t>
            </a:r>
            <a:r>
              <a:rPr lang="ru-RU" sz="1200" b="1" dirty="0" err="1"/>
              <a:t>колюшкообразных</a:t>
            </a:r>
            <a:r>
              <a:rPr lang="ru-RU" sz="1200" b="1" dirty="0"/>
              <a:t>, насчитывает одиннадцать видов. У ее представителей перед спинным плавником имеются колючки, на брюхе – две иглы, заменяющие брюшные плавники, чешуя отсутствует. Многие виды отличаются демонстрацией высокой толерантности к солености: обитают в пресных, солоноватых и соленых водах. </a:t>
            </a:r>
            <a:br>
              <a:rPr lang="ru-RU" sz="1200" b="1" dirty="0"/>
            </a:br>
            <a:r>
              <a:rPr lang="ru-RU" sz="1200" b="1" dirty="0" smtClean="0"/>
              <a:t>     Колюшки </a:t>
            </a:r>
            <a:r>
              <a:rPr lang="ru-RU" sz="1200" b="1" dirty="0"/>
              <a:t>весьма прожорливы. В водоемах, куда они проникают, непросто развести другую рыбу. Когда ловишь колюшку на удочку, она легко заглатывает насадку, даже крючок без наживки. Промыслового значения она не имеет. </a:t>
            </a:r>
            <a:br>
              <a:rPr lang="ru-RU" sz="1200" b="1" dirty="0"/>
            </a:br>
            <a:r>
              <a:rPr lang="ru-RU" sz="1200" b="1" dirty="0"/>
              <a:t>В 2005 году необычный памятник колюшке был установлен в городе Кронштадт, на стене Обводного канала, возле Синего моста. В настоящее время этот памятник является единственным памятником в мире в честь этой маленькой рыбки. Такой высокой чести эта неприметная рыбешка удостоена потому, что в тяжелые годы блокады спасала от голодной смерти большое число ленинградцев. </a:t>
            </a:r>
            <a:r>
              <a:rPr lang="ru-RU" sz="1200" b="1" dirty="0" smtClean="0"/>
              <a:t> Когда </a:t>
            </a:r>
            <a:r>
              <a:rPr lang="ru-RU" sz="1200" b="1" dirty="0"/>
              <a:t>еда заканчивалась, а более крупную рыбу в окрестностях было не найти, жители острова </a:t>
            </a:r>
            <a:r>
              <a:rPr lang="ru-RU" sz="1200" b="1" dirty="0" err="1"/>
              <a:t>Котлин</a:t>
            </a:r>
            <a:r>
              <a:rPr lang="ru-RU" sz="1200" b="1" dirty="0"/>
              <a:t> (города Кронштадт) вылавливали колюшку с помощью сачков, потому что сквозь любые сети эта маленькая рыбка выскальзывала в воду.</a:t>
            </a:r>
            <a:br>
              <a:rPr lang="ru-RU" sz="1200" b="1" dirty="0"/>
            </a:br>
            <a:r>
              <a:rPr lang="ru-RU" sz="1200" b="1" dirty="0" smtClean="0"/>
              <a:t>       В </a:t>
            </a:r>
            <a:r>
              <a:rPr lang="ru-RU" sz="1200" b="1" dirty="0"/>
              <a:t>условиях жуткого голода колюшки, перемолотые в фарш, казались истинным деликатесом. Котлеты обжаривали на рыбьем жире ярко-оранжевого цвета, который получали из нее же. А уникальным кулинарным изыском считалась уха, которая варилась из колюшки и к которой добавлялась рыбная мука. Этой рыбке и был сооружен памятник в Кронштадте, на котором вырублены стихи, посвященные ей местными жителями.</a:t>
            </a:r>
            <a:br>
              <a:rPr lang="ru-RU" sz="1200" b="1" dirty="0"/>
            </a:br>
            <a:r>
              <a:rPr lang="ru-RU" sz="1200" b="1" dirty="0" smtClean="0"/>
              <a:t>        К </a:t>
            </a:r>
            <a:r>
              <a:rPr lang="ru-RU" sz="1200" b="1" dirty="0"/>
              <a:t>маленькому памятнику блокадники постоянно приносят цветы. Также сюда часто заглядывают рыбаки. Они верят в примету: если перед рыбалкой наведаться к колюшке, клевать будет просто замечательно.</a:t>
            </a:r>
            <a:br>
              <a:rPr lang="ru-RU" sz="1200" b="1" dirty="0"/>
            </a:br>
            <a:r>
              <a:rPr lang="ru-RU" sz="1200" b="1" dirty="0"/>
              <a:t>Колюшка весьма полезна в современное время и продолжает служить людям. Ее жир добавляют в средства для похудения, кроме того, она используется для производства лаков, линолеума, пластмассы. </a:t>
            </a:r>
            <a:br>
              <a:rPr lang="ru-RU" sz="1200" b="1" dirty="0"/>
            </a:br>
            <a:r>
              <a:rPr lang="ru-RU" sz="1200" b="1" dirty="0" smtClean="0"/>
              <a:t>        Весьма </a:t>
            </a:r>
            <a:r>
              <a:rPr lang="ru-RU" sz="1200" b="1" dirty="0"/>
              <a:t>интересно то, что колюшка представляет собой, как принято считать, не просто сорную рыбу. Во то время как самка колюшки мечет икру, самец занимается вырабатыванием специального секрета – </a:t>
            </a:r>
            <a:r>
              <a:rPr lang="ru-RU" sz="1200" b="1" dirty="0" err="1"/>
              <a:t>мукуса</a:t>
            </a:r>
            <a:r>
              <a:rPr lang="ru-RU" sz="1200" b="1" dirty="0"/>
              <a:t>. Затем он поливает им икру и охраняет ее, обмахивая плавниками. Случается так, что программа развития в икринке нарушается, и </a:t>
            </a:r>
            <a:r>
              <a:rPr lang="ru-RU" sz="1200" b="1" dirty="0" err="1"/>
              <a:t>мукус</a:t>
            </a:r>
            <a:r>
              <a:rPr lang="ru-RU" sz="1200" b="1" dirty="0"/>
              <a:t> дает ей приказ на самоликвидацию – </a:t>
            </a:r>
            <a:r>
              <a:rPr lang="ru-RU" sz="1200" b="1" dirty="0" err="1"/>
              <a:t>апоптоз</a:t>
            </a:r>
            <a:r>
              <a:rPr lang="ru-RU" sz="1200" b="1" dirty="0"/>
              <a:t>. Кроме того, </a:t>
            </a:r>
            <a:r>
              <a:rPr lang="ru-RU" sz="1200" b="1" dirty="0" err="1"/>
              <a:t>мукус</a:t>
            </a:r>
            <a:r>
              <a:rPr lang="ru-RU" sz="1200" b="1" dirty="0"/>
              <a:t> колюшкой используется и как лекарство от стресса после поединков с другими самцами, и для заживления ран. Может быть, в ближайшем будущем </a:t>
            </a:r>
            <a:r>
              <a:rPr lang="ru-RU" sz="1200" b="1" dirty="0" err="1"/>
              <a:t>мукус</a:t>
            </a:r>
            <a:r>
              <a:rPr lang="ru-RU" sz="1200" b="1" dirty="0"/>
              <a:t> будут использовать в лечении трофических язв, фурункулов, псориаза и даже в онкологии</a:t>
            </a:r>
            <a:r>
              <a:rPr lang="ru-RU" sz="1200" b="1" dirty="0" smtClean="0"/>
              <a:t>.</a:t>
            </a:r>
            <a:r>
              <a:rPr lang="ru-RU" sz="1200" b="1" dirty="0"/>
              <a:t/>
            </a:r>
            <a:br>
              <a:rPr lang="ru-RU" sz="1200" b="1" dirty="0"/>
            </a:br>
            <a:endParaRPr lang="ru-RU" sz="1200" b="1" dirty="0"/>
          </a:p>
        </p:txBody>
      </p:sp>
    </p:spTree>
    <p:extLst>
      <p:ext uri="{BB962C8B-B14F-4D97-AF65-F5344CB8AC3E}">
        <p14:creationId xmlns:p14="http://schemas.microsoft.com/office/powerpoint/2010/main" val="665037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latin typeface="Arial Black" pitchFamily="34" charset="0"/>
              </a:rPr>
              <a:t>Девять котов</a:t>
            </a:r>
            <a:endParaRPr lang="ru-RU" dirty="0">
              <a:latin typeface="Arial Black" pitchFamily="34" charset="0"/>
            </a:endParaRPr>
          </a:p>
        </p:txBody>
      </p:sp>
      <p:pic>
        <p:nvPicPr>
          <p:cNvPr id="4" name="Picture 2" descr="D:\Мои документы\логопед\2012-2013\vrXgz2DWK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511300"/>
            <a:ext cx="257175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Мои документы\логопед\2012-2013\8fDP_56ZF7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08720"/>
            <a:ext cx="7670800" cy="546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Мои документы\логопед\2012-2013\ucI9wRHV6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0" y="2918944"/>
            <a:ext cx="267335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Мои документы\логопед\2012-2013\rSMJRGtwmD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277" y="1104900"/>
            <a:ext cx="4410075" cy="575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Мои документы\логопед\2012-2013\kvAYxb2Prl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952" y="146050"/>
            <a:ext cx="279400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Мои документы\логопед\2012-2013\RygRBLYe1e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254" y="1250950"/>
            <a:ext cx="7670800" cy="546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Мои документы\логопед\2012-2013\VkdaiPxSiMQ.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5081" y="2502983"/>
            <a:ext cx="269240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Мои документы\логопед\2012-2013\p8fW0NxFvz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1" y="29243"/>
            <a:ext cx="4187825" cy="55229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Мои документы\логопед\2012-2013\ae82ixzLy5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640" y="252000"/>
            <a:ext cx="8899414" cy="63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В этот - молочко наливают кошке.</a:t>
            </a:r>
            <a:endParaRPr lang="ru-RU" dirty="0"/>
          </a:p>
        </p:txBody>
      </p:sp>
      <p:pic>
        <p:nvPicPr>
          <p:cNvPr id="21506" name="Picture 2" descr="C:\Users\evgeniy\AppData\Local\Microsoft\Windows\Temporary Internet Files\Content.IE5\6XKR6ZPU\MP9004465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6" y="2132856"/>
            <a:ext cx="3568640" cy="4608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323528" y="1358841"/>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б</a:t>
            </a:r>
          </a:p>
        </p:txBody>
      </p:sp>
      <p:sp>
        <p:nvSpPr>
          <p:cNvPr id="6" name="Куб 5"/>
          <p:cNvSpPr/>
          <p:nvPr/>
        </p:nvSpPr>
        <p:spPr>
          <a:xfrm>
            <a:off x="1187624" y="1330850"/>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7" name="Куб 6"/>
          <p:cNvSpPr/>
          <p:nvPr/>
        </p:nvSpPr>
        <p:spPr>
          <a:xfrm>
            <a:off x="2051720" y="133085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8" name="Куб 7"/>
          <p:cNvSpPr/>
          <p:nvPr/>
        </p:nvSpPr>
        <p:spPr>
          <a:xfrm>
            <a:off x="2915816" y="1348748"/>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д</a:t>
            </a:r>
          </a:p>
        </p:txBody>
      </p:sp>
      <p:sp>
        <p:nvSpPr>
          <p:cNvPr id="9" name="Куб 8"/>
          <p:cNvSpPr/>
          <p:nvPr/>
        </p:nvSpPr>
        <p:spPr>
          <a:xfrm>
            <a:off x="3779912" y="131209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е</a:t>
            </a:r>
          </a:p>
        </p:txBody>
      </p:sp>
      <p:sp>
        <p:nvSpPr>
          <p:cNvPr id="10" name="Куб 9"/>
          <p:cNvSpPr/>
          <p:nvPr/>
        </p:nvSpPr>
        <p:spPr>
          <a:xfrm>
            <a:off x="4692335" y="1312094"/>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ч</a:t>
            </a:r>
          </a:p>
        </p:txBody>
      </p:sp>
      <p:sp>
        <p:nvSpPr>
          <p:cNvPr id="11" name="Куб 10"/>
          <p:cNvSpPr/>
          <p:nvPr/>
        </p:nvSpPr>
        <p:spPr>
          <a:xfrm>
            <a:off x="5571186" y="133085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2" name="Куб 11"/>
          <p:cNvSpPr/>
          <p:nvPr/>
        </p:nvSpPr>
        <p:spPr>
          <a:xfrm>
            <a:off x="6479239" y="131209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3" name="Прямоугольник 12"/>
          <p:cNvSpPr/>
          <p:nvPr/>
        </p:nvSpPr>
        <p:spPr>
          <a:xfrm>
            <a:off x="6685525" y="234272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4780044" y="233023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3915948" y="231222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2934105" y="231222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рямоугольник 16"/>
          <p:cNvSpPr/>
          <p:nvPr/>
        </p:nvSpPr>
        <p:spPr>
          <a:xfrm>
            <a:off x="383381" y="2358973"/>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1" nodeType="clickEffect">
                                  <p:stCondLst>
                                    <p:cond delay="0"/>
                                  </p:stCondLst>
                                  <p:childTnLst>
                                    <p:animRot by="21600000">
                                      <p:cBhvr>
                                        <p:cTn id="3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Этот с болота приносят в лукошке.</a:t>
            </a:r>
            <a:endParaRPr lang="ru-RU" dirty="0"/>
          </a:p>
        </p:txBody>
      </p:sp>
      <p:pic>
        <p:nvPicPr>
          <p:cNvPr id="23554" name="Picture 2" descr="C:\Users\evgeniy\AppData\Local\Microsoft\Windows\Temporary Internet Files\Content.IE5\A49WQ03L\MC9001934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77072"/>
            <a:ext cx="3235668" cy="2340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395536" y="1413285"/>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1410778" y="1413285"/>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7" name="Куб 6"/>
          <p:cNvSpPr/>
          <p:nvPr/>
        </p:nvSpPr>
        <p:spPr>
          <a:xfrm>
            <a:off x="2410910" y="1413285"/>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ю</a:t>
            </a:r>
          </a:p>
        </p:txBody>
      </p:sp>
      <p:sp>
        <p:nvSpPr>
          <p:cNvPr id="8" name="Куб 7"/>
          <p:cNvSpPr/>
          <p:nvPr/>
        </p:nvSpPr>
        <p:spPr>
          <a:xfrm>
            <a:off x="3580884" y="137041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9" name="Куб 8"/>
          <p:cNvSpPr/>
          <p:nvPr/>
        </p:nvSpPr>
        <p:spPr>
          <a:xfrm>
            <a:off x="4614167" y="137041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в</a:t>
            </a:r>
          </a:p>
        </p:txBody>
      </p:sp>
      <p:sp>
        <p:nvSpPr>
          <p:cNvPr id="10" name="Куб 9"/>
          <p:cNvSpPr/>
          <p:nvPr/>
        </p:nvSpPr>
        <p:spPr>
          <a:xfrm>
            <a:off x="5608724" y="1370419"/>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1" name="Прямоугольник 10"/>
          <p:cNvSpPr/>
          <p:nvPr/>
        </p:nvSpPr>
        <p:spPr>
          <a:xfrm>
            <a:off x="5690774" y="237055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Прямоугольник 11"/>
          <p:cNvSpPr/>
          <p:nvPr/>
        </p:nvSpPr>
        <p:spPr>
          <a:xfrm>
            <a:off x="4704520" y="237055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455389" y="243667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smtClean="0"/>
              <a:t>Этот </a:t>
            </a:r>
            <a:r>
              <a:rPr lang="ru-RU" dirty="0" smtClean="0">
                <a:latin typeface="Arial Black" pitchFamily="34" charset="0"/>
              </a:rPr>
              <a:t>КОТ</a:t>
            </a:r>
            <a:r>
              <a:rPr lang="ru-RU" dirty="0" smtClean="0"/>
              <a:t> из фланели сшит.</a:t>
            </a:r>
            <a:endParaRPr lang="ru-RU" dirty="0"/>
          </a:p>
        </p:txBody>
      </p:sp>
      <p:pic>
        <p:nvPicPr>
          <p:cNvPr id="12290" name="Picture 2" descr="C:\Users\evgeniy\AppData\Local\Microsoft\Windows\Temporary Internet Files\Content.IE5\A49WQ03L\MC90023760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63"/>
          <a:stretch/>
        </p:blipFill>
        <p:spPr bwMode="auto">
          <a:xfrm>
            <a:off x="395536" y="1340768"/>
            <a:ext cx="2562131" cy="1921298"/>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1108075" y="3480997"/>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2219676" y="3480997"/>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7" name="Куб 6"/>
          <p:cNvSpPr/>
          <p:nvPr/>
        </p:nvSpPr>
        <p:spPr>
          <a:xfrm>
            <a:off x="3219808" y="3480997"/>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ф</a:t>
            </a:r>
          </a:p>
        </p:txBody>
      </p:sp>
      <p:sp>
        <p:nvSpPr>
          <p:cNvPr id="8" name="Куб 7"/>
          <p:cNvSpPr/>
          <p:nvPr/>
        </p:nvSpPr>
        <p:spPr>
          <a:xfrm>
            <a:off x="4203985" y="3484623"/>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9" name="Куб 8"/>
          <p:cNvSpPr/>
          <p:nvPr/>
        </p:nvSpPr>
        <p:spPr>
          <a:xfrm>
            <a:off x="5220072" y="3480997"/>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0" name="Прямоугольник 9"/>
          <p:cNvSpPr/>
          <p:nvPr/>
        </p:nvSpPr>
        <p:spPr>
          <a:xfrm>
            <a:off x="3426094" y="465313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Прямоугольник 10"/>
          <p:cNvSpPr/>
          <p:nvPr/>
        </p:nvSpPr>
        <p:spPr>
          <a:xfrm>
            <a:off x="5426358" y="465313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39883"/>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smtClean="0"/>
              <a:t>Этот </a:t>
            </a:r>
            <a:r>
              <a:rPr lang="ru-RU" dirty="0" smtClean="0">
                <a:latin typeface="Arial Black" pitchFamily="34" charset="0"/>
              </a:rPr>
              <a:t>КОТ</a:t>
            </a:r>
            <a:r>
              <a:rPr lang="ru-RU" dirty="0" smtClean="0"/>
              <a:t> на луну спешит.</a:t>
            </a:r>
            <a:endParaRPr lang="ru-RU" dirty="0"/>
          </a:p>
        </p:txBody>
      </p:sp>
      <p:pic>
        <p:nvPicPr>
          <p:cNvPr id="13314" name="Picture 2" descr="C:\Users\evgeniy\AppData\Local\Microsoft\Windows\Temporary Internet Files\Content.IE5\A49WQ03L\MC9001501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1901228" cy="2883529"/>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129994" y="429309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899592" y="429309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7" name="Куб 6"/>
          <p:cNvSpPr/>
          <p:nvPr/>
        </p:nvSpPr>
        <p:spPr>
          <a:xfrm>
            <a:off x="1580674" y="429309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с</a:t>
            </a:r>
          </a:p>
        </p:txBody>
      </p:sp>
      <p:sp>
        <p:nvSpPr>
          <p:cNvPr id="8" name="Куб 7"/>
          <p:cNvSpPr/>
          <p:nvPr/>
        </p:nvSpPr>
        <p:spPr>
          <a:xfrm>
            <a:off x="2339752" y="433526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м</a:t>
            </a:r>
          </a:p>
        </p:txBody>
      </p:sp>
      <p:sp>
        <p:nvSpPr>
          <p:cNvPr id="9" name="Куб 8"/>
          <p:cNvSpPr/>
          <p:nvPr/>
        </p:nvSpPr>
        <p:spPr>
          <a:xfrm>
            <a:off x="3131840" y="433526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0" name="Куб 9"/>
          <p:cNvSpPr/>
          <p:nvPr/>
        </p:nvSpPr>
        <p:spPr>
          <a:xfrm>
            <a:off x="3923928" y="433526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н</a:t>
            </a:r>
          </a:p>
        </p:txBody>
      </p:sp>
      <p:sp>
        <p:nvSpPr>
          <p:cNvPr id="11" name="Куб 10"/>
          <p:cNvSpPr/>
          <p:nvPr/>
        </p:nvSpPr>
        <p:spPr>
          <a:xfrm>
            <a:off x="4716016" y="4335266"/>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2" name="Куб 11"/>
          <p:cNvSpPr/>
          <p:nvPr/>
        </p:nvSpPr>
        <p:spPr>
          <a:xfrm>
            <a:off x="5508104" y="4358861"/>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в</a:t>
            </a:r>
          </a:p>
        </p:txBody>
      </p:sp>
      <p:sp>
        <p:nvSpPr>
          <p:cNvPr id="13" name="Куб 12"/>
          <p:cNvSpPr/>
          <p:nvPr/>
        </p:nvSpPr>
        <p:spPr>
          <a:xfrm>
            <a:off x="6314693" y="4335266"/>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4" name="Прямоугольник 13"/>
          <p:cNvSpPr/>
          <p:nvPr/>
        </p:nvSpPr>
        <p:spPr>
          <a:xfrm>
            <a:off x="1742631" y="538022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2544280" y="5384023"/>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3336368" y="538022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рямоугольник 16"/>
          <p:cNvSpPr/>
          <p:nvPr/>
        </p:nvSpPr>
        <p:spPr>
          <a:xfrm>
            <a:off x="4131972" y="5353417"/>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Прямоугольник 17"/>
          <p:cNvSpPr/>
          <p:nvPr/>
        </p:nvSpPr>
        <p:spPr>
          <a:xfrm>
            <a:off x="4920544" y="538022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Прямоугольник 18"/>
          <p:cNvSpPr/>
          <p:nvPr/>
        </p:nvSpPr>
        <p:spPr>
          <a:xfrm>
            <a:off x="5714390" y="538022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0" nodeType="clickEffect">
                                  <p:stCondLst>
                                    <p:cond delay="0"/>
                                  </p:stCondLst>
                                  <p:childTnLst>
                                    <p:animScale>
                                      <p:cBhvr>
                                        <p:cTn id="47" dur="2000" fill="hold"/>
                                        <p:tgtEl>
                                          <p:spTgt spid="6"/>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grpId="1" nodeType="clickEffect">
                                  <p:stCondLst>
                                    <p:cond delay="0"/>
                                  </p:stCondLst>
                                  <p:childTnLst>
                                    <p:animScale>
                                      <p:cBhvr>
                                        <p:cTn id="51" dur="2000" fill="hold"/>
                                        <p:tgtEl>
                                          <p:spTgt spid="9"/>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grpId="1" nodeType="clickEffect">
                                  <p:stCondLst>
                                    <p:cond delay="0"/>
                                  </p:stCondLst>
                                  <p:childTnLst>
                                    <p:animRot by="21600000">
                                      <p:cBhvr>
                                        <p:cTn id="55"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1" grpId="0"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smtClean="0"/>
              <a:t>Этот </a:t>
            </a:r>
            <a:r>
              <a:rPr lang="ru-RU" dirty="0" smtClean="0">
                <a:latin typeface="Arial Black" pitchFamily="34" charset="0"/>
              </a:rPr>
              <a:t>КОТ</a:t>
            </a:r>
            <a:r>
              <a:rPr lang="ru-RU" dirty="0" smtClean="0"/>
              <a:t> из подземных мест.</a:t>
            </a:r>
            <a:endParaRPr lang="ru-RU" dirty="0"/>
          </a:p>
        </p:txBody>
      </p:sp>
      <p:pic>
        <p:nvPicPr>
          <p:cNvPr id="4" name="Picture 2" descr="D:\Мои документы\логопед\2012-2013\b900893c7f.jpg"/>
          <p:cNvPicPr>
            <a:picLocks noChangeAspect="1" noChangeArrowheads="1"/>
          </p:cNvPicPr>
          <p:nvPr/>
        </p:nvPicPr>
        <p:blipFill rotWithShape="1">
          <a:blip r:embed="rId3">
            <a:extLst>
              <a:ext uri="{28A0092B-C50C-407E-A947-70E740481C1C}">
                <a14:useLocalDpi xmlns:a14="http://schemas.microsoft.com/office/drawing/2010/main" val="0"/>
              </a:ext>
            </a:extLst>
          </a:blip>
          <a:srcRect l="31095" t="35445" r="10713"/>
          <a:stretch/>
        </p:blipFill>
        <p:spPr bwMode="auto">
          <a:xfrm>
            <a:off x="3433727" y="3789040"/>
            <a:ext cx="5588047" cy="2988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251520" y="2453065"/>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1137121" y="243786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7" name="Куб 6"/>
          <p:cNvSpPr/>
          <p:nvPr/>
        </p:nvSpPr>
        <p:spPr>
          <a:xfrm>
            <a:off x="2007148" y="2453065"/>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8" name="Куб 7"/>
          <p:cNvSpPr/>
          <p:nvPr/>
        </p:nvSpPr>
        <p:spPr>
          <a:xfrm>
            <a:off x="2843808" y="2491209"/>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9" name="Прямоугольник 8"/>
          <p:cNvSpPr/>
          <p:nvPr/>
        </p:nvSpPr>
        <p:spPr>
          <a:xfrm>
            <a:off x="1513488" y="361270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smtClean="0"/>
              <a:t>Этот </a:t>
            </a:r>
            <a:r>
              <a:rPr lang="ru-RU" dirty="0" smtClean="0">
                <a:latin typeface="Arial Black" pitchFamily="34" charset="0"/>
              </a:rPr>
              <a:t>КОТ</a:t>
            </a:r>
            <a:r>
              <a:rPr lang="ru-RU" dirty="0" smtClean="0"/>
              <a:t> хворостинки ест.</a:t>
            </a:r>
            <a:endParaRPr lang="ru-RU" dirty="0"/>
          </a:p>
        </p:txBody>
      </p:sp>
      <p:sp>
        <p:nvSpPr>
          <p:cNvPr id="5" name="Куб 4"/>
          <p:cNvSpPr/>
          <p:nvPr/>
        </p:nvSpPr>
        <p:spPr>
          <a:xfrm>
            <a:off x="323528" y="343800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6" name="Куб 5"/>
          <p:cNvSpPr/>
          <p:nvPr/>
        </p:nvSpPr>
        <p:spPr>
          <a:xfrm>
            <a:off x="1161429" y="343800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7" name="Куб 6"/>
          <p:cNvSpPr/>
          <p:nvPr/>
        </p:nvSpPr>
        <p:spPr>
          <a:xfrm>
            <a:off x="1979712" y="343800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с</a:t>
            </a:r>
          </a:p>
        </p:txBody>
      </p:sp>
      <p:sp>
        <p:nvSpPr>
          <p:cNvPr id="8" name="Куб 7"/>
          <p:cNvSpPr/>
          <p:nvPr/>
        </p:nvSpPr>
        <p:spPr>
          <a:xfrm>
            <a:off x="2843808" y="3438000"/>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9" name="Куб 8"/>
          <p:cNvSpPr/>
          <p:nvPr/>
        </p:nvSpPr>
        <p:spPr>
          <a:xfrm>
            <a:off x="3707904" y="343800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ё</a:t>
            </a:r>
          </a:p>
        </p:txBody>
      </p:sp>
      <p:sp>
        <p:nvSpPr>
          <p:cNvPr id="10" name="Куб 9"/>
          <p:cNvSpPr/>
          <p:nvPr/>
        </p:nvSpPr>
        <p:spPr>
          <a:xfrm>
            <a:off x="4533256" y="3462695"/>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11" name="Прямоугольник 10"/>
          <p:cNvSpPr/>
          <p:nvPr/>
        </p:nvSpPr>
        <p:spPr>
          <a:xfrm>
            <a:off x="2095730" y="453946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Прямоугольник 11"/>
          <p:cNvSpPr/>
          <p:nvPr/>
        </p:nvSpPr>
        <p:spPr>
          <a:xfrm>
            <a:off x="3843940" y="453946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4708036" y="4539461"/>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4340" name="Picture 4" descr="C:\Users\evgeniy\AppData\Local\Microsoft\Windows\Temporary Internet Files\Content.IE5\U3H67SJ4\MM90021349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1193951"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l"/>
            <a:r>
              <a:rPr lang="ru-RU" dirty="0" smtClean="0"/>
              <a:t>Этот </a:t>
            </a:r>
            <a:r>
              <a:rPr lang="ru-RU" dirty="0" smtClean="0">
                <a:latin typeface="Arial Black" pitchFamily="34" charset="0"/>
              </a:rPr>
              <a:t>КОТ</a:t>
            </a:r>
            <a:r>
              <a:rPr lang="ru-RU" dirty="0" smtClean="0"/>
              <a:t> в рукаве живёт.</a:t>
            </a:r>
            <a:endParaRPr lang="ru-RU" dirty="0"/>
          </a:p>
        </p:txBody>
      </p:sp>
      <p:pic>
        <p:nvPicPr>
          <p:cNvPr id="15364" name="Picture 4" descr="C:\Users\evgeniy\AppData\Local\Microsoft\Windows\Temporary Internet Files\Content.IE5\5EWEQXWB\MP9004264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060848"/>
            <a:ext cx="2851052" cy="3924000"/>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179512" y="2495268"/>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6" name="Куб 5"/>
          <p:cNvSpPr/>
          <p:nvPr/>
        </p:nvSpPr>
        <p:spPr>
          <a:xfrm>
            <a:off x="899592" y="2514058"/>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7" name="Куб 6"/>
          <p:cNvSpPr/>
          <p:nvPr/>
        </p:nvSpPr>
        <p:spPr>
          <a:xfrm>
            <a:off x="1619672" y="2532623"/>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8" name="Куб 7"/>
          <p:cNvSpPr/>
          <p:nvPr/>
        </p:nvSpPr>
        <p:spPr>
          <a:xfrm>
            <a:off x="2411760" y="2532623"/>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9" name="Куб 8"/>
          <p:cNvSpPr/>
          <p:nvPr/>
        </p:nvSpPr>
        <p:spPr>
          <a:xfrm>
            <a:off x="3203848" y="2532623"/>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0" name="Куб 9"/>
          <p:cNvSpPr/>
          <p:nvPr/>
        </p:nvSpPr>
        <p:spPr>
          <a:xfrm>
            <a:off x="3923928" y="2532623"/>
            <a:ext cx="1000132" cy="1000132"/>
          </a:xfrm>
          <a:prstGeom prst="cube">
            <a:avLst/>
          </a:prstGeom>
          <a:solidFill>
            <a:schemeClr val="bg1">
              <a:lumMod val="75000"/>
            </a:schemeClr>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ь</a:t>
            </a:r>
          </a:p>
        </p:txBody>
      </p:sp>
      <p:sp>
        <p:nvSpPr>
          <p:cNvPr id="13" name="Прямоугольник 12"/>
          <p:cNvSpPr/>
          <p:nvPr/>
        </p:nvSpPr>
        <p:spPr>
          <a:xfrm>
            <a:off x="289144" y="360529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1032112" y="3605292"/>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4130214" y="364502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r"/>
            <a:r>
              <a:rPr lang="ru-RU" dirty="0" smtClean="0"/>
              <a:t>Этот </a:t>
            </a:r>
            <a:r>
              <a:rPr lang="ru-RU" dirty="0" smtClean="0">
                <a:latin typeface="Arial Black" pitchFamily="34" charset="0"/>
              </a:rPr>
              <a:t>КОТ</a:t>
            </a:r>
            <a:r>
              <a:rPr lang="ru-RU" dirty="0" smtClean="0"/>
              <a:t> на руках идёт.</a:t>
            </a:r>
            <a:endParaRPr lang="ru-RU" dirty="0"/>
          </a:p>
        </p:txBody>
      </p:sp>
      <p:pic>
        <p:nvPicPr>
          <p:cNvPr id="16386" name="Picture 2" descr="C:\Users\evgeniy\AppData\Local\Microsoft\Windows\Temporary Internet Files\Content.IE5\U3H67SJ4\MC9002875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70754"/>
            <a:ext cx="2094368" cy="2518372"/>
          </a:xfrm>
          <a:prstGeom prst="rect">
            <a:avLst/>
          </a:prstGeom>
          <a:noFill/>
          <a:extLst>
            <a:ext uri="{909E8E84-426E-40DD-AFC4-6F175D3DCCD1}">
              <a14:hiddenFill xmlns:a14="http://schemas.microsoft.com/office/drawing/2010/main">
                <a:solidFill>
                  <a:srgbClr val="FFFFFF"/>
                </a:solidFill>
              </a14:hiddenFill>
            </a:ext>
          </a:extLst>
        </p:spPr>
      </p:pic>
      <p:sp>
        <p:nvSpPr>
          <p:cNvPr id="5" name="Куб 4"/>
          <p:cNvSpPr/>
          <p:nvPr/>
        </p:nvSpPr>
        <p:spPr>
          <a:xfrm>
            <a:off x="261232" y="3438000"/>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6" name="Куб 5"/>
          <p:cNvSpPr/>
          <p:nvPr/>
        </p:nvSpPr>
        <p:spPr>
          <a:xfrm>
            <a:off x="1043608" y="3438000"/>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7" name="Куб 6"/>
          <p:cNvSpPr/>
          <p:nvPr/>
        </p:nvSpPr>
        <p:spPr>
          <a:xfrm>
            <a:off x="1845822"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8" name="Куб 7"/>
          <p:cNvSpPr/>
          <p:nvPr/>
        </p:nvSpPr>
        <p:spPr>
          <a:xfrm>
            <a:off x="2627784" y="347132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9" name="Куб 8"/>
          <p:cNvSpPr/>
          <p:nvPr/>
        </p:nvSpPr>
        <p:spPr>
          <a:xfrm>
            <a:off x="3523082"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б</a:t>
            </a:r>
          </a:p>
        </p:txBody>
      </p:sp>
      <p:sp>
        <p:nvSpPr>
          <p:cNvPr id="10" name="Куб 9"/>
          <p:cNvSpPr/>
          <p:nvPr/>
        </p:nvSpPr>
        <p:spPr>
          <a:xfrm>
            <a:off x="4355976" y="347132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1" name="Куб 10"/>
          <p:cNvSpPr/>
          <p:nvPr/>
        </p:nvSpPr>
        <p:spPr>
          <a:xfrm>
            <a:off x="5148064"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2" name="Прямоугольник 11"/>
          <p:cNvSpPr/>
          <p:nvPr/>
        </p:nvSpPr>
        <p:spPr>
          <a:xfrm>
            <a:off x="289144" y="458742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1986552" y="458742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3627916" y="458742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4521390" y="4581128"/>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Мои документы\логопед\35 ФОНОВ для ПРЕЗЕНТАЦИЙ ЛОГОПЕДА\Весёла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smtClean="0"/>
              <a:t>Этот </a:t>
            </a:r>
            <a:r>
              <a:rPr lang="ru-RU" dirty="0" smtClean="0">
                <a:latin typeface="Arial Black" pitchFamily="34" charset="0"/>
              </a:rPr>
              <a:t>КОТ</a:t>
            </a:r>
            <a:r>
              <a:rPr lang="ru-RU" dirty="0" smtClean="0"/>
              <a:t> вызывает смех.</a:t>
            </a:r>
            <a:endParaRPr lang="ru-RU" dirty="0"/>
          </a:p>
        </p:txBody>
      </p:sp>
      <p:pic>
        <p:nvPicPr>
          <p:cNvPr id="17415" name="Picture 7" descr="C:\Users\evgeniy\AppData\Local\Microsoft\Windows\Temporary Internet Files\Content.IE5\EIV5F2SO\MC90023298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183890"/>
            <a:ext cx="3305431" cy="2268000"/>
          </a:xfrm>
          <a:prstGeom prst="rect">
            <a:avLst/>
          </a:prstGeom>
          <a:noFill/>
          <a:extLst>
            <a:ext uri="{909E8E84-426E-40DD-AFC4-6F175D3DCCD1}">
              <a14:hiddenFill xmlns:a14="http://schemas.microsoft.com/office/drawing/2010/main">
                <a:solidFill>
                  <a:srgbClr val="FFFFFF"/>
                </a:solidFill>
              </a14:hiddenFill>
            </a:ext>
          </a:extLst>
        </p:spPr>
      </p:pic>
      <p:pic>
        <p:nvPicPr>
          <p:cNvPr id="4" name="MS90006932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9552" y="696527"/>
            <a:ext cx="487363" cy="487363"/>
          </a:xfrm>
          <a:prstGeom prst="rect">
            <a:avLst/>
          </a:prstGeom>
        </p:spPr>
      </p:pic>
      <p:sp>
        <p:nvSpPr>
          <p:cNvPr id="6" name="Куб 5"/>
          <p:cNvSpPr/>
          <p:nvPr/>
        </p:nvSpPr>
        <p:spPr>
          <a:xfrm>
            <a:off x="283167" y="3471324"/>
            <a:ext cx="1000132" cy="1000132"/>
          </a:xfrm>
          <a:prstGeom prst="cube">
            <a:avLst/>
          </a:prstGeom>
          <a:solidFill>
            <a:srgbClr val="00B05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щ</a:t>
            </a:r>
          </a:p>
        </p:txBody>
      </p:sp>
      <p:sp>
        <p:nvSpPr>
          <p:cNvPr id="7" name="Куб 6"/>
          <p:cNvSpPr/>
          <p:nvPr/>
        </p:nvSpPr>
        <p:spPr>
          <a:xfrm>
            <a:off x="1026915" y="347132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е</a:t>
            </a:r>
          </a:p>
        </p:txBody>
      </p:sp>
      <p:sp>
        <p:nvSpPr>
          <p:cNvPr id="8" name="Куб 7"/>
          <p:cNvSpPr/>
          <p:nvPr/>
        </p:nvSpPr>
        <p:spPr>
          <a:xfrm>
            <a:off x="1763688"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9" name="Куб 8"/>
          <p:cNvSpPr/>
          <p:nvPr/>
        </p:nvSpPr>
        <p:spPr>
          <a:xfrm>
            <a:off x="2483768" y="347132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10" name="Куб 9"/>
          <p:cNvSpPr/>
          <p:nvPr/>
        </p:nvSpPr>
        <p:spPr>
          <a:xfrm>
            <a:off x="3203848"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1" name="Куб 10"/>
          <p:cNvSpPr/>
          <p:nvPr/>
        </p:nvSpPr>
        <p:spPr>
          <a:xfrm>
            <a:off x="3874505" y="3471324"/>
            <a:ext cx="1000132" cy="1000132"/>
          </a:xfrm>
          <a:prstGeom prst="cube">
            <a:avLst/>
          </a:prstGeom>
          <a:solidFill>
            <a:srgbClr val="0070C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к</a:t>
            </a:r>
          </a:p>
        </p:txBody>
      </p:sp>
      <p:sp>
        <p:nvSpPr>
          <p:cNvPr id="12" name="Куб 11"/>
          <p:cNvSpPr/>
          <p:nvPr/>
        </p:nvSpPr>
        <p:spPr>
          <a:xfrm>
            <a:off x="4584000" y="3471324"/>
            <a:ext cx="1000132" cy="1000132"/>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3" name="Прямоугольник 12"/>
          <p:cNvSpPr/>
          <p:nvPr/>
        </p:nvSpPr>
        <p:spPr>
          <a:xfrm>
            <a:off x="387591" y="4637714"/>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1170484" y="4585395"/>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3996961" y="4625127"/>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4790286" y="4653136"/>
            <a:ext cx="587560" cy="153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61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4535" fill="hold"/>
                                        <p:tgtEl>
                                          <p:spTgt spid="4"/>
                                        </p:tgtEl>
                                      </p:cBhvr>
                                    </p:cmd>
                                  </p:childTnLst>
                                </p:cTn>
                              </p:par>
                            </p:childTnLst>
                          </p:cTn>
                        </p:par>
                      </p:childTnLst>
                    </p:cTn>
                  </p:par>
                </p:childTnLst>
              </p:cTn>
              <p:nextCondLst>
                <p:cond evt="onClick" delay="0">
                  <p:tgtEl>
                    <p:spTgt spid="4"/>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P spid="7" grpId="1" animBg="1"/>
      <p:bldP spid="11" grpId="0" animBg="1"/>
      <p:bldP spid="1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294</Words>
  <Application>Microsoft Office PowerPoint</Application>
  <PresentationFormat>Экран (4:3)</PresentationFormat>
  <Paragraphs>130</Paragraphs>
  <Slides>21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Игры на развитие ЯА и С на уровне слова Подготовила презентацию  Эльвира Ильфировна Хабутдинова   Г. САНКТ-ПЕТЕРБУРГ -  2013 </vt:lpstr>
      <vt:lpstr>Девять котов</vt:lpstr>
      <vt:lpstr>Этот КОТ из фланели сшит.</vt:lpstr>
      <vt:lpstr>Этот КОТ на луну спешит.</vt:lpstr>
      <vt:lpstr>Этот КОТ из подземных мест.</vt:lpstr>
      <vt:lpstr>Этот КОТ хворостинки ест.</vt:lpstr>
      <vt:lpstr>Этот КОТ в рукаве живёт.</vt:lpstr>
      <vt:lpstr>Этот КОТ на руках идёт.</vt:lpstr>
      <vt:lpstr>Этот КОТ вызывает смех.</vt:lpstr>
      <vt:lpstr>Этот КОТ восхищает всех.</vt:lpstr>
      <vt:lpstr>Этот КОТ проглотил письмо. Сбоку – слова, на плече –клеймо.</vt:lpstr>
      <vt:lpstr>Десять люков Вот 10 люков. В любой загляни –  Ответы к загадкам подскажут они.</vt:lpstr>
      <vt:lpstr>Без этого не играют в хоккей.</vt:lpstr>
      <vt:lpstr>А в этом гулять веселей и вольней.</vt:lpstr>
      <vt:lpstr> Этот – в руке у Бабы Яги.</vt:lpstr>
      <vt:lpstr>Этот пекут, как пекут пироги.</vt:lpstr>
      <vt:lpstr>Этот не знает, что значит улыбка.</vt:lpstr>
      <vt:lpstr>Этот – в гнезде живущая рыбка.</vt:lpstr>
      <vt:lpstr>     Существует маленькая рыбка – колюшка, стоит отметить – не путать с корюшкой. Она принадлежит к семейству рыб отряда колюшкообразных, насчитывает одиннадцать видов. У ее представителей перед спинным плавником имеются колючки, на брюхе – две иглы, заменяющие брюшные плавники, чешуя отсутствует. Многие виды отличаются демонстрацией высокой толерантности к солености: обитают в пресных, солоноватых и соленых водах.       Колюшки весьма прожорливы. В водоемах, куда они проникают, непросто развести другую рыбу. Когда ловишь колюшку на удочку, она легко заглатывает насадку, даже крючок без наживки. Промыслового значения она не имеет.  В 2005 году необычный памятник колюшке был установлен в городе Кронштадт, на стене Обводного канала, возле Синего моста. В настоящее время этот памятник является единственным памятником в мире в честь этой маленькой рыбки. Такой высокой чести эта неприметная рыбешка удостоена потому, что в тяжелые годы блокады спасала от голодной смерти большое число ленинградцев.  Когда еда заканчивалась, а более крупную рыбу в окрестностях было не найти, жители острова Котлин (города Кронштадт) вылавливали колюшку с помощью сачков, потому что сквозь любые сети эта маленькая рыбка выскальзывала в воду.        В условиях жуткого голода колюшки, перемолотые в фарш, казались истинным деликатесом. Котлеты обжаривали на рыбьем жире ярко-оранжевого цвета, который получали из нее же. А уникальным кулинарным изыском считалась уха, которая варилась из колюшки и к которой добавлялась рыбная мука. Этой рыбке и был сооружен памятник в Кронштадте, на котором вырублены стихи, посвященные ей местными жителями.         К маленькому памятнику блокадники постоянно приносят цветы. Также сюда часто заглядывают рыбаки. Они верят в примету: если перед рыбалкой наведаться к колюшке, клевать будет просто замечательно. Колюшка весьма полезна в современное время и продолжает служить людям. Ее жир добавляют в средства для похудения, кроме того, она используется для производства лаков, линолеума, пластмассы.          Весьма интересно то, что колюшка представляет собой, как принято считать, не просто сорную рыбу. Во то время как самка колюшки мечет икру, самец занимается вырабатыванием специального секрета – мукуса. Затем он поливает им икру и охраняет ее, обмахивая плавниками. Случается так, что программа развития в икринке нарушается, и мукус дает ей приказ на самоликвидацию – апоптоз. Кроме того, мукус колюшкой используется и как лекарство от стресса после поединков с другими самцами, и для заживления ран. Может быть, в ближайшем будущем мукус будут использовать в лечении трофических язв, фурункулов, псориаза и даже в онкологии. </vt:lpstr>
      <vt:lpstr>В этот - молочко наливают кошке.</vt:lpstr>
      <vt:lpstr>Этот с болота приносят в лукошке.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 мною все знакомы близко, Моя племянница – сосиска.</dc:title>
  <dc:creator>evgeniy</dc:creator>
  <cp:lastModifiedBy>evgeniy</cp:lastModifiedBy>
  <cp:revision>411</cp:revision>
  <dcterms:created xsi:type="dcterms:W3CDTF">2012-12-06T18:11:55Z</dcterms:created>
  <dcterms:modified xsi:type="dcterms:W3CDTF">2013-03-12T04:29:01Z</dcterms:modified>
</cp:coreProperties>
</file>