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3;&#1072;&#1090;&#1072;&#1083;&#1100;&#1103;\Desktop\&#1053;&#1086;&#1074;&#1072;&#1103;%20&#1087;&#1072;&#1087;&#1082;&#1072;\&#1096;&#1082;&#1086;&#1083;&#1072;\&#1087;&#1086;&#1082;&#1072;&#1079;&#1072;&#1090;&#1077;&#1083;&#1100;&#1085;&#1072;&#1103;%20&#1092;&#1091;&#1085;&#1082;&#1094;&#1080;&#1103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53;&#1072;&#1090;&#1072;&#1083;&#1100;&#1103;\Desktop\&#1053;&#1086;&#1074;&#1072;&#1103;%20&#1087;&#1072;&#1087;&#1082;&#1072;\&#1096;&#1082;&#1086;&#1083;&#1072;\&#1087;&#1086;&#1082;&#1072;&#1079;&#1072;&#1090;&#1077;&#1083;&#1100;&#1085;&#1072;&#1103;%20&#1092;&#1091;&#1085;&#1082;&#1094;&#1080;&#1103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53;&#1072;&#1090;&#1072;&#1083;&#1100;&#1103;\Desktop\&#1053;&#1086;&#1074;&#1072;&#1103;%20&#1087;&#1072;&#1087;&#1082;&#1072;\&#1096;&#1082;&#1086;&#1083;&#1072;\&#1087;&#1086;&#1082;&#1072;&#1079;&#1072;&#1090;&#1077;&#1083;&#1100;&#1085;&#1072;&#1103;%20&#1092;&#1091;&#1085;&#1082;&#1094;&#1080;&#1103;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&#1053;&#1072;&#1090;&#1072;&#1083;&#1100;&#1103;\Desktop\&#1053;&#1086;&#1074;&#1072;&#1103;%20&#1087;&#1072;&#1087;&#1082;&#1072;\&#1096;&#1082;&#1086;&#1083;&#1072;\&#1087;&#1086;&#1082;&#1072;&#1079;&#1072;&#1090;&#1077;&#1083;&#1100;&#1085;&#1072;&#1103;%20&#1092;&#1091;&#1085;&#1082;&#1094;&#1080;&#110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104649557044985E-2"/>
          <c:y val="0.11680081180103899"/>
          <c:w val="0.94287196786653371"/>
          <c:h val="0.78270920697484325"/>
        </c:manualLayout>
      </c:layout>
      <c:scatterChart>
        <c:scatterStyle val="smoothMarker"/>
        <c:varyColors val="0"/>
        <c:ser>
          <c:idx val="1"/>
          <c:order val="1"/>
          <c:tx>
            <c:v>y=(2)^x</c:v>
          </c:tx>
          <c:spPr>
            <a:ln>
              <a:solidFill>
                <a:schemeClr val="tx1"/>
              </a:solidFill>
            </a:ln>
          </c:spPr>
          <c:xVal>
            <c:numRef>
              <c:f>Лист1!$B$4:$B$12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-2</c:v>
                </c:pt>
                <c:pt idx="7">
                  <c:v>-3</c:v>
                </c:pt>
                <c:pt idx="8">
                  <c:v>-4</c:v>
                </c:pt>
              </c:numCache>
            </c:numRef>
          </c:xVal>
          <c:yVal>
            <c:numRef>
              <c:f>Лист1!$C$4:$C$12</c:f>
              <c:numCache>
                <c:formatCode>General</c:formatCode>
                <c:ptCount val="9"/>
                <c:pt idx="0">
                  <c:v>16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0.5</c:v>
                </c:pt>
                <c:pt idx="6">
                  <c:v>0.25</c:v>
                </c:pt>
                <c:pt idx="7">
                  <c:v>0.125</c:v>
                </c:pt>
                <c:pt idx="8">
                  <c:v>6.25E-2</c:v>
                </c:pt>
              </c:numCache>
            </c:numRef>
          </c:yVal>
          <c:smooth val="1"/>
        </c:ser>
        <c:ser>
          <c:idx val="0"/>
          <c:order val="0"/>
          <c:tx>
            <c:v>y=8</c:v>
          </c:tx>
          <c:spPr>
            <a:ln w="38100">
              <a:solidFill>
                <a:schemeClr val="tx1"/>
              </a:solidFill>
            </a:ln>
          </c:spPr>
          <c:marker>
            <c:spPr>
              <a:ln w="6350" cmpd="sng">
                <a:solidFill>
                  <a:schemeClr val="tx1"/>
                </a:solidFill>
              </a:ln>
            </c:spPr>
          </c:marker>
          <c:dPt>
            <c:idx val="0"/>
            <c:marker>
              <c:spPr>
                <a:solidFill>
                  <a:schemeClr val="tx1"/>
                </a:solidFill>
                <a:ln w="6350" cmpd="sng">
                  <a:solidFill>
                    <a:schemeClr val="tx2"/>
                  </a:solidFill>
                </a:ln>
              </c:spPr>
            </c:marker>
            <c:bubble3D val="0"/>
            <c:spPr>
              <a:ln w="38100">
                <a:solidFill>
                  <a:schemeClr val="tx2"/>
                </a:solidFill>
              </a:ln>
            </c:spPr>
          </c:dPt>
          <c:xVal>
            <c:numRef>
              <c:f>Лист1!$E$4:$E$12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-2</c:v>
                </c:pt>
                <c:pt idx="7">
                  <c:v>-3</c:v>
                </c:pt>
                <c:pt idx="8">
                  <c:v>-4</c:v>
                </c:pt>
              </c:numCache>
            </c:numRef>
          </c:xVal>
          <c:yVal>
            <c:numRef>
              <c:f>Лист1!$F$4:$F$12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9440512"/>
        <c:axId val="509441088"/>
      </c:scatterChart>
      <c:valAx>
        <c:axId val="50944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9441088"/>
        <c:crosses val="autoZero"/>
        <c:crossBetween val="midCat"/>
        <c:majorUnit val="1"/>
      </c:valAx>
      <c:valAx>
        <c:axId val="50944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9440512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548201532134604E-2"/>
          <c:y val="1.8704910262190219E-2"/>
          <c:w val="0.94648005410654212"/>
          <c:h val="0.86641201292463876"/>
        </c:manualLayout>
      </c:layout>
      <c:scatterChart>
        <c:scatterStyle val="smoothMarker"/>
        <c:varyColors val="0"/>
        <c:ser>
          <c:idx val="1"/>
          <c:order val="1"/>
          <c:tx>
            <c:v>y=|(2)^x-3|</c:v>
          </c:tx>
          <c:spPr>
            <a:ln>
              <a:solidFill>
                <a:schemeClr val="tx1"/>
              </a:solidFill>
            </a:ln>
          </c:spPr>
          <c:xVal>
            <c:numRef>
              <c:f>Лист1!$H$4:$H$12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-2</c:v>
                </c:pt>
                <c:pt idx="7">
                  <c:v>-3</c:v>
                </c:pt>
                <c:pt idx="8">
                  <c:v>-4</c:v>
                </c:pt>
              </c:numCache>
            </c:numRef>
          </c:xVal>
          <c:yVal>
            <c:numRef>
              <c:f>Лист1!$I$4:$I$12</c:f>
              <c:numCache>
                <c:formatCode>General</c:formatCode>
                <c:ptCount val="9"/>
                <c:pt idx="0">
                  <c:v>13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2.5</c:v>
                </c:pt>
                <c:pt idx="6">
                  <c:v>2.75</c:v>
                </c:pt>
                <c:pt idx="7">
                  <c:v>2.875</c:v>
                </c:pt>
                <c:pt idx="8">
                  <c:v>2.9375</c:v>
                </c:pt>
              </c:numCache>
            </c:numRef>
          </c:yVal>
          <c:smooth val="1"/>
        </c:ser>
        <c:ser>
          <c:idx val="0"/>
          <c:order val="0"/>
          <c:spPr>
            <a:ln>
              <a:solidFill>
                <a:schemeClr val="tx1"/>
              </a:solidFill>
            </a:ln>
          </c:spPr>
          <c:xVal>
            <c:numRef>
              <c:f>Лист1!$K$4:$K$12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-2</c:v>
                </c:pt>
                <c:pt idx="7">
                  <c:v>-3</c:v>
                </c:pt>
                <c:pt idx="8">
                  <c:v>-4</c:v>
                </c:pt>
              </c:numCache>
            </c:numRef>
          </c:xVal>
          <c:yVal>
            <c:numRef>
              <c:f>Лист1!$L$4:$L$12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9443392"/>
        <c:axId val="41115648"/>
      </c:scatterChart>
      <c:valAx>
        <c:axId val="50944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115648"/>
        <c:crosses val="autoZero"/>
        <c:crossBetween val="midCat"/>
        <c:majorUnit val="1"/>
        <c:minorUnit val="1"/>
      </c:valAx>
      <c:valAx>
        <c:axId val="41115648"/>
        <c:scaling>
          <c:orientation val="minMax"/>
          <c:max val="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9443392"/>
        <c:crosses val="autoZero"/>
        <c:crossBetween val="midCat"/>
        <c:majorUnit val="1"/>
        <c:minorUnit val="1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104649557044985E-2"/>
          <c:y val="0.11680081180103898"/>
          <c:w val="0.94287196786653371"/>
          <c:h val="0.78270920697484359"/>
        </c:manualLayout>
      </c:layout>
      <c:scatterChart>
        <c:scatterStyle val="smoothMarker"/>
        <c:varyColors val="0"/>
        <c:ser>
          <c:idx val="1"/>
          <c:order val="1"/>
          <c:tx>
            <c:v>y=(2)^x</c:v>
          </c:tx>
          <c:spPr>
            <a:ln>
              <a:solidFill>
                <a:schemeClr val="tx1"/>
              </a:solidFill>
            </a:ln>
          </c:spPr>
          <c:xVal>
            <c:numRef>
              <c:f>Лист1!$B$4:$B$12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-2</c:v>
                </c:pt>
                <c:pt idx="7">
                  <c:v>-3</c:v>
                </c:pt>
                <c:pt idx="8">
                  <c:v>-4</c:v>
                </c:pt>
              </c:numCache>
            </c:numRef>
          </c:xVal>
          <c:yVal>
            <c:numRef>
              <c:f>Лист1!$C$4:$C$12</c:f>
              <c:numCache>
                <c:formatCode>General</c:formatCode>
                <c:ptCount val="9"/>
                <c:pt idx="0">
                  <c:v>16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0.5</c:v>
                </c:pt>
                <c:pt idx="6">
                  <c:v>0.25</c:v>
                </c:pt>
                <c:pt idx="7">
                  <c:v>0.125</c:v>
                </c:pt>
                <c:pt idx="8">
                  <c:v>6.25E-2</c:v>
                </c:pt>
              </c:numCache>
            </c:numRef>
          </c:yVal>
          <c:smooth val="1"/>
        </c:ser>
        <c:ser>
          <c:idx val="0"/>
          <c:order val="0"/>
          <c:tx>
            <c:v>y=8</c:v>
          </c:tx>
          <c:spPr>
            <a:ln w="38100">
              <a:solidFill>
                <a:schemeClr val="tx1"/>
              </a:solidFill>
            </a:ln>
          </c:spPr>
          <c:marker>
            <c:spPr>
              <a:ln w="6350" cmpd="sng">
                <a:solidFill>
                  <a:schemeClr val="tx1"/>
                </a:solidFill>
              </a:ln>
            </c:spPr>
          </c:marker>
          <c:dPt>
            <c:idx val="0"/>
            <c:marker>
              <c:spPr>
                <a:solidFill>
                  <a:schemeClr val="tx1"/>
                </a:solidFill>
                <a:ln w="6350" cmpd="sng">
                  <a:solidFill>
                    <a:schemeClr val="tx2"/>
                  </a:solidFill>
                </a:ln>
              </c:spPr>
            </c:marker>
            <c:bubble3D val="0"/>
            <c:spPr>
              <a:ln w="38100">
                <a:solidFill>
                  <a:schemeClr val="tx2"/>
                </a:solidFill>
              </a:ln>
            </c:spPr>
          </c:dPt>
          <c:xVal>
            <c:numRef>
              <c:f>Лист1!$E$4:$E$12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-2</c:v>
                </c:pt>
                <c:pt idx="7">
                  <c:v>-3</c:v>
                </c:pt>
                <c:pt idx="8">
                  <c:v>-4</c:v>
                </c:pt>
              </c:numCache>
            </c:numRef>
          </c:xVal>
          <c:yVal>
            <c:numRef>
              <c:f>Лист1!$F$4:$F$12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17952"/>
        <c:axId val="41118528"/>
      </c:scatterChart>
      <c:valAx>
        <c:axId val="4111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118528"/>
        <c:crosses val="autoZero"/>
        <c:crossBetween val="midCat"/>
        <c:majorUnit val="1"/>
      </c:valAx>
      <c:valAx>
        <c:axId val="4111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117952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548227764913296E-2"/>
          <c:y val="4.0708415366510667E-2"/>
          <c:w val="0.94648005410654212"/>
          <c:h val="0.86641201292463876"/>
        </c:manualLayout>
      </c:layout>
      <c:scatterChart>
        <c:scatterStyle val="smoothMarker"/>
        <c:varyColors val="0"/>
        <c:ser>
          <c:idx val="1"/>
          <c:order val="1"/>
          <c:tx>
            <c:v>y=|(2)^x-3|</c:v>
          </c:tx>
          <c:spPr>
            <a:ln>
              <a:solidFill>
                <a:schemeClr val="tx1"/>
              </a:solidFill>
            </a:ln>
          </c:spPr>
          <c:xVal>
            <c:numRef>
              <c:f>Лист1!$H$4:$H$12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-2</c:v>
                </c:pt>
                <c:pt idx="7">
                  <c:v>-3</c:v>
                </c:pt>
                <c:pt idx="8">
                  <c:v>-4</c:v>
                </c:pt>
              </c:numCache>
            </c:numRef>
          </c:xVal>
          <c:yVal>
            <c:numRef>
              <c:f>Лист1!$I$4:$I$12</c:f>
              <c:numCache>
                <c:formatCode>General</c:formatCode>
                <c:ptCount val="9"/>
                <c:pt idx="0">
                  <c:v>13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2.5</c:v>
                </c:pt>
                <c:pt idx="6">
                  <c:v>2.75</c:v>
                </c:pt>
                <c:pt idx="7">
                  <c:v>2.875</c:v>
                </c:pt>
                <c:pt idx="8">
                  <c:v>2.9375</c:v>
                </c:pt>
              </c:numCache>
            </c:numRef>
          </c:yVal>
          <c:smooth val="1"/>
        </c:ser>
        <c:ser>
          <c:idx val="0"/>
          <c:order val="0"/>
          <c:spPr>
            <a:ln>
              <a:solidFill>
                <a:schemeClr val="tx1"/>
              </a:solidFill>
            </a:ln>
          </c:spPr>
          <c:xVal>
            <c:numRef>
              <c:f>Лист1!$K$4:$K$12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-2</c:v>
                </c:pt>
                <c:pt idx="7">
                  <c:v>-3</c:v>
                </c:pt>
                <c:pt idx="8">
                  <c:v>-4</c:v>
                </c:pt>
              </c:numCache>
            </c:numRef>
          </c:xVal>
          <c:yVal>
            <c:numRef>
              <c:f>Лист1!$L$4:$L$12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20832"/>
        <c:axId val="41121408"/>
      </c:scatterChart>
      <c:valAx>
        <c:axId val="4112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121408"/>
        <c:crosses val="autoZero"/>
        <c:crossBetween val="midCat"/>
        <c:majorUnit val="1"/>
        <c:minorUnit val="1"/>
      </c:valAx>
      <c:valAx>
        <c:axId val="41121408"/>
        <c:scaling>
          <c:orientation val="minMax"/>
          <c:max val="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120832"/>
        <c:crosses val="autoZero"/>
        <c:crossBetween val="midCat"/>
        <c:majorUnit val="1"/>
        <c:minorUnit val="1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0.86383</cdr:x>
      <cdr:y>0.27869</cdr:y>
    </cdr:from>
    <cdr:to>
      <cdr:x>1</cdr:x>
      <cdr:y>0.48852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29354" y="12144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</cdr:x>
      <cdr:y>0.51724</cdr:y>
    </cdr:from>
    <cdr:to>
      <cdr:x>0.93474</cdr:x>
      <cdr:y>0.73793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29288" y="21431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0.86383</cdr:x>
      <cdr:y>0.27869</cdr:y>
    </cdr:from>
    <cdr:to>
      <cdr:x>1</cdr:x>
      <cdr:y>0.48852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29354" y="12144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0.82979</cdr:x>
      <cdr:y>0.35593</cdr:y>
    </cdr:from>
    <cdr:to>
      <cdr:x>0.95743</cdr:x>
      <cdr:y>0.47343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572164" y="1500198"/>
          <a:ext cx="857143" cy="495238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</cdr:x>
      <cdr:y>0.51724</cdr:y>
    </cdr:from>
    <cdr:to>
      <cdr:x>0.93474</cdr:x>
      <cdr:y>0.73793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29288" y="21431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chart" Target="../charts/chart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chart" Target="../charts/chart3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3071834"/>
          </a:xfrm>
          <a:ln w="79375" cmpd="sng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55000" dist="50800" dir="5400000" algn="tl">
                    <a:srgbClr val="000000">
                      <a:alpha val="34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Графическое решение показательных уравнений и неравенств</a:t>
            </a:r>
            <a:r>
              <a:rPr lang="ru-RU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4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4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214818"/>
            <a:ext cx="4557722" cy="2160591"/>
          </a:xfrm>
          <a:ln w="85725" cmpd="thickThin">
            <a:solidFill>
              <a:schemeClr val="tx2">
                <a:lumMod val="75000"/>
              </a:schemeClr>
            </a:solidFill>
          </a:ln>
        </p:spPr>
        <p:txBody>
          <a:bodyPr wrap="square" anchor="ctr" anchorCtr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Учитель:</a:t>
            </a:r>
          </a:p>
          <a:p>
            <a:pPr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Санникова Наталья Владимировна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решить неравенство графически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Построить график правой и левой части уравнения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Найти точки пересечения графиков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Находим промежутки на оси Ох, удовлетворяющие условию неравенства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Записываем ответ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№ 200 </a:t>
            </a:r>
            <a:r>
              <a:rPr lang="ru-RU" dirty="0" smtClean="0"/>
              <a:t>– решение неравенств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№ 197 </a:t>
            </a:r>
            <a:r>
              <a:rPr lang="ru-RU" dirty="0" smtClean="0"/>
              <a:t>– определение точек пересечения графиков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23850" y="260350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Функция вида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</a:t>
            </a:r>
            <a:r>
              <a:rPr kumimoji="0" lang="en-US" sz="2400" b="1" i="1" u="none" strike="noStrike" kern="1200" cap="none" spc="0" normalizeH="0" baseline="3000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&gt;0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)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, х≠0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называется </a:t>
            </a: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показательной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5" name="Group 195"/>
          <p:cNvGraphicFramePr>
            <a:graphicFrameLocks/>
          </p:cNvGraphicFramePr>
          <p:nvPr/>
        </p:nvGraphicFramePr>
        <p:xfrm>
          <a:off x="684213" y="5643578"/>
          <a:ext cx="3673475" cy="854060"/>
        </p:xfrm>
        <a:graphic>
          <a:graphicData uri="http://schemas.openxmlformats.org/drawingml/2006/table">
            <a:tbl>
              <a:tblPr/>
              <a:tblGrid>
                <a:gridCol w="458787"/>
                <a:gridCol w="460375"/>
                <a:gridCol w="458788"/>
                <a:gridCol w="460375"/>
                <a:gridCol w="457200"/>
                <a:gridCol w="458787"/>
                <a:gridCol w="460375"/>
                <a:gridCol w="458788"/>
              </a:tblGrid>
              <a:tr h="430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х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у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1/8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50825" y="692150"/>
            <a:ext cx="85693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 b="1" dirty="0">
                <a:solidFill>
                  <a:srgbClr val="000099"/>
                </a:solidFill>
                <a:cs typeface="Arial" charset="0"/>
              </a:rPr>
              <a:t>Показательная функция бывает двух видов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 b="1" dirty="0">
                <a:solidFill>
                  <a:srgbClr val="000099"/>
                </a:solidFill>
                <a:cs typeface="Arial" charset="0"/>
              </a:rPr>
              <a:t>в зависимости от основания.</a:t>
            </a:r>
            <a:endParaRPr lang="en-US" sz="2000" b="1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0825" y="1484313"/>
            <a:ext cx="40354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3300"/>
                </a:solidFill>
              </a:rPr>
              <a:t>Пусть </a:t>
            </a:r>
            <a:r>
              <a:rPr lang="ru-RU" sz="2000" b="1" i="1" dirty="0">
                <a:solidFill>
                  <a:srgbClr val="FF3300"/>
                </a:solidFill>
                <a:latin typeface="Times New Roman" pitchFamily="18" charset="0"/>
              </a:rPr>
              <a:t>а </a:t>
            </a:r>
            <a:r>
              <a:rPr lang="en-US" sz="2000" b="1" dirty="0">
                <a:solidFill>
                  <a:srgbClr val="FF3300"/>
                </a:solidFill>
                <a:latin typeface="Times New Roman" pitchFamily="18" charset="0"/>
              </a:rPr>
              <a:t>&gt;</a:t>
            </a:r>
            <a:r>
              <a:rPr lang="ru-RU" sz="2000" b="1" dirty="0">
                <a:solidFill>
                  <a:srgbClr val="FF3300"/>
                </a:solidFill>
                <a:latin typeface="Times New Roman" pitchFamily="18" charset="0"/>
              </a:rPr>
              <a:t> 1 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0825" y="1916113"/>
            <a:ext cx="397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</a:rPr>
              <a:t>а </a:t>
            </a:r>
            <a:r>
              <a:rPr lang="ru-RU" sz="2000" b="1" dirty="0">
                <a:latin typeface="Times New Roman" pitchFamily="18" charset="0"/>
              </a:rPr>
              <a:t>= 2,  </a:t>
            </a:r>
            <a:r>
              <a:rPr lang="ru-RU" sz="2000" b="1" i="1" dirty="0">
                <a:latin typeface="Times New Roman" pitchFamily="18" charset="0"/>
              </a:rPr>
              <a:t>у</a:t>
            </a:r>
            <a:r>
              <a:rPr lang="ru-RU" sz="2000" b="1" dirty="0">
                <a:latin typeface="Times New Roman" pitchFamily="18" charset="0"/>
              </a:rPr>
              <a:t> = 2</a:t>
            </a:r>
            <a:r>
              <a:rPr lang="ru-RU" sz="2000" b="1" i="1" baseline="30000" dirty="0">
                <a:latin typeface="Times New Roman" pitchFamily="18" charset="0"/>
              </a:rPr>
              <a:t>х</a:t>
            </a:r>
            <a:r>
              <a:rPr lang="ru-RU" sz="2000" b="1" dirty="0">
                <a:latin typeface="Times New Roman" pitchFamily="18" charset="0"/>
              </a:rPr>
              <a:t>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50825" y="2492375"/>
            <a:ext cx="397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1)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D</a:t>
            </a:r>
            <a:r>
              <a:rPr lang="ru-RU" sz="2000" b="1" i="1" dirty="0">
                <a:latin typeface="Times New Roman" pitchFamily="18" charset="0"/>
              </a:rPr>
              <a:t>(у) = </a:t>
            </a:r>
            <a:r>
              <a:rPr lang="ru-RU" sz="2000" b="1" dirty="0">
                <a:latin typeface="Times New Roman" pitchFamily="18" charset="0"/>
              </a:rPr>
              <a:t>(-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2000" b="1" dirty="0">
                <a:latin typeface="Times New Roman" pitchFamily="18" charset="0"/>
              </a:rPr>
              <a:t>; +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∞);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2924175"/>
            <a:ext cx="397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2)</a:t>
            </a:r>
            <a:r>
              <a:rPr lang="ru-RU" sz="2000" b="1" i="1" dirty="0">
                <a:latin typeface="Times New Roman" pitchFamily="18" charset="0"/>
              </a:rPr>
              <a:t> Е(у) = </a:t>
            </a:r>
            <a:r>
              <a:rPr lang="ru-RU" sz="2000" b="1" dirty="0">
                <a:latin typeface="Times New Roman" pitchFamily="18" charset="0"/>
              </a:rPr>
              <a:t>(0; +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∞);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50825" y="4171950"/>
            <a:ext cx="4537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ru-RU" b="1" dirty="0"/>
              <a:t>4)</a:t>
            </a:r>
            <a:r>
              <a:rPr lang="ru-RU" sz="2000" b="1" dirty="0">
                <a:latin typeface="Times New Roman" pitchFamily="18" charset="0"/>
              </a:rPr>
              <a:t> </a:t>
            </a:r>
            <a:r>
              <a:rPr lang="ru-RU" b="1" dirty="0">
                <a:latin typeface="Calibri" pitchFamily="34" charset="0"/>
              </a:rPr>
              <a:t>Функция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b="1" dirty="0"/>
              <a:t>возрастает на</a:t>
            </a:r>
            <a:r>
              <a:rPr lang="ru-RU" sz="1600" b="1" dirty="0"/>
              <a:t> </a:t>
            </a:r>
            <a:r>
              <a:rPr lang="en-US" sz="2000" b="1" i="1" dirty="0">
                <a:latin typeface="Times New Roman" pitchFamily="18" charset="0"/>
              </a:rPr>
              <a:t>D</a:t>
            </a:r>
            <a:r>
              <a:rPr lang="ru-RU" sz="2000" b="1" i="1" dirty="0">
                <a:latin typeface="Times New Roman" pitchFamily="18" charset="0"/>
              </a:rPr>
              <a:t>(у</a:t>
            </a:r>
            <a:r>
              <a:rPr lang="ru-RU" sz="2000" b="1" i="1" dirty="0" smtClean="0">
                <a:latin typeface="Times New Roman" pitchFamily="18" charset="0"/>
              </a:rPr>
              <a:t>)</a:t>
            </a:r>
            <a:r>
              <a:rPr lang="ru-RU" sz="2000" b="1" dirty="0" smtClean="0">
                <a:latin typeface="Times New Roman" pitchFamily="18" charset="0"/>
              </a:rPr>
              <a:t> (-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2000" b="1" dirty="0" smtClean="0">
                <a:latin typeface="Times New Roman" pitchFamily="18" charset="0"/>
              </a:rPr>
              <a:t>; +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∞)</a:t>
            </a:r>
            <a:r>
              <a:rPr lang="ru-RU" sz="2000" b="1" i="1" dirty="0" smtClean="0">
                <a:latin typeface="Times New Roman" pitchFamily="18" charset="0"/>
              </a:rPr>
              <a:t>;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50825" y="4581525"/>
            <a:ext cx="518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ru-RU" b="1" dirty="0"/>
              <a:t>5) При </a:t>
            </a:r>
            <a:r>
              <a:rPr lang="ru-RU" sz="2000" b="1" i="1" dirty="0" err="1">
                <a:latin typeface="Times New Roman" pitchFamily="18" charset="0"/>
              </a:rPr>
              <a:t>х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= 0,</a:t>
            </a:r>
            <a:r>
              <a:rPr lang="ru-RU" b="1" dirty="0"/>
              <a:t> </a:t>
            </a:r>
            <a:r>
              <a:rPr lang="ru-RU" sz="2000" b="1" i="1" dirty="0">
                <a:latin typeface="Times New Roman" pitchFamily="18" charset="0"/>
              </a:rPr>
              <a:t>у = </a:t>
            </a:r>
            <a:r>
              <a:rPr lang="ru-RU" sz="2000" b="1" dirty="0">
                <a:latin typeface="Times New Roman" pitchFamily="18" charset="0"/>
              </a:rPr>
              <a:t>1</a:t>
            </a:r>
            <a:r>
              <a:rPr lang="ru-RU" sz="2000" b="1" i="1" dirty="0">
                <a:latin typeface="Times New Roman" pitchFamily="18" charset="0"/>
              </a:rPr>
              <a:t> – </a:t>
            </a:r>
            <a:r>
              <a:rPr lang="ru-RU" b="1" dirty="0">
                <a:latin typeface="Calibri" pitchFamily="34" charset="0"/>
              </a:rPr>
              <a:t>особая точка!</a:t>
            </a:r>
            <a:endParaRPr lang="ru-RU" b="1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50825" y="5005388"/>
            <a:ext cx="5184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ru-RU" b="1" dirty="0"/>
              <a:t>6) </a:t>
            </a:r>
            <a:r>
              <a:rPr lang="ru-RU" sz="2000" b="1" i="1" dirty="0" err="1" smtClean="0">
                <a:latin typeface="Times New Roman" pitchFamily="18" charset="0"/>
              </a:rPr>
              <a:t>х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= 0</a:t>
            </a:r>
            <a:r>
              <a:rPr lang="ru-RU" b="1" dirty="0"/>
              <a:t>, </a:t>
            </a:r>
            <a:r>
              <a:rPr lang="ru-RU" sz="2000" b="1" dirty="0" smtClean="0">
                <a:latin typeface="Times New Roman" pitchFamily="18" charset="0"/>
              </a:rPr>
              <a:t>асимптота графика</a:t>
            </a:r>
            <a:endParaRPr lang="ru-RU" b="1" i="1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50825" y="58054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ru-RU"/>
              <a:t>7) 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50825" y="3379788"/>
            <a:ext cx="5041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 startAt="3"/>
            </a:pPr>
            <a:r>
              <a:rPr lang="ru-RU" b="1" dirty="0" smtClean="0"/>
              <a:t>функция  не обладает свойством четности и нечетности;</a:t>
            </a:r>
            <a:endParaRPr lang="ru-RU" b="1" dirty="0"/>
          </a:p>
        </p:txBody>
      </p:sp>
      <p:grpSp>
        <p:nvGrpSpPr>
          <p:cNvPr id="16" name="Group 118"/>
          <p:cNvGrpSpPr>
            <a:grpSpLocks/>
          </p:cNvGrpSpPr>
          <p:nvPr/>
        </p:nvGrpSpPr>
        <p:grpSpPr bwMode="auto">
          <a:xfrm>
            <a:off x="5318125" y="1785938"/>
            <a:ext cx="3606800" cy="3814762"/>
            <a:chOff x="3350" y="1125"/>
            <a:chExt cx="2272" cy="2403"/>
          </a:xfrm>
        </p:grpSpPr>
        <p:sp>
          <p:nvSpPr>
            <p:cNvPr id="17" name="Rectangle 96"/>
            <p:cNvSpPr>
              <a:spLocks noChangeArrowheads="1"/>
            </p:cNvSpPr>
            <p:nvPr/>
          </p:nvSpPr>
          <p:spPr bwMode="auto">
            <a:xfrm>
              <a:off x="3350" y="1135"/>
              <a:ext cx="2271" cy="2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Line 97"/>
            <p:cNvSpPr>
              <a:spLocks noChangeShapeType="1"/>
            </p:cNvSpPr>
            <p:nvPr/>
          </p:nvSpPr>
          <p:spPr bwMode="auto">
            <a:xfrm>
              <a:off x="3353" y="1365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98"/>
            <p:cNvSpPr>
              <a:spLocks noChangeShapeType="1"/>
            </p:cNvSpPr>
            <p:nvPr/>
          </p:nvSpPr>
          <p:spPr bwMode="auto">
            <a:xfrm>
              <a:off x="3353" y="1479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99"/>
            <p:cNvSpPr>
              <a:spLocks noChangeShapeType="1"/>
            </p:cNvSpPr>
            <p:nvPr/>
          </p:nvSpPr>
          <p:spPr bwMode="auto">
            <a:xfrm>
              <a:off x="3353" y="1595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00"/>
            <p:cNvSpPr>
              <a:spLocks noChangeShapeType="1"/>
            </p:cNvSpPr>
            <p:nvPr/>
          </p:nvSpPr>
          <p:spPr bwMode="auto">
            <a:xfrm>
              <a:off x="3353" y="1708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01"/>
            <p:cNvSpPr>
              <a:spLocks noChangeShapeType="1"/>
            </p:cNvSpPr>
            <p:nvPr/>
          </p:nvSpPr>
          <p:spPr bwMode="auto">
            <a:xfrm>
              <a:off x="3353" y="1822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02"/>
            <p:cNvSpPr>
              <a:spLocks noChangeShapeType="1"/>
            </p:cNvSpPr>
            <p:nvPr/>
          </p:nvSpPr>
          <p:spPr bwMode="auto">
            <a:xfrm>
              <a:off x="3353" y="1938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03"/>
            <p:cNvSpPr>
              <a:spLocks noChangeShapeType="1"/>
            </p:cNvSpPr>
            <p:nvPr/>
          </p:nvSpPr>
          <p:spPr bwMode="auto">
            <a:xfrm>
              <a:off x="3353" y="2051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04"/>
            <p:cNvSpPr>
              <a:spLocks noChangeShapeType="1"/>
            </p:cNvSpPr>
            <p:nvPr/>
          </p:nvSpPr>
          <p:spPr bwMode="auto">
            <a:xfrm>
              <a:off x="3353" y="2165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05"/>
            <p:cNvSpPr>
              <a:spLocks noChangeShapeType="1"/>
            </p:cNvSpPr>
            <p:nvPr/>
          </p:nvSpPr>
          <p:spPr bwMode="auto">
            <a:xfrm>
              <a:off x="3353" y="2281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06"/>
            <p:cNvSpPr>
              <a:spLocks noChangeShapeType="1"/>
            </p:cNvSpPr>
            <p:nvPr/>
          </p:nvSpPr>
          <p:spPr bwMode="auto">
            <a:xfrm>
              <a:off x="3353" y="2393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107"/>
            <p:cNvSpPr>
              <a:spLocks noChangeShapeType="1"/>
            </p:cNvSpPr>
            <p:nvPr/>
          </p:nvSpPr>
          <p:spPr bwMode="auto">
            <a:xfrm>
              <a:off x="3353" y="2507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108"/>
            <p:cNvSpPr>
              <a:spLocks noChangeShapeType="1"/>
            </p:cNvSpPr>
            <p:nvPr/>
          </p:nvSpPr>
          <p:spPr bwMode="auto">
            <a:xfrm>
              <a:off x="3353" y="2623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109"/>
            <p:cNvSpPr>
              <a:spLocks noChangeShapeType="1"/>
            </p:cNvSpPr>
            <p:nvPr/>
          </p:nvSpPr>
          <p:spPr bwMode="auto">
            <a:xfrm>
              <a:off x="3353" y="2736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110"/>
            <p:cNvSpPr>
              <a:spLocks noChangeShapeType="1"/>
            </p:cNvSpPr>
            <p:nvPr/>
          </p:nvSpPr>
          <p:spPr bwMode="auto">
            <a:xfrm>
              <a:off x="3353" y="2850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111"/>
            <p:cNvSpPr>
              <a:spLocks noChangeShapeType="1"/>
            </p:cNvSpPr>
            <p:nvPr/>
          </p:nvSpPr>
          <p:spPr bwMode="auto">
            <a:xfrm>
              <a:off x="3353" y="2966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112"/>
            <p:cNvSpPr>
              <a:spLocks noChangeShapeType="1"/>
            </p:cNvSpPr>
            <p:nvPr/>
          </p:nvSpPr>
          <p:spPr bwMode="auto">
            <a:xfrm>
              <a:off x="3353" y="3079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113"/>
            <p:cNvSpPr>
              <a:spLocks noChangeShapeType="1"/>
            </p:cNvSpPr>
            <p:nvPr/>
          </p:nvSpPr>
          <p:spPr bwMode="auto">
            <a:xfrm>
              <a:off x="3353" y="3193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114"/>
            <p:cNvSpPr>
              <a:spLocks noChangeShapeType="1"/>
            </p:cNvSpPr>
            <p:nvPr/>
          </p:nvSpPr>
          <p:spPr bwMode="auto">
            <a:xfrm>
              <a:off x="3353" y="3309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126"/>
            <p:cNvSpPr>
              <a:spLocks noChangeShapeType="1"/>
            </p:cNvSpPr>
            <p:nvPr/>
          </p:nvSpPr>
          <p:spPr bwMode="auto">
            <a:xfrm>
              <a:off x="3468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127"/>
            <p:cNvSpPr>
              <a:spLocks noChangeShapeType="1"/>
            </p:cNvSpPr>
            <p:nvPr/>
          </p:nvSpPr>
          <p:spPr bwMode="auto">
            <a:xfrm>
              <a:off x="3580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128"/>
            <p:cNvSpPr>
              <a:spLocks noChangeShapeType="1"/>
            </p:cNvSpPr>
            <p:nvPr/>
          </p:nvSpPr>
          <p:spPr bwMode="auto">
            <a:xfrm>
              <a:off x="3692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129"/>
            <p:cNvSpPr>
              <a:spLocks noChangeShapeType="1"/>
            </p:cNvSpPr>
            <p:nvPr/>
          </p:nvSpPr>
          <p:spPr bwMode="auto">
            <a:xfrm>
              <a:off x="3807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130"/>
            <p:cNvSpPr>
              <a:spLocks noChangeShapeType="1"/>
            </p:cNvSpPr>
            <p:nvPr/>
          </p:nvSpPr>
          <p:spPr bwMode="auto">
            <a:xfrm>
              <a:off x="3922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131"/>
            <p:cNvSpPr>
              <a:spLocks noChangeShapeType="1"/>
            </p:cNvSpPr>
            <p:nvPr/>
          </p:nvSpPr>
          <p:spPr bwMode="auto">
            <a:xfrm>
              <a:off x="4036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132"/>
            <p:cNvSpPr>
              <a:spLocks noChangeShapeType="1"/>
            </p:cNvSpPr>
            <p:nvPr/>
          </p:nvSpPr>
          <p:spPr bwMode="auto">
            <a:xfrm>
              <a:off x="4148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133"/>
            <p:cNvSpPr>
              <a:spLocks noChangeShapeType="1"/>
            </p:cNvSpPr>
            <p:nvPr/>
          </p:nvSpPr>
          <p:spPr bwMode="auto">
            <a:xfrm>
              <a:off x="4260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134"/>
            <p:cNvSpPr>
              <a:spLocks noChangeShapeType="1"/>
            </p:cNvSpPr>
            <p:nvPr/>
          </p:nvSpPr>
          <p:spPr bwMode="auto">
            <a:xfrm>
              <a:off x="4375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135"/>
            <p:cNvSpPr>
              <a:spLocks noChangeShapeType="1"/>
            </p:cNvSpPr>
            <p:nvPr/>
          </p:nvSpPr>
          <p:spPr bwMode="auto">
            <a:xfrm>
              <a:off x="4490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136"/>
            <p:cNvSpPr>
              <a:spLocks noChangeShapeType="1"/>
            </p:cNvSpPr>
            <p:nvPr/>
          </p:nvSpPr>
          <p:spPr bwMode="auto">
            <a:xfrm>
              <a:off x="4603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137"/>
            <p:cNvSpPr>
              <a:spLocks noChangeShapeType="1"/>
            </p:cNvSpPr>
            <p:nvPr/>
          </p:nvSpPr>
          <p:spPr bwMode="auto">
            <a:xfrm>
              <a:off x="4715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138"/>
            <p:cNvSpPr>
              <a:spLocks noChangeShapeType="1"/>
            </p:cNvSpPr>
            <p:nvPr/>
          </p:nvSpPr>
          <p:spPr bwMode="auto">
            <a:xfrm>
              <a:off x="4827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140"/>
            <p:cNvSpPr>
              <a:spLocks noChangeShapeType="1"/>
            </p:cNvSpPr>
            <p:nvPr/>
          </p:nvSpPr>
          <p:spPr bwMode="auto">
            <a:xfrm>
              <a:off x="5057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141"/>
            <p:cNvSpPr>
              <a:spLocks noChangeShapeType="1"/>
            </p:cNvSpPr>
            <p:nvPr/>
          </p:nvSpPr>
          <p:spPr bwMode="auto">
            <a:xfrm>
              <a:off x="5168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142"/>
            <p:cNvSpPr>
              <a:spLocks noChangeShapeType="1"/>
            </p:cNvSpPr>
            <p:nvPr/>
          </p:nvSpPr>
          <p:spPr bwMode="auto">
            <a:xfrm>
              <a:off x="5280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143"/>
            <p:cNvSpPr>
              <a:spLocks noChangeShapeType="1"/>
            </p:cNvSpPr>
            <p:nvPr/>
          </p:nvSpPr>
          <p:spPr bwMode="auto">
            <a:xfrm>
              <a:off x="5392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144"/>
            <p:cNvSpPr>
              <a:spLocks noChangeShapeType="1"/>
            </p:cNvSpPr>
            <p:nvPr/>
          </p:nvSpPr>
          <p:spPr bwMode="auto">
            <a:xfrm>
              <a:off x="5507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147"/>
            <p:cNvSpPr>
              <a:spLocks noChangeShapeType="1"/>
            </p:cNvSpPr>
            <p:nvPr/>
          </p:nvSpPr>
          <p:spPr bwMode="auto">
            <a:xfrm>
              <a:off x="3470" y="3198"/>
              <a:ext cx="20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Text Box 154"/>
            <p:cNvSpPr txBox="1">
              <a:spLocks noChangeArrowheads="1"/>
            </p:cNvSpPr>
            <p:nvPr/>
          </p:nvSpPr>
          <p:spPr bwMode="auto">
            <a:xfrm>
              <a:off x="5400" y="315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 b="1" i="1"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56" name="Text Box 155"/>
            <p:cNvSpPr txBox="1">
              <a:spLocks noChangeArrowheads="1"/>
            </p:cNvSpPr>
            <p:nvPr/>
          </p:nvSpPr>
          <p:spPr bwMode="auto">
            <a:xfrm>
              <a:off x="4320" y="1126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 b="1" i="1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57" name="Line 158"/>
            <p:cNvSpPr>
              <a:spLocks noChangeShapeType="1"/>
            </p:cNvSpPr>
            <p:nvPr/>
          </p:nvSpPr>
          <p:spPr bwMode="auto">
            <a:xfrm>
              <a:off x="4037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159"/>
            <p:cNvSpPr>
              <a:spLocks noChangeShapeType="1"/>
            </p:cNvSpPr>
            <p:nvPr/>
          </p:nvSpPr>
          <p:spPr bwMode="auto">
            <a:xfrm>
              <a:off x="4267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160"/>
            <p:cNvSpPr>
              <a:spLocks noChangeShapeType="1"/>
            </p:cNvSpPr>
            <p:nvPr/>
          </p:nvSpPr>
          <p:spPr bwMode="auto">
            <a:xfrm>
              <a:off x="3808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161"/>
            <p:cNvSpPr>
              <a:spLocks noChangeShapeType="1"/>
            </p:cNvSpPr>
            <p:nvPr/>
          </p:nvSpPr>
          <p:spPr bwMode="auto">
            <a:xfrm>
              <a:off x="4712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162"/>
            <p:cNvSpPr>
              <a:spLocks noChangeShapeType="1"/>
            </p:cNvSpPr>
            <p:nvPr/>
          </p:nvSpPr>
          <p:spPr bwMode="auto">
            <a:xfrm>
              <a:off x="4946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163"/>
            <p:cNvSpPr>
              <a:spLocks noChangeShapeType="1"/>
            </p:cNvSpPr>
            <p:nvPr/>
          </p:nvSpPr>
          <p:spPr bwMode="auto">
            <a:xfrm>
              <a:off x="5171" y="3174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164"/>
            <p:cNvSpPr>
              <a:spLocks noChangeShapeType="1"/>
            </p:cNvSpPr>
            <p:nvPr/>
          </p:nvSpPr>
          <p:spPr bwMode="auto">
            <a:xfrm rot="-5400000">
              <a:off x="4493" y="2718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165"/>
            <p:cNvSpPr>
              <a:spLocks noChangeShapeType="1"/>
            </p:cNvSpPr>
            <p:nvPr/>
          </p:nvSpPr>
          <p:spPr bwMode="auto">
            <a:xfrm rot="-5400000">
              <a:off x="4494" y="2489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Line 166"/>
            <p:cNvSpPr>
              <a:spLocks noChangeShapeType="1"/>
            </p:cNvSpPr>
            <p:nvPr/>
          </p:nvSpPr>
          <p:spPr bwMode="auto">
            <a:xfrm rot="-5400000">
              <a:off x="4494" y="2947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Line 167"/>
            <p:cNvSpPr>
              <a:spLocks noChangeShapeType="1"/>
            </p:cNvSpPr>
            <p:nvPr/>
          </p:nvSpPr>
          <p:spPr bwMode="auto">
            <a:xfrm rot="-5400000">
              <a:off x="4491" y="2264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Line 168"/>
            <p:cNvSpPr>
              <a:spLocks noChangeShapeType="1"/>
            </p:cNvSpPr>
            <p:nvPr/>
          </p:nvSpPr>
          <p:spPr bwMode="auto">
            <a:xfrm rot="-5400000">
              <a:off x="4494" y="2030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Line 169"/>
            <p:cNvSpPr>
              <a:spLocks noChangeShapeType="1"/>
            </p:cNvSpPr>
            <p:nvPr/>
          </p:nvSpPr>
          <p:spPr bwMode="auto">
            <a:xfrm rot="-5400000">
              <a:off x="4494" y="180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Line 170"/>
            <p:cNvSpPr>
              <a:spLocks noChangeShapeType="1"/>
            </p:cNvSpPr>
            <p:nvPr/>
          </p:nvSpPr>
          <p:spPr bwMode="auto">
            <a:xfrm rot="-5400000">
              <a:off x="4494" y="1580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Text Box 172"/>
            <p:cNvSpPr txBox="1">
              <a:spLocks noChangeArrowheads="1"/>
            </p:cNvSpPr>
            <p:nvPr/>
          </p:nvSpPr>
          <p:spPr bwMode="auto">
            <a:xfrm>
              <a:off x="4635" y="3195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1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1" name="Text Box 173"/>
            <p:cNvSpPr txBox="1">
              <a:spLocks noChangeArrowheads="1"/>
            </p:cNvSpPr>
            <p:nvPr/>
          </p:nvSpPr>
          <p:spPr bwMode="auto">
            <a:xfrm>
              <a:off x="4868" y="3195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2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2" name="Text Box 174"/>
            <p:cNvSpPr txBox="1">
              <a:spLocks noChangeArrowheads="1"/>
            </p:cNvSpPr>
            <p:nvPr/>
          </p:nvSpPr>
          <p:spPr bwMode="auto">
            <a:xfrm>
              <a:off x="3722" y="3195"/>
              <a:ext cx="18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b="1" i="1">
                  <a:latin typeface="Times New Roman" pitchFamily="18" charset="0"/>
                </a:rPr>
                <a:t>-</a:t>
              </a:r>
              <a:r>
                <a:rPr lang="en-US" sz="1000" b="1" i="1">
                  <a:latin typeface="Times New Roman" pitchFamily="18" charset="0"/>
                </a:rPr>
                <a:t>3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3" name="Text Box 180"/>
            <p:cNvSpPr txBox="1">
              <a:spLocks noChangeArrowheads="1"/>
            </p:cNvSpPr>
            <p:nvPr/>
          </p:nvSpPr>
          <p:spPr bwMode="auto">
            <a:xfrm>
              <a:off x="4352" y="243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3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4" name="Text Box 181"/>
            <p:cNvSpPr txBox="1">
              <a:spLocks noChangeArrowheads="1"/>
            </p:cNvSpPr>
            <p:nvPr/>
          </p:nvSpPr>
          <p:spPr bwMode="auto">
            <a:xfrm>
              <a:off x="4352" y="2655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2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5" name="Text Box 182"/>
            <p:cNvSpPr txBox="1">
              <a:spLocks noChangeArrowheads="1"/>
            </p:cNvSpPr>
            <p:nvPr/>
          </p:nvSpPr>
          <p:spPr bwMode="auto">
            <a:xfrm>
              <a:off x="4350" y="2888"/>
              <a:ext cx="1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1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6" name="Text Box 183"/>
            <p:cNvSpPr txBox="1">
              <a:spLocks noChangeArrowheads="1"/>
            </p:cNvSpPr>
            <p:nvPr/>
          </p:nvSpPr>
          <p:spPr bwMode="auto">
            <a:xfrm>
              <a:off x="3947" y="3195"/>
              <a:ext cx="18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-</a:t>
              </a:r>
              <a:r>
                <a:rPr lang="ru-RU" sz="1000" b="1" i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7" name="Text Box 184"/>
            <p:cNvSpPr txBox="1">
              <a:spLocks noChangeArrowheads="1"/>
            </p:cNvSpPr>
            <p:nvPr/>
          </p:nvSpPr>
          <p:spPr bwMode="auto">
            <a:xfrm>
              <a:off x="4352" y="2205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4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8" name="Text Box 185"/>
            <p:cNvSpPr txBox="1">
              <a:spLocks noChangeArrowheads="1"/>
            </p:cNvSpPr>
            <p:nvPr/>
          </p:nvSpPr>
          <p:spPr bwMode="auto">
            <a:xfrm>
              <a:off x="4357" y="1972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5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9" name="Text Box 186"/>
            <p:cNvSpPr txBox="1">
              <a:spLocks noChangeArrowheads="1"/>
            </p:cNvSpPr>
            <p:nvPr/>
          </p:nvSpPr>
          <p:spPr bwMode="auto">
            <a:xfrm>
              <a:off x="4352" y="1747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6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80" name="Text Box 187"/>
            <p:cNvSpPr txBox="1">
              <a:spLocks noChangeArrowheads="1"/>
            </p:cNvSpPr>
            <p:nvPr/>
          </p:nvSpPr>
          <p:spPr bwMode="auto">
            <a:xfrm>
              <a:off x="4174" y="3195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-1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81" name="Text Box 174"/>
            <p:cNvSpPr txBox="1">
              <a:spLocks noChangeArrowheads="1"/>
            </p:cNvSpPr>
            <p:nvPr/>
          </p:nvSpPr>
          <p:spPr bwMode="auto">
            <a:xfrm>
              <a:off x="5093" y="3195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3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82" name="Line 98"/>
            <p:cNvSpPr>
              <a:spLocks noChangeShapeType="1"/>
            </p:cNvSpPr>
            <p:nvPr/>
          </p:nvSpPr>
          <p:spPr bwMode="auto">
            <a:xfrm>
              <a:off x="3351" y="1252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Line 140"/>
            <p:cNvSpPr>
              <a:spLocks noChangeShapeType="1"/>
            </p:cNvSpPr>
            <p:nvPr/>
          </p:nvSpPr>
          <p:spPr bwMode="auto">
            <a:xfrm>
              <a:off x="4946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84" name="Прямая со стрелкой 83"/>
            <p:cNvCxnSpPr/>
            <p:nvPr/>
          </p:nvCxnSpPr>
          <p:spPr>
            <a:xfrm rot="16200000" flipV="1">
              <a:off x="3377" y="2312"/>
              <a:ext cx="2230" cy="1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Line 170"/>
            <p:cNvSpPr>
              <a:spLocks noChangeShapeType="1"/>
            </p:cNvSpPr>
            <p:nvPr/>
          </p:nvSpPr>
          <p:spPr bwMode="auto">
            <a:xfrm rot="-5400000">
              <a:off x="4491" y="1340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Text Box 186"/>
            <p:cNvSpPr txBox="1">
              <a:spLocks noChangeArrowheads="1"/>
            </p:cNvSpPr>
            <p:nvPr/>
          </p:nvSpPr>
          <p:spPr bwMode="auto">
            <a:xfrm>
              <a:off x="4352" y="1522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7</a:t>
              </a:r>
              <a:endParaRPr lang="ru-RU" sz="1000" b="1" i="1">
                <a:latin typeface="Times New Roman" pitchFamily="18" charset="0"/>
              </a:endParaRPr>
            </a:p>
          </p:txBody>
        </p:sp>
      </p:grpSp>
      <p:sp>
        <p:nvSpPr>
          <p:cNvPr id="87" name="Полилиния 86"/>
          <p:cNvSpPr/>
          <p:nvPr/>
        </p:nvSpPr>
        <p:spPr>
          <a:xfrm>
            <a:off x="5686425" y="1892300"/>
            <a:ext cx="2582863" cy="3141663"/>
          </a:xfrm>
          <a:custGeom>
            <a:avLst/>
            <a:gdLst>
              <a:gd name="connsiteX0" fmla="*/ 0 w 2583287"/>
              <a:gd name="connsiteY0" fmla="*/ 3141371 h 3141371"/>
              <a:gd name="connsiteX1" fmla="*/ 360608 w 2583287"/>
              <a:gd name="connsiteY1" fmla="*/ 3134932 h 3141371"/>
              <a:gd name="connsiteX2" fmla="*/ 721216 w 2583287"/>
              <a:gd name="connsiteY2" fmla="*/ 3089856 h 3141371"/>
              <a:gd name="connsiteX3" fmla="*/ 1068946 w 2583287"/>
              <a:gd name="connsiteY3" fmla="*/ 2993264 h 3141371"/>
              <a:gd name="connsiteX4" fmla="*/ 1448873 w 2583287"/>
              <a:gd name="connsiteY4" fmla="*/ 2812960 h 3141371"/>
              <a:gd name="connsiteX5" fmla="*/ 1790163 w 2583287"/>
              <a:gd name="connsiteY5" fmla="*/ 2452352 h 3141371"/>
              <a:gd name="connsiteX6" fmla="*/ 2163650 w 2583287"/>
              <a:gd name="connsiteY6" fmla="*/ 1724695 h 3141371"/>
              <a:gd name="connsiteX7" fmla="*/ 2517819 w 2583287"/>
              <a:gd name="connsiteY7" fmla="*/ 269383 h 3141371"/>
              <a:gd name="connsiteX8" fmla="*/ 2556456 w 2583287"/>
              <a:gd name="connsiteY8" fmla="*/ 108397 h 314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3287" h="3141371">
                <a:moveTo>
                  <a:pt x="0" y="3141371"/>
                </a:moveTo>
                <a:lnTo>
                  <a:pt x="360608" y="3134932"/>
                </a:lnTo>
                <a:cubicBezTo>
                  <a:pt x="480811" y="3126346"/>
                  <a:pt x="603160" y="3113467"/>
                  <a:pt x="721216" y="3089856"/>
                </a:cubicBezTo>
                <a:cubicBezTo>
                  <a:pt x="839272" y="3066245"/>
                  <a:pt x="947670" y="3039413"/>
                  <a:pt x="1068946" y="2993264"/>
                </a:cubicBezTo>
                <a:cubicBezTo>
                  <a:pt x="1190222" y="2947115"/>
                  <a:pt x="1328670" y="2903112"/>
                  <a:pt x="1448873" y="2812960"/>
                </a:cubicBezTo>
                <a:cubicBezTo>
                  <a:pt x="1569076" y="2722808"/>
                  <a:pt x="1671034" y="2633730"/>
                  <a:pt x="1790163" y="2452352"/>
                </a:cubicBezTo>
                <a:cubicBezTo>
                  <a:pt x="1909293" y="2270975"/>
                  <a:pt x="2042374" y="2088523"/>
                  <a:pt x="2163650" y="1724695"/>
                </a:cubicBezTo>
                <a:cubicBezTo>
                  <a:pt x="2284926" y="1360867"/>
                  <a:pt x="2452351" y="538766"/>
                  <a:pt x="2517819" y="269383"/>
                </a:cubicBezTo>
                <a:cubicBezTo>
                  <a:pt x="2583287" y="0"/>
                  <a:pt x="2569871" y="54198"/>
                  <a:pt x="2556456" y="108397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Text Box 190"/>
          <p:cNvSpPr txBox="1">
            <a:spLocks noChangeArrowheads="1"/>
          </p:cNvSpPr>
          <p:nvPr/>
        </p:nvSpPr>
        <p:spPr bwMode="auto">
          <a:xfrm>
            <a:off x="8172450" y="2636838"/>
            <a:ext cx="763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latin typeface="Times New Roman" pitchFamily="18" charset="0"/>
              </a:rPr>
              <a:t>у</a:t>
            </a:r>
            <a:r>
              <a:rPr lang="ru-RU" sz="1600" b="1">
                <a:latin typeface="Times New Roman" pitchFamily="18" charset="0"/>
              </a:rPr>
              <a:t> = </a:t>
            </a:r>
            <a:r>
              <a:rPr lang="en-US" sz="1600" b="1">
                <a:latin typeface="Times New Roman" pitchFamily="18" charset="0"/>
              </a:rPr>
              <a:t>2</a:t>
            </a:r>
            <a:r>
              <a:rPr lang="ru-RU" sz="1600" b="1" i="1" baseline="30000">
                <a:latin typeface="Times New Roman" pitchFamily="18" charset="0"/>
              </a:rPr>
              <a:t>х</a:t>
            </a:r>
            <a:r>
              <a:rPr lang="ru-RU" sz="2000" b="1">
                <a:latin typeface="Times New Roman" pitchFamily="18" charset="0"/>
              </a:rPr>
              <a:t> </a:t>
            </a:r>
          </a:p>
        </p:txBody>
      </p:sp>
      <p:grpSp>
        <p:nvGrpSpPr>
          <p:cNvPr id="89" name="Group 126"/>
          <p:cNvGrpSpPr>
            <a:grpSpLocks/>
          </p:cNvGrpSpPr>
          <p:nvPr/>
        </p:nvGrpSpPr>
        <p:grpSpPr bwMode="auto">
          <a:xfrm>
            <a:off x="6011863" y="2133600"/>
            <a:ext cx="2232025" cy="2922588"/>
            <a:chOff x="3787" y="1344"/>
            <a:chExt cx="1406" cy="1841"/>
          </a:xfrm>
        </p:grpSpPr>
        <p:sp>
          <p:nvSpPr>
            <p:cNvPr id="90" name="Oval 119"/>
            <p:cNvSpPr>
              <a:spLocks noChangeArrowheads="1"/>
            </p:cNvSpPr>
            <p:nvPr/>
          </p:nvSpPr>
          <p:spPr bwMode="auto">
            <a:xfrm>
              <a:off x="3787" y="3140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1" name="Oval 120"/>
            <p:cNvSpPr>
              <a:spLocks noChangeArrowheads="1"/>
            </p:cNvSpPr>
            <p:nvPr/>
          </p:nvSpPr>
          <p:spPr bwMode="auto">
            <a:xfrm>
              <a:off x="4013" y="3119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" name="Oval 121"/>
            <p:cNvSpPr>
              <a:spLocks noChangeArrowheads="1"/>
            </p:cNvSpPr>
            <p:nvPr/>
          </p:nvSpPr>
          <p:spPr bwMode="auto">
            <a:xfrm>
              <a:off x="4234" y="3053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3" name="Oval 122"/>
            <p:cNvSpPr>
              <a:spLocks noChangeArrowheads="1"/>
            </p:cNvSpPr>
            <p:nvPr/>
          </p:nvSpPr>
          <p:spPr bwMode="auto">
            <a:xfrm>
              <a:off x="4473" y="2949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4" name="Oval 123"/>
            <p:cNvSpPr>
              <a:spLocks noChangeArrowheads="1"/>
            </p:cNvSpPr>
            <p:nvPr/>
          </p:nvSpPr>
          <p:spPr bwMode="auto">
            <a:xfrm>
              <a:off x="4694" y="2708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5" name="Oval 124"/>
            <p:cNvSpPr>
              <a:spLocks noChangeArrowheads="1"/>
            </p:cNvSpPr>
            <p:nvPr/>
          </p:nvSpPr>
          <p:spPr bwMode="auto">
            <a:xfrm>
              <a:off x="4921" y="2257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6" name="Oval 125"/>
            <p:cNvSpPr>
              <a:spLocks noChangeArrowheads="1"/>
            </p:cNvSpPr>
            <p:nvPr/>
          </p:nvSpPr>
          <p:spPr bwMode="auto">
            <a:xfrm>
              <a:off x="5147" y="1344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23850" y="260350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Функция вида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</a:t>
            </a:r>
            <a:r>
              <a:rPr kumimoji="0" lang="en-US" sz="2400" b="1" i="1" u="none" strike="noStrike" kern="1200" cap="none" spc="0" normalizeH="0" baseline="3000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&gt;0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)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,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х≠0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называется </a:t>
            </a: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показательной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5" name="Group 195"/>
          <p:cNvGraphicFramePr>
            <a:graphicFrameLocks/>
          </p:cNvGraphicFramePr>
          <p:nvPr/>
        </p:nvGraphicFramePr>
        <p:xfrm>
          <a:off x="684213" y="5643578"/>
          <a:ext cx="3673475" cy="854060"/>
        </p:xfrm>
        <a:graphic>
          <a:graphicData uri="http://schemas.openxmlformats.org/drawingml/2006/table">
            <a:tbl>
              <a:tblPr/>
              <a:tblGrid>
                <a:gridCol w="458787"/>
                <a:gridCol w="460375"/>
                <a:gridCol w="458788"/>
                <a:gridCol w="460375"/>
                <a:gridCol w="457200"/>
                <a:gridCol w="458787"/>
                <a:gridCol w="460375"/>
                <a:gridCol w="458788"/>
              </a:tblGrid>
              <a:tr h="430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х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у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1/8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50825" y="692150"/>
            <a:ext cx="85693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 b="1" dirty="0">
                <a:solidFill>
                  <a:srgbClr val="000099"/>
                </a:solidFill>
                <a:cs typeface="Arial" charset="0"/>
              </a:rPr>
              <a:t>Показательная функция бывает двух видов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 b="1" dirty="0">
                <a:solidFill>
                  <a:srgbClr val="000099"/>
                </a:solidFill>
                <a:cs typeface="Arial" charset="0"/>
              </a:rPr>
              <a:t>в зависимости от основания.</a:t>
            </a:r>
            <a:endParaRPr lang="en-US" sz="2000" b="1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0825" y="1484313"/>
            <a:ext cx="41782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3300"/>
                </a:solidFill>
              </a:rPr>
              <a:t>Пусть </a:t>
            </a:r>
            <a:r>
              <a:rPr lang="en-US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>
                <a:solidFill>
                  <a:srgbClr val="FF3300"/>
                </a:solidFill>
              </a:rPr>
              <a:t> &lt; </a:t>
            </a:r>
            <a:r>
              <a:rPr lang="ru-RU" sz="2000" b="1" i="1" dirty="0">
                <a:solidFill>
                  <a:srgbClr val="FF3300"/>
                </a:solidFill>
                <a:latin typeface="Times New Roman" pitchFamily="18" charset="0"/>
              </a:rPr>
              <a:t>а </a:t>
            </a:r>
            <a:r>
              <a:rPr lang="en-US" sz="2000" b="1" i="1" dirty="0">
                <a:solidFill>
                  <a:srgbClr val="FF3300"/>
                </a:solidFill>
                <a:latin typeface="Times New Roman" pitchFamily="18" charset="0"/>
              </a:rPr>
              <a:t>&lt;</a:t>
            </a:r>
            <a:r>
              <a:rPr lang="ru-RU" sz="2000" b="1" dirty="0">
                <a:solidFill>
                  <a:srgbClr val="FF3300"/>
                </a:solidFill>
                <a:latin typeface="Times New Roman" pitchFamily="18" charset="0"/>
              </a:rPr>
              <a:t> 1 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50825" y="2492375"/>
            <a:ext cx="397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1)</a:t>
            </a:r>
            <a:r>
              <a:rPr lang="ru-RU" sz="2000" b="1" i="1">
                <a:latin typeface="Times New Roman" pitchFamily="18" charset="0"/>
              </a:rPr>
              <a:t> </a:t>
            </a:r>
            <a:r>
              <a:rPr lang="en-US" sz="2000" b="1" i="1">
                <a:latin typeface="Times New Roman" pitchFamily="18" charset="0"/>
              </a:rPr>
              <a:t>D</a:t>
            </a:r>
            <a:r>
              <a:rPr lang="ru-RU" sz="2000" b="1" i="1">
                <a:latin typeface="Times New Roman" pitchFamily="18" charset="0"/>
              </a:rPr>
              <a:t>(у) = </a:t>
            </a:r>
            <a:r>
              <a:rPr lang="ru-RU" sz="2000" b="1">
                <a:latin typeface="Times New Roman" pitchFamily="18" charset="0"/>
              </a:rPr>
              <a:t>(-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2000" b="1">
                <a:latin typeface="Times New Roman" pitchFamily="18" charset="0"/>
              </a:rPr>
              <a:t>; +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∞);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50825" y="2924175"/>
            <a:ext cx="397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2)</a:t>
            </a:r>
            <a:r>
              <a:rPr lang="ru-RU" sz="2000" b="1" i="1">
                <a:latin typeface="Times New Roman" pitchFamily="18" charset="0"/>
              </a:rPr>
              <a:t> Е(у) = </a:t>
            </a:r>
            <a:r>
              <a:rPr lang="ru-RU" sz="2000" b="1">
                <a:latin typeface="Times New Roman" pitchFamily="18" charset="0"/>
              </a:rPr>
              <a:t>(0; +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∞);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50825" y="4171950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ru-RU" b="1" dirty="0"/>
              <a:t>4)</a:t>
            </a:r>
            <a:r>
              <a:rPr lang="ru-RU" sz="2000" b="1" dirty="0">
                <a:latin typeface="Times New Roman" pitchFamily="18" charset="0"/>
              </a:rPr>
              <a:t> </a:t>
            </a:r>
            <a:r>
              <a:rPr lang="ru-RU" b="1" dirty="0"/>
              <a:t>Функция убывает на</a:t>
            </a:r>
            <a:r>
              <a:rPr lang="ru-RU" sz="1600" b="1" dirty="0"/>
              <a:t> </a:t>
            </a:r>
            <a:r>
              <a:rPr lang="en-US" sz="2000" b="1" i="1" dirty="0">
                <a:latin typeface="Times New Roman" pitchFamily="18" charset="0"/>
              </a:rPr>
              <a:t>D</a:t>
            </a:r>
            <a:r>
              <a:rPr lang="ru-RU" sz="2000" b="1" i="1" dirty="0">
                <a:latin typeface="Times New Roman" pitchFamily="18" charset="0"/>
              </a:rPr>
              <a:t>(у</a:t>
            </a:r>
            <a:r>
              <a:rPr lang="ru-RU" sz="2000" b="1" i="1" dirty="0" smtClean="0">
                <a:latin typeface="Times New Roman" pitchFamily="18" charset="0"/>
              </a:rPr>
              <a:t>)</a:t>
            </a:r>
            <a:r>
              <a:rPr lang="ru-RU" sz="2000" b="1" dirty="0" smtClean="0">
                <a:latin typeface="Times New Roman" pitchFamily="18" charset="0"/>
              </a:rPr>
              <a:t> (-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2000" b="1" dirty="0" smtClean="0">
                <a:latin typeface="Times New Roman" pitchFamily="18" charset="0"/>
              </a:rPr>
              <a:t>; +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∞)</a:t>
            </a:r>
            <a:r>
              <a:rPr lang="ru-RU" sz="2000" b="1" i="1" dirty="0" smtClean="0">
                <a:latin typeface="Times New Roman" pitchFamily="18" charset="0"/>
              </a:rPr>
              <a:t>;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50825" y="4581525"/>
            <a:ext cx="518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ru-RU" b="1"/>
              <a:t>5) При </a:t>
            </a:r>
            <a:r>
              <a:rPr lang="ru-RU" sz="2000" b="1" i="1">
                <a:latin typeface="Times New Roman" pitchFamily="18" charset="0"/>
              </a:rPr>
              <a:t>х </a:t>
            </a:r>
            <a:r>
              <a:rPr lang="ru-RU" sz="2000" b="1">
                <a:latin typeface="Times New Roman" pitchFamily="18" charset="0"/>
              </a:rPr>
              <a:t>= 0,</a:t>
            </a:r>
            <a:r>
              <a:rPr lang="ru-RU" b="1"/>
              <a:t> </a:t>
            </a:r>
            <a:r>
              <a:rPr lang="ru-RU" sz="2000" b="1" i="1">
                <a:latin typeface="Times New Roman" pitchFamily="18" charset="0"/>
              </a:rPr>
              <a:t>у = </a:t>
            </a:r>
            <a:r>
              <a:rPr lang="ru-RU" sz="2000" b="1">
                <a:latin typeface="Times New Roman" pitchFamily="18" charset="0"/>
              </a:rPr>
              <a:t>1</a:t>
            </a:r>
            <a:r>
              <a:rPr lang="ru-RU" sz="2000" b="1" i="1">
                <a:latin typeface="Times New Roman" pitchFamily="18" charset="0"/>
              </a:rPr>
              <a:t> – </a:t>
            </a:r>
            <a:r>
              <a:rPr lang="ru-RU" b="1">
                <a:latin typeface="Calibri" pitchFamily="34" charset="0"/>
              </a:rPr>
              <a:t>особая точка!</a:t>
            </a:r>
            <a:endParaRPr lang="ru-RU" b="1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50825" y="5005388"/>
            <a:ext cx="5184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ru-RU" b="1" dirty="0"/>
              <a:t>6</a:t>
            </a:r>
            <a:r>
              <a:rPr lang="ru-RU" b="1" dirty="0" smtClean="0"/>
              <a:t>)</a:t>
            </a:r>
            <a:r>
              <a:rPr lang="ru-RU" b="1" i="1" dirty="0" smtClean="0">
                <a:latin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</a:rPr>
              <a:t> = 0</a:t>
            </a:r>
            <a:r>
              <a:rPr lang="ru-RU" b="1" dirty="0" smtClean="0"/>
              <a:t>, </a:t>
            </a:r>
            <a:r>
              <a:rPr lang="ru-RU" b="1" dirty="0" smtClean="0">
                <a:latin typeface="Times New Roman" pitchFamily="18" charset="0"/>
              </a:rPr>
              <a:t>асимптота графика</a:t>
            </a:r>
            <a:endParaRPr lang="ru-RU" b="1" i="1" dirty="0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250825" y="58054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ru-RU" b="1"/>
              <a:t>7) 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50825" y="3379788"/>
            <a:ext cx="5041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 startAt="3"/>
            </a:pPr>
            <a:r>
              <a:rPr lang="ru-RU" b="1" dirty="0" smtClean="0"/>
              <a:t>функция  </a:t>
            </a:r>
            <a:r>
              <a:rPr lang="ru-RU" b="1" dirty="0"/>
              <a:t>не обладает свойством </a:t>
            </a:r>
            <a:r>
              <a:rPr lang="ru-RU" b="1" dirty="0" smtClean="0"/>
              <a:t>четности и нечетности;</a:t>
            </a:r>
            <a:endParaRPr lang="ru-RU" b="1" dirty="0"/>
          </a:p>
        </p:txBody>
      </p:sp>
      <p:grpSp>
        <p:nvGrpSpPr>
          <p:cNvPr id="15" name="Group 124"/>
          <p:cNvGrpSpPr>
            <a:grpSpLocks/>
          </p:cNvGrpSpPr>
          <p:nvPr/>
        </p:nvGrpSpPr>
        <p:grpSpPr bwMode="auto">
          <a:xfrm>
            <a:off x="5318125" y="1785938"/>
            <a:ext cx="3606800" cy="3814762"/>
            <a:chOff x="3350" y="1125"/>
            <a:chExt cx="2272" cy="2403"/>
          </a:xfrm>
        </p:grpSpPr>
        <p:sp>
          <p:nvSpPr>
            <p:cNvPr id="16" name="Rectangle 96"/>
            <p:cNvSpPr>
              <a:spLocks noChangeArrowheads="1"/>
            </p:cNvSpPr>
            <p:nvPr/>
          </p:nvSpPr>
          <p:spPr bwMode="auto">
            <a:xfrm>
              <a:off x="3350" y="1135"/>
              <a:ext cx="2271" cy="2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Calibri" pitchFamily="34" charset="0"/>
              </a:endParaRPr>
            </a:p>
          </p:txBody>
        </p:sp>
        <p:sp>
          <p:nvSpPr>
            <p:cNvPr id="17" name="Line 97"/>
            <p:cNvSpPr>
              <a:spLocks noChangeShapeType="1"/>
            </p:cNvSpPr>
            <p:nvPr/>
          </p:nvSpPr>
          <p:spPr bwMode="auto">
            <a:xfrm>
              <a:off x="3353" y="1365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18" name="Line 98"/>
            <p:cNvSpPr>
              <a:spLocks noChangeShapeType="1"/>
            </p:cNvSpPr>
            <p:nvPr/>
          </p:nvSpPr>
          <p:spPr bwMode="auto">
            <a:xfrm>
              <a:off x="3353" y="1479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19" name="Line 99"/>
            <p:cNvSpPr>
              <a:spLocks noChangeShapeType="1"/>
            </p:cNvSpPr>
            <p:nvPr/>
          </p:nvSpPr>
          <p:spPr bwMode="auto">
            <a:xfrm>
              <a:off x="3353" y="1595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0" name="Line 100"/>
            <p:cNvSpPr>
              <a:spLocks noChangeShapeType="1"/>
            </p:cNvSpPr>
            <p:nvPr/>
          </p:nvSpPr>
          <p:spPr bwMode="auto">
            <a:xfrm>
              <a:off x="3353" y="1708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1" name="Line 101"/>
            <p:cNvSpPr>
              <a:spLocks noChangeShapeType="1"/>
            </p:cNvSpPr>
            <p:nvPr/>
          </p:nvSpPr>
          <p:spPr bwMode="auto">
            <a:xfrm>
              <a:off x="3353" y="1822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2" name="Line 102"/>
            <p:cNvSpPr>
              <a:spLocks noChangeShapeType="1"/>
            </p:cNvSpPr>
            <p:nvPr/>
          </p:nvSpPr>
          <p:spPr bwMode="auto">
            <a:xfrm>
              <a:off x="3353" y="1938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3" name="Line 103"/>
            <p:cNvSpPr>
              <a:spLocks noChangeShapeType="1"/>
            </p:cNvSpPr>
            <p:nvPr/>
          </p:nvSpPr>
          <p:spPr bwMode="auto">
            <a:xfrm>
              <a:off x="3353" y="2051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4" name="Line 104"/>
            <p:cNvSpPr>
              <a:spLocks noChangeShapeType="1"/>
            </p:cNvSpPr>
            <p:nvPr/>
          </p:nvSpPr>
          <p:spPr bwMode="auto">
            <a:xfrm>
              <a:off x="3353" y="2165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5" name="Line 105"/>
            <p:cNvSpPr>
              <a:spLocks noChangeShapeType="1"/>
            </p:cNvSpPr>
            <p:nvPr/>
          </p:nvSpPr>
          <p:spPr bwMode="auto">
            <a:xfrm>
              <a:off x="3353" y="2281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6" name="Line 106"/>
            <p:cNvSpPr>
              <a:spLocks noChangeShapeType="1"/>
            </p:cNvSpPr>
            <p:nvPr/>
          </p:nvSpPr>
          <p:spPr bwMode="auto">
            <a:xfrm>
              <a:off x="3353" y="2393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7" name="Line 107"/>
            <p:cNvSpPr>
              <a:spLocks noChangeShapeType="1"/>
            </p:cNvSpPr>
            <p:nvPr/>
          </p:nvSpPr>
          <p:spPr bwMode="auto">
            <a:xfrm>
              <a:off x="3353" y="2507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8" name="Line 108"/>
            <p:cNvSpPr>
              <a:spLocks noChangeShapeType="1"/>
            </p:cNvSpPr>
            <p:nvPr/>
          </p:nvSpPr>
          <p:spPr bwMode="auto">
            <a:xfrm>
              <a:off x="3353" y="2623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29" name="Line 109"/>
            <p:cNvSpPr>
              <a:spLocks noChangeShapeType="1"/>
            </p:cNvSpPr>
            <p:nvPr/>
          </p:nvSpPr>
          <p:spPr bwMode="auto">
            <a:xfrm>
              <a:off x="3353" y="2736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0" name="Line 110"/>
            <p:cNvSpPr>
              <a:spLocks noChangeShapeType="1"/>
            </p:cNvSpPr>
            <p:nvPr/>
          </p:nvSpPr>
          <p:spPr bwMode="auto">
            <a:xfrm>
              <a:off x="3353" y="2850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1" name="Line 111"/>
            <p:cNvSpPr>
              <a:spLocks noChangeShapeType="1"/>
            </p:cNvSpPr>
            <p:nvPr/>
          </p:nvSpPr>
          <p:spPr bwMode="auto">
            <a:xfrm>
              <a:off x="3353" y="2966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2" name="Line 112"/>
            <p:cNvSpPr>
              <a:spLocks noChangeShapeType="1"/>
            </p:cNvSpPr>
            <p:nvPr/>
          </p:nvSpPr>
          <p:spPr bwMode="auto">
            <a:xfrm>
              <a:off x="3353" y="3079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3" name="Line 113"/>
            <p:cNvSpPr>
              <a:spLocks noChangeShapeType="1"/>
            </p:cNvSpPr>
            <p:nvPr/>
          </p:nvSpPr>
          <p:spPr bwMode="auto">
            <a:xfrm>
              <a:off x="3353" y="3193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4" name="Line 114"/>
            <p:cNvSpPr>
              <a:spLocks noChangeShapeType="1"/>
            </p:cNvSpPr>
            <p:nvPr/>
          </p:nvSpPr>
          <p:spPr bwMode="auto">
            <a:xfrm>
              <a:off x="3353" y="3309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5" name="Line 126"/>
            <p:cNvSpPr>
              <a:spLocks noChangeShapeType="1"/>
            </p:cNvSpPr>
            <p:nvPr/>
          </p:nvSpPr>
          <p:spPr bwMode="auto">
            <a:xfrm>
              <a:off x="3468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6" name="Line 127"/>
            <p:cNvSpPr>
              <a:spLocks noChangeShapeType="1"/>
            </p:cNvSpPr>
            <p:nvPr/>
          </p:nvSpPr>
          <p:spPr bwMode="auto">
            <a:xfrm>
              <a:off x="3580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7" name="Line 128"/>
            <p:cNvSpPr>
              <a:spLocks noChangeShapeType="1"/>
            </p:cNvSpPr>
            <p:nvPr/>
          </p:nvSpPr>
          <p:spPr bwMode="auto">
            <a:xfrm>
              <a:off x="3692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8" name="Line 129"/>
            <p:cNvSpPr>
              <a:spLocks noChangeShapeType="1"/>
            </p:cNvSpPr>
            <p:nvPr/>
          </p:nvSpPr>
          <p:spPr bwMode="auto">
            <a:xfrm>
              <a:off x="3807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39" name="Line 130"/>
            <p:cNvSpPr>
              <a:spLocks noChangeShapeType="1"/>
            </p:cNvSpPr>
            <p:nvPr/>
          </p:nvSpPr>
          <p:spPr bwMode="auto">
            <a:xfrm>
              <a:off x="3922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0" name="Line 131"/>
            <p:cNvSpPr>
              <a:spLocks noChangeShapeType="1"/>
            </p:cNvSpPr>
            <p:nvPr/>
          </p:nvSpPr>
          <p:spPr bwMode="auto">
            <a:xfrm>
              <a:off x="4036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1" name="Line 132"/>
            <p:cNvSpPr>
              <a:spLocks noChangeShapeType="1"/>
            </p:cNvSpPr>
            <p:nvPr/>
          </p:nvSpPr>
          <p:spPr bwMode="auto">
            <a:xfrm>
              <a:off x="4148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2" name="Line 133"/>
            <p:cNvSpPr>
              <a:spLocks noChangeShapeType="1"/>
            </p:cNvSpPr>
            <p:nvPr/>
          </p:nvSpPr>
          <p:spPr bwMode="auto">
            <a:xfrm>
              <a:off x="4260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3" name="Line 134"/>
            <p:cNvSpPr>
              <a:spLocks noChangeShapeType="1"/>
            </p:cNvSpPr>
            <p:nvPr/>
          </p:nvSpPr>
          <p:spPr bwMode="auto">
            <a:xfrm>
              <a:off x="4375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4" name="Line 135"/>
            <p:cNvSpPr>
              <a:spLocks noChangeShapeType="1"/>
            </p:cNvSpPr>
            <p:nvPr/>
          </p:nvSpPr>
          <p:spPr bwMode="auto">
            <a:xfrm>
              <a:off x="4490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5" name="Line 136"/>
            <p:cNvSpPr>
              <a:spLocks noChangeShapeType="1"/>
            </p:cNvSpPr>
            <p:nvPr/>
          </p:nvSpPr>
          <p:spPr bwMode="auto">
            <a:xfrm>
              <a:off x="4603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6" name="Line 137"/>
            <p:cNvSpPr>
              <a:spLocks noChangeShapeType="1"/>
            </p:cNvSpPr>
            <p:nvPr/>
          </p:nvSpPr>
          <p:spPr bwMode="auto">
            <a:xfrm>
              <a:off x="4715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7" name="Line 138"/>
            <p:cNvSpPr>
              <a:spLocks noChangeShapeType="1"/>
            </p:cNvSpPr>
            <p:nvPr/>
          </p:nvSpPr>
          <p:spPr bwMode="auto">
            <a:xfrm>
              <a:off x="4827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8" name="Line 140"/>
            <p:cNvSpPr>
              <a:spLocks noChangeShapeType="1"/>
            </p:cNvSpPr>
            <p:nvPr/>
          </p:nvSpPr>
          <p:spPr bwMode="auto">
            <a:xfrm>
              <a:off x="5057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49" name="Line 141"/>
            <p:cNvSpPr>
              <a:spLocks noChangeShapeType="1"/>
            </p:cNvSpPr>
            <p:nvPr/>
          </p:nvSpPr>
          <p:spPr bwMode="auto">
            <a:xfrm>
              <a:off x="5168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50" name="Line 142"/>
            <p:cNvSpPr>
              <a:spLocks noChangeShapeType="1"/>
            </p:cNvSpPr>
            <p:nvPr/>
          </p:nvSpPr>
          <p:spPr bwMode="auto">
            <a:xfrm>
              <a:off x="5280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51" name="Line 143"/>
            <p:cNvSpPr>
              <a:spLocks noChangeShapeType="1"/>
            </p:cNvSpPr>
            <p:nvPr/>
          </p:nvSpPr>
          <p:spPr bwMode="auto">
            <a:xfrm>
              <a:off x="5392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52" name="Line 144"/>
            <p:cNvSpPr>
              <a:spLocks noChangeShapeType="1"/>
            </p:cNvSpPr>
            <p:nvPr/>
          </p:nvSpPr>
          <p:spPr bwMode="auto">
            <a:xfrm>
              <a:off x="5507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53" name="Line 147"/>
            <p:cNvSpPr>
              <a:spLocks noChangeShapeType="1"/>
            </p:cNvSpPr>
            <p:nvPr/>
          </p:nvSpPr>
          <p:spPr bwMode="auto">
            <a:xfrm>
              <a:off x="3470" y="3198"/>
              <a:ext cx="20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54" name="Text Box 154"/>
            <p:cNvSpPr txBox="1">
              <a:spLocks noChangeArrowheads="1"/>
            </p:cNvSpPr>
            <p:nvPr/>
          </p:nvSpPr>
          <p:spPr bwMode="auto">
            <a:xfrm>
              <a:off x="5400" y="315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 b="1" i="1"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55" name="Text Box 155"/>
            <p:cNvSpPr txBox="1">
              <a:spLocks noChangeArrowheads="1"/>
            </p:cNvSpPr>
            <p:nvPr/>
          </p:nvSpPr>
          <p:spPr bwMode="auto">
            <a:xfrm>
              <a:off x="4320" y="1126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 b="1" i="1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56" name="Line 158"/>
            <p:cNvSpPr>
              <a:spLocks noChangeShapeType="1"/>
            </p:cNvSpPr>
            <p:nvPr/>
          </p:nvSpPr>
          <p:spPr bwMode="auto">
            <a:xfrm>
              <a:off x="4037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57" name="Line 159"/>
            <p:cNvSpPr>
              <a:spLocks noChangeShapeType="1"/>
            </p:cNvSpPr>
            <p:nvPr/>
          </p:nvSpPr>
          <p:spPr bwMode="auto">
            <a:xfrm>
              <a:off x="4267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58" name="Line 160"/>
            <p:cNvSpPr>
              <a:spLocks noChangeShapeType="1"/>
            </p:cNvSpPr>
            <p:nvPr/>
          </p:nvSpPr>
          <p:spPr bwMode="auto">
            <a:xfrm>
              <a:off x="3808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59" name="Line 161"/>
            <p:cNvSpPr>
              <a:spLocks noChangeShapeType="1"/>
            </p:cNvSpPr>
            <p:nvPr/>
          </p:nvSpPr>
          <p:spPr bwMode="auto">
            <a:xfrm>
              <a:off x="4712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0" name="Line 162"/>
            <p:cNvSpPr>
              <a:spLocks noChangeShapeType="1"/>
            </p:cNvSpPr>
            <p:nvPr/>
          </p:nvSpPr>
          <p:spPr bwMode="auto">
            <a:xfrm>
              <a:off x="4946" y="3175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1" name="Line 163"/>
            <p:cNvSpPr>
              <a:spLocks noChangeShapeType="1"/>
            </p:cNvSpPr>
            <p:nvPr/>
          </p:nvSpPr>
          <p:spPr bwMode="auto">
            <a:xfrm>
              <a:off x="5171" y="3174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2" name="Line 164"/>
            <p:cNvSpPr>
              <a:spLocks noChangeShapeType="1"/>
            </p:cNvSpPr>
            <p:nvPr/>
          </p:nvSpPr>
          <p:spPr bwMode="auto">
            <a:xfrm rot="-5400000">
              <a:off x="4493" y="2718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3" name="Line 165"/>
            <p:cNvSpPr>
              <a:spLocks noChangeShapeType="1"/>
            </p:cNvSpPr>
            <p:nvPr/>
          </p:nvSpPr>
          <p:spPr bwMode="auto">
            <a:xfrm rot="-5400000">
              <a:off x="4494" y="2489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4" name="Line 166"/>
            <p:cNvSpPr>
              <a:spLocks noChangeShapeType="1"/>
            </p:cNvSpPr>
            <p:nvPr/>
          </p:nvSpPr>
          <p:spPr bwMode="auto">
            <a:xfrm rot="-5400000">
              <a:off x="4494" y="2947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5" name="Line 167"/>
            <p:cNvSpPr>
              <a:spLocks noChangeShapeType="1"/>
            </p:cNvSpPr>
            <p:nvPr/>
          </p:nvSpPr>
          <p:spPr bwMode="auto">
            <a:xfrm rot="-5400000">
              <a:off x="4491" y="2264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6" name="Line 168"/>
            <p:cNvSpPr>
              <a:spLocks noChangeShapeType="1"/>
            </p:cNvSpPr>
            <p:nvPr/>
          </p:nvSpPr>
          <p:spPr bwMode="auto">
            <a:xfrm rot="-5400000">
              <a:off x="4494" y="2030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7" name="Line 169"/>
            <p:cNvSpPr>
              <a:spLocks noChangeShapeType="1"/>
            </p:cNvSpPr>
            <p:nvPr/>
          </p:nvSpPr>
          <p:spPr bwMode="auto">
            <a:xfrm rot="-5400000">
              <a:off x="4494" y="1801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8" name="Line 170"/>
            <p:cNvSpPr>
              <a:spLocks noChangeShapeType="1"/>
            </p:cNvSpPr>
            <p:nvPr/>
          </p:nvSpPr>
          <p:spPr bwMode="auto">
            <a:xfrm rot="-5400000">
              <a:off x="4494" y="1580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69" name="Text Box 172"/>
            <p:cNvSpPr txBox="1">
              <a:spLocks noChangeArrowheads="1"/>
            </p:cNvSpPr>
            <p:nvPr/>
          </p:nvSpPr>
          <p:spPr bwMode="auto">
            <a:xfrm>
              <a:off x="4635" y="3195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1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0" name="Text Box 173"/>
            <p:cNvSpPr txBox="1">
              <a:spLocks noChangeArrowheads="1"/>
            </p:cNvSpPr>
            <p:nvPr/>
          </p:nvSpPr>
          <p:spPr bwMode="auto">
            <a:xfrm>
              <a:off x="4868" y="3195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2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1" name="Text Box 174"/>
            <p:cNvSpPr txBox="1">
              <a:spLocks noChangeArrowheads="1"/>
            </p:cNvSpPr>
            <p:nvPr/>
          </p:nvSpPr>
          <p:spPr bwMode="auto">
            <a:xfrm>
              <a:off x="3722" y="3195"/>
              <a:ext cx="18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b="1" i="1">
                  <a:latin typeface="Times New Roman" pitchFamily="18" charset="0"/>
                </a:rPr>
                <a:t>-</a:t>
              </a:r>
              <a:r>
                <a:rPr lang="en-US" sz="1000" b="1" i="1">
                  <a:latin typeface="Times New Roman" pitchFamily="18" charset="0"/>
                </a:rPr>
                <a:t>3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2" name="Text Box 180"/>
            <p:cNvSpPr txBox="1">
              <a:spLocks noChangeArrowheads="1"/>
            </p:cNvSpPr>
            <p:nvPr/>
          </p:nvSpPr>
          <p:spPr bwMode="auto">
            <a:xfrm>
              <a:off x="4352" y="243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3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3" name="Text Box 181"/>
            <p:cNvSpPr txBox="1">
              <a:spLocks noChangeArrowheads="1"/>
            </p:cNvSpPr>
            <p:nvPr/>
          </p:nvSpPr>
          <p:spPr bwMode="auto">
            <a:xfrm>
              <a:off x="4352" y="2655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2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4" name="Text Box 182"/>
            <p:cNvSpPr txBox="1">
              <a:spLocks noChangeArrowheads="1"/>
            </p:cNvSpPr>
            <p:nvPr/>
          </p:nvSpPr>
          <p:spPr bwMode="auto">
            <a:xfrm>
              <a:off x="4350" y="2888"/>
              <a:ext cx="1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1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5" name="Text Box 183"/>
            <p:cNvSpPr txBox="1">
              <a:spLocks noChangeArrowheads="1"/>
            </p:cNvSpPr>
            <p:nvPr/>
          </p:nvSpPr>
          <p:spPr bwMode="auto">
            <a:xfrm>
              <a:off x="3947" y="3195"/>
              <a:ext cx="18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-</a:t>
              </a:r>
              <a:r>
                <a:rPr lang="ru-RU" sz="1000" b="1" i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6" name="Text Box 184"/>
            <p:cNvSpPr txBox="1">
              <a:spLocks noChangeArrowheads="1"/>
            </p:cNvSpPr>
            <p:nvPr/>
          </p:nvSpPr>
          <p:spPr bwMode="auto">
            <a:xfrm>
              <a:off x="4352" y="2205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4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7" name="Text Box 185"/>
            <p:cNvSpPr txBox="1">
              <a:spLocks noChangeArrowheads="1"/>
            </p:cNvSpPr>
            <p:nvPr/>
          </p:nvSpPr>
          <p:spPr bwMode="auto">
            <a:xfrm>
              <a:off x="4357" y="1972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5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8" name="Text Box 186"/>
            <p:cNvSpPr txBox="1">
              <a:spLocks noChangeArrowheads="1"/>
            </p:cNvSpPr>
            <p:nvPr/>
          </p:nvSpPr>
          <p:spPr bwMode="auto">
            <a:xfrm>
              <a:off x="4352" y="1747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6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79" name="Text Box 187"/>
            <p:cNvSpPr txBox="1">
              <a:spLocks noChangeArrowheads="1"/>
            </p:cNvSpPr>
            <p:nvPr/>
          </p:nvSpPr>
          <p:spPr bwMode="auto">
            <a:xfrm>
              <a:off x="4174" y="3195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-1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80" name="Text Box 174"/>
            <p:cNvSpPr txBox="1">
              <a:spLocks noChangeArrowheads="1"/>
            </p:cNvSpPr>
            <p:nvPr/>
          </p:nvSpPr>
          <p:spPr bwMode="auto">
            <a:xfrm>
              <a:off x="5093" y="3195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3</a:t>
              </a:r>
              <a:endParaRPr lang="ru-RU" sz="1000" b="1" i="1">
                <a:latin typeface="Times New Roman" pitchFamily="18" charset="0"/>
              </a:endParaRPr>
            </a:p>
          </p:txBody>
        </p:sp>
        <p:sp>
          <p:nvSpPr>
            <p:cNvPr id="81" name="Line 98"/>
            <p:cNvSpPr>
              <a:spLocks noChangeShapeType="1"/>
            </p:cNvSpPr>
            <p:nvPr/>
          </p:nvSpPr>
          <p:spPr bwMode="auto">
            <a:xfrm>
              <a:off x="3351" y="1252"/>
              <a:ext cx="2269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2" name="Line 140"/>
            <p:cNvSpPr>
              <a:spLocks noChangeShapeType="1"/>
            </p:cNvSpPr>
            <p:nvPr/>
          </p:nvSpPr>
          <p:spPr bwMode="auto">
            <a:xfrm>
              <a:off x="4946" y="1125"/>
              <a:ext cx="0" cy="23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cxnSp>
          <p:nvCxnSpPr>
            <p:cNvPr id="83" name="Прямая со стрелкой 82"/>
            <p:cNvCxnSpPr/>
            <p:nvPr/>
          </p:nvCxnSpPr>
          <p:spPr>
            <a:xfrm rot="16200000" flipV="1">
              <a:off x="3377" y="2312"/>
              <a:ext cx="2230" cy="1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Line 170"/>
            <p:cNvSpPr>
              <a:spLocks noChangeShapeType="1"/>
            </p:cNvSpPr>
            <p:nvPr/>
          </p:nvSpPr>
          <p:spPr bwMode="auto">
            <a:xfrm rot="-5400000">
              <a:off x="4491" y="1340"/>
              <a:ext cx="0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b="1"/>
            </a:p>
          </p:txBody>
        </p:sp>
        <p:sp>
          <p:nvSpPr>
            <p:cNvPr id="85" name="Text Box 186"/>
            <p:cNvSpPr txBox="1">
              <a:spLocks noChangeArrowheads="1"/>
            </p:cNvSpPr>
            <p:nvPr/>
          </p:nvSpPr>
          <p:spPr bwMode="auto">
            <a:xfrm>
              <a:off x="4352" y="1522"/>
              <a:ext cx="1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i="1">
                  <a:latin typeface="Times New Roman" pitchFamily="18" charset="0"/>
                </a:rPr>
                <a:t>7</a:t>
              </a:r>
              <a:endParaRPr lang="ru-RU" sz="1000" b="1" i="1">
                <a:latin typeface="Times New Roman" pitchFamily="18" charset="0"/>
              </a:endParaRPr>
            </a:p>
          </p:txBody>
        </p:sp>
      </p:grpSp>
      <p:sp>
        <p:nvSpPr>
          <p:cNvPr id="86" name="Полилиния 85"/>
          <p:cNvSpPr/>
          <p:nvPr/>
        </p:nvSpPr>
        <p:spPr>
          <a:xfrm flipH="1">
            <a:off x="5970588" y="1879600"/>
            <a:ext cx="2582862" cy="3141663"/>
          </a:xfrm>
          <a:custGeom>
            <a:avLst/>
            <a:gdLst>
              <a:gd name="connsiteX0" fmla="*/ 0 w 2583287"/>
              <a:gd name="connsiteY0" fmla="*/ 3141371 h 3141371"/>
              <a:gd name="connsiteX1" fmla="*/ 360608 w 2583287"/>
              <a:gd name="connsiteY1" fmla="*/ 3134932 h 3141371"/>
              <a:gd name="connsiteX2" fmla="*/ 721216 w 2583287"/>
              <a:gd name="connsiteY2" fmla="*/ 3089856 h 3141371"/>
              <a:gd name="connsiteX3" fmla="*/ 1068946 w 2583287"/>
              <a:gd name="connsiteY3" fmla="*/ 2993264 h 3141371"/>
              <a:gd name="connsiteX4" fmla="*/ 1448873 w 2583287"/>
              <a:gd name="connsiteY4" fmla="*/ 2812960 h 3141371"/>
              <a:gd name="connsiteX5" fmla="*/ 1790163 w 2583287"/>
              <a:gd name="connsiteY5" fmla="*/ 2452352 h 3141371"/>
              <a:gd name="connsiteX6" fmla="*/ 2163650 w 2583287"/>
              <a:gd name="connsiteY6" fmla="*/ 1724695 h 3141371"/>
              <a:gd name="connsiteX7" fmla="*/ 2517819 w 2583287"/>
              <a:gd name="connsiteY7" fmla="*/ 269383 h 3141371"/>
              <a:gd name="connsiteX8" fmla="*/ 2556456 w 2583287"/>
              <a:gd name="connsiteY8" fmla="*/ 108397 h 314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3287" h="3141371">
                <a:moveTo>
                  <a:pt x="0" y="3141371"/>
                </a:moveTo>
                <a:lnTo>
                  <a:pt x="360608" y="3134932"/>
                </a:lnTo>
                <a:cubicBezTo>
                  <a:pt x="480811" y="3126346"/>
                  <a:pt x="603160" y="3113467"/>
                  <a:pt x="721216" y="3089856"/>
                </a:cubicBezTo>
                <a:cubicBezTo>
                  <a:pt x="839272" y="3066245"/>
                  <a:pt x="947670" y="3039413"/>
                  <a:pt x="1068946" y="2993264"/>
                </a:cubicBezTo>
                <a:cubicBezTo>
                  <a:pt x="1190222" y="2947115"/>
                  <a:pt x="1328670" y="2903112"/>
                  <a:pt x="1448873" y="2812960"/>
                </a:cubicBezTo>
                <a:cubicBezTo>
                  <a:pt x="1569076" y="2722808"/>
                  <a:pt x="1671034" y="2633730"/>
                  <a:pt x="1790163" y="2452352"/>
                </a:cubicBezTo>
                <a:cubicBezTo>
                  <a:pt x="1909293" y="2270975"/>
                  <a:pt x="2042374" y="2088523"/>
                  <a:pt x="2163650" y="1724695"/>
                </a:cubicBezTo>
                <a:cubicBezTo>
                  <a:pt x="2284926" y="1360867"/>
                  <a:pt x="2452351" y="538766"/>
                  <a:pt x="2517819" y="269383"/>
                </a:cubicBezTo>
                <a:cubicBezTo>
                  <a:pt x="2583287" y="0"/>
                  <a:pt x="2569871" y="54198"/>
                  <a:pt x="2556456" y="108397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/>
          </a:p>
        </p:txBody>
      </p:sp>
      <p:graphicFrame>
        <p:nvGraphicFramePr>
          <p:cNvPr id="87" name="Object 4"/>
          <p:cNvGraphicFramePr>
            <a:graphicFrameLocks noChangeAspect="1"/>
          </p:cNvGraphicFramePr>
          <p:nvPr/>
        </p:nvGraphicFramePr>
        <p:xfrm>
          <a:off x="1357313" y="1785938"/>
          <a:ext cx="1803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1803240" imgH="723600" progId="Equation.3">
                  <p:embed/>
                </p:oleObj>
              </mc:Choice>
              <mc:Fallback>
                <p:oleObj name="Формула" r:id="rId3" imgW="1803240" imgH="723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785938"/>
                        <a:ext cx="18034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5"/>
          <p:cNvGraphicFramePr>
            <a:graphicFrameLocks noChangeAspect="1"/>
          </p:cNvGraphicFramePr>
          <p:nvPr/>
        </p:nvGraphicFramePr>
        <p:xfrm>
          <a:off x="5572125" y="3500438"/>
          <a:ext cx="787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5" imgW="787320" imgH="596880" progId="Equation.3">
                  <p:embed/>
                </p:oleObj>
              </mc:Choice>
              <mc:Fallback>
                <p:oleObj name="Формула" r:id="rId5" imgW="787320" imgH="596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3500438"/>
                        <a:ext cx="787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116"/>
          <p:cNvGrpSpPr>
            <a:grpSpLocks/>
          </p:cNvGrpSpPr>
          <p:nvPr/>
        </p:nvGrpSpPr>
        <p:grpSpPr bwMode="auto">
          <a:xfrm flipH="1">
            <a:off x="6000750" y="2119313"/>
            <a:ext cx="2232025" cy="2922587"/>
            <a:chOff x="3787" y="1344"/>
            <a:chExt cx="1406" cy="1841"/>
          </a:xfrm>
        </p:grpSpPr>
        <p:sp>
          <p:nvSpPr>
            <p:cNvPr id="90" name="Oval 117"/>
            <p:cNvSpPr>
              <a:spLocks noChangeArrowheads="1"/>
            </p:cNvSpPr>
            <p:nvPr/>
          </p:nvSpPr>
          <p:spPr bwMode="auto">
            <a:xfrm>
              <a:off x="3787" y="3140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Calibri" pitchFamily="34" charset="0"/>
              </a:endParaRPr>
            </a:p>
          </p:txBody>
        </p:sp>
        <p:sp>
          <p:nvSpPr>
            <p:cNvPr id="91" name="Oval 118"/>
            <p:cNvSpPr>
              <a:spLocks noChangeArrowheads="1"/>
            </p:cNvSpPr>
            <p:nvPr/>
          </p:nvSpPr>
          <p:spPr bwMode="auto">
            <a:xfrm>
              <a:off x="4013" y="3119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Calibri" pitchFamily="34" charset="0"/>
              </a:endParaRPr>
            </a:p>
          </p:txBody>
        </p:sp>
        <p:sp>
          <p:nvSpPr>
            <p:cNvPr id="92" name="Oval 119"/>
            <p:cNvSpPr>
              <a:spLocks noChangeArrowheads="1"/>
            </p:cNvSpPr>
            <p:nvPr/>
          </p:nvSpPr>
          <p:spPr bwMode="auto">
            <a:xfrm>
              <a:off x="4234" y="3053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Calibri" pitchFamily="34" charset="0"/>
              </a:endParaRPr>
            </a:p>
          </p:txBody>
        </p:sp>
        <p:sp>
          <p:nvSpPr>
            <p:cNvPr id="93" name="Oval 120"/>
            <p:cNvSpPr>
              <a:spLocks noChangeArrowheads="1"/>
            </p:cNvSpPr>
            <p:nvPr/>
          </p:nvSpPr>
          <p:spPr bwMode="auto">
            <a:xfrm>
              <a:off x="4473" y="2949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Calibri" pitchFamily="34" charset="0"/>
              </a:endParaRPr>
            </a:p>
          </p:txBody>
        </p:sp>
        <p:sp>
          <p:nvSpPr>
            <p:cNvPr id="94" name="Oval 121"/>
            <p:cNvSpPr>
              <a:spLocks noChangeArrowheads="1"/>
            </p:cNvSpPr>
            <p:nvPr/>
          </p:nvSpPr>
          <p:spPr bwMode="auto">
            <a:xfrm>
              <a:off x="4694" y="2708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Calibri" pitchFamily="34" charset="0"/>
              </a:endParaRPr>
            </a:p>
          </p:txBody>
        </p:sp>
        <p:sp>
          <p:nvSpPr>
            <p:cNvPr id="95" name="Oval 122"/>
            <p:cNvSpPr>
              <a:spLocks noChangeArrowheads="1"/>
            </p:cNvSpPr>
            <p:nvPr/>
          </p:nvSpPr>
          <p:spPr bwMode="auto">
            <a:xfrm>
              <a:off x="4921" y="2257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Calibri" pitchFamily="34" charset="0"/>
              </a:endParaRPr>
            </a:p>
          </p:txBody>
        </p:sp>
        <p:sp>
          <p:nvSpPr>
            <p:cNvPr id="96" name="Oval 123"/>
            <p:cNvSpPr>
              <a:spLocks noChangeArrowheads="1"/>
            </p:cNvSpPr>
            <p:nvPr/>
          </p:nvSpPr>
          <p:spPr bwMode="auto">
            <a:xfrm>
              <a:off x="5147" y="1344"/>
              <a:ext cx="46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Вопросы для зачета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586790" cy="600079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 четной функции симметричен относительно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Запишите функцию, которая является показательной: </a:t>
            </a:r>
          </a:p>
          <a:p>
            <a:pPr marL="51435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Область определения показательной функции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Допишите свойство: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 нечетной функции симметричен относительно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Запишите основание показательной функции возрастающей 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(у)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(- ∞; +∞)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Допишите свойство: 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Асимптота графика показательной функции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Область значений показательной функции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 Допишите свойство: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 Запишите основание показательной функции убывающей на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(у)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(- ∞; +∞)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28860" y="1500174"/>
          <a:ext cx="4786346" cy="67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3" imgW="2184120" imgH="241200" progId="Equation.3">
                  <p:embed/>
                </p:oleObj>
              </mc:Choice>
              <mc:Fallback>
                <p:oleObj name="Формула" r:id="rId3" imgW="21841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1500174"/>
                        <a:ext cx="4786346" cy="674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786182" y="2428868"/>
          <a:ext cx="1714512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5" imgW="545760" imgH="203040" progId="Equation.3">
                  <p:embed/>
                </p:oleObj>
              </mc:Choice>
              <mc:Fallback>
                <p:oleObj name="Формула" r:id="rId5" imgW="545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2428868"/>
                        <a:ext cx="1714512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714744" y="4000504"/>
          <a:ext cx="200026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7" imgW="596880" imgH="203040" progId="Equation.3">
                  <p:embed/>
                </p:oleObj>
              </mc:Choice>
              <mc:Fallback>
                <p:oleObj name="Формула" r:id="rId7" imgW="5968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4000504"/>
                        <a:ext cx="200026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600450" y="5357813"/>
          <a:ext cx="17287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9" imgW="469800" imgH="266400" progId="Equation.3">
                  <p:embed/>
                </p:oleObj>
              </mc:Choice>
              <mc:Fallback>
                <p:oleObj name="Формула" r:id="rId9" imgW="46980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5357813"/>
                        <a:ext cx="172878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Графическое решение уравнений и неравенств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1.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того чтобы решить уравнение построим графики функций: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2" y="1357298"/>
          <a:ext cx="150019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3" imgW="406080" imgH="203040" progId="Equation.3">
                  <p:embed/>
                </p:oleObj>
              </mc:Choice>
              <mc:Fallback>
                <p:oleObj name="Формула" r:id="rId3" imgW="406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357298"/>
                        <a:ext cx="150019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714876" y="1714488"/>
          <a:ext cx="250033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5" imgW="977760" imgH="228600" progId="Equation.3">
                  <p:embed/>
                </p:oleObj>
              </mc:Choice>
              <mc:Fallback>
                <p:oleObj name="Формула" r:id="rId5" imgW="9777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1714488"/>
                        <a:ext cx="250033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214414" y="2357430"/>
          <a:ext cx="671517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786578" y="3429000"/>
          <a:ext cx="85725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8" imgW="419040" imgH="228600" progId="Equation.3">
                  <p:embed/>
                </p:oleObj>
              </mc:Choice>
              <mc:Fallback>
                <p:oleObj name="Формула" r:id="rId8" imgW="4190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3429000"/>
                        <a:ext cx="85725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Решить уравнение: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00100" y="1928802"/>
          <a:ext cx="678661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72000" y="2357430"/>
          <a:ext cx="1357322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4" imgW="672840" imgH="279360" progId="Equation.3">
                  <p:embed/>
                </p:oleObj>
              </mc:Choice>
              <mc:Fallback>
                <p:oleObj name="Формула" r:id="rId4" imgW="67284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57430"/>
                        <a:ext cx="1357322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072198" y="4857760"/>
          <a:ext cx="928694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6" imgW="330120" imgH="203040" progId="Equation.3">
                  <p:embed/>
                </p:oleObj>
              </mc:Choice>
              <mc:Fallback>
                <p:oleObj name="Формула" r:id="rId6" imgW="3301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4857760"/>
                        <a:ext cx="928694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00562" y="285728"/>
          <a:ext cx="214314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8" imgW="634680" imgH="279360" progId="Equation.3">
                  <p:embed/>
                </p:oleObj>
              </mc:Choice>
              <mc:Fallback>
                <p:oleObj name="Формула" r:id="rId8" imgW="6346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285728"/>
                        <a:ext cx="2143140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5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Графическое решение неравенств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 algn="ctr">
              <a:buNone/>
            </a:pPr>
            <a:r>
              <a:rPr lang="ru-RU" dirty="0" smtClean="0"/>
              <a:t>Для решения неравенств</a:t>
            </a:r>
          </a:p>
          <a:p>
            <a:pPr marL="514350" indent="-514350">
              <a:buNone/>
            </a:pPr>
            <a:r>
              <a:rPr lang="ru-RU" dirty="0" smtClean="0"/>
              <a:t> рассмотрим ранее построенные графики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00100" y="1000108"/>
          <a:ext cx="1785950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Формула" r:id="rId3" imgW="406080" imgH="203040" progId="Equation.3">
                  <p:embed/>
                </p:oleObj>
              </mc:Choice>
              <mc:Fallback>
                <p:oleObj name="Формула" r:id="rId3" imgW="406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000108"/>
                        <a:ext cx="1785950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071538" y="2786058"/>
          <a:ext cx="671517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857752" y="928670"/>
          <a:ext cx="221457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6" imgW="406080" imgH="203040" progId="Equation.3">
                  <p:embed/>
                </p:oleObj>
              </mc:Choice>
              <mc:Fallback>
                <p:oleObj name="Формула" r:id="rId6" imgW="406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928670"/>
                        <a:ext cx="221457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785926"/>
          <a:ext cx="7115196" cy="375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85786" y="357166"/>
          <a:ext cx="2357454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Формула" r:id="rId4" imgW="634680" imgH="279360" progId="Equation.3">
                  <p:embed/>
                </p:oleObj>
              </mc:Choice>
              <mc:Fallback>
                <p:oleObj name="Формула" r:id="rId4" imgW="6346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57166"/>
                        <a:ext cx="2357454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929190" y="428604"/>
          <a:ext cx="250033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Формула" r:id="rId6" imgW="660240" imgH="279360" progId="Equation.3">
                  <p:embed/>
                </p:oleObj>
              </mc:Choice>
              <mc:Fallback>
                <p:oleObj name="Формула" r:id="rId6" imgW="66024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28604"/>
                        <a:ext cx="2500330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решить уравнение графически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Построить график правой и левой части уравнения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Найти точки пересечения графиков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точки есть, то находим координаты абсцисс точек (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Записываем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475</Words>
  <Application>Microsoft Office PowerPoint</Application>
  <PresentationFormat>Экран (4:3)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Графическое решение показательных уравнений и неравенств </vt:lpstr>
      <vt:lpstr>Презентация PowerPoint</vt:lpstr>
      <vt:lpstr>Презентация PowerPoint</vt:lpstr>
      <vt:lpstr>Вопросы для зачета</vt:lpstr>
      <vt:lpstr>Графическое решение уравнений и неравенств</vt:lpstr>
      <vt:lpstr>Презентация PowerPoint</vt:lpstr>
      <vt:lpstr>Графическое решение неравенств</vt:lpstr>
      <vt:lpstr>Презентация PowerPoint</vt:lpstr>
      <vt:lpstr>Как решить уравнение графически</vt:lpstr>
      <vt:lpstr>Как решить неравенство графически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Графическое решение показательных уравнений и неравенств </dc:title>
  <dc:creator>Наталья</dc:creator>
  <cp:lastModifiedBy>Пользователь</cp:lastModifiedBy>
  <cp:revision>21</cp:revision>
  <dcterms:created xsi:type="dcterms:W3CDTF">2012-11-21T15:35:03Z</dcterms:created>
  <dcterms:modified xsi:type="dcterms:W3CDTF">2014-10-21T17:50:20Z</dcterms:modified>
</cp:coreProperties>
</file>