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handoutMasterIdLst>
    <p:handoutMasterId r:id="rId22"/>
  </p:handoutMasterIdLst>
  <p:sldIdLst>
    <p:sldId id="256" r:id="rId2"/>
    <p:sldId id="279" r:id="rId3"/>
    <p:sldId id="267" r:id="rId4"/>
    <p:sldId id="257" r:id="rId5"/>
    <p:sldId id="258" r:id="rId6"/>
    <p:sldId id="260" r:id="rId7"/>
    <p:sldId id="269" r:id="rId8"/>
    <p:sldId id="270" r:id="rId9"/>
    <p:sldId id="271" r:id="rId10"/>
    <p:sldId id="272" r:id="rId11"/>
    <p:sldId id="273" r:id="rId12"/>
    <p:sldId id="274" r:id="rId13"/>
    <p:sldId id="266" r:id="rId14"/>
    <p:sldId id="278" r:id="rId15"/>
    <p:sldId id="275" r:id="rId16"/>
    <p:sldId id="263" r:id="rId17"/>
    <p:sldId id="276" r:id="rId18"/>
    <p:sldId id="277" r:id="rId19"/>
    <p:sldId id="265" r:id="rId20"/>
    <p:sldId id="268" r:id="rId2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717" autoAdjust="0"/>
  </p:normalViewPr>
  <p:slideViewPr>
    <p:cSldViewPr>
      <p:cViewPr varScale="1">
        <p:scale>
          <a:sx n="57" d="100"/>
          <a:sy n="57" d="100"/>
        </p:scale>
        <p:origin x="-144" y="-210"/>
      </p:cViewPr>
      <p:guideLst>
        <p:guide orient="horz" pos="2160"/>
        <p:guide pos="2880"/>
      </p:guideLst>
    </p:cSldViewPr>
  </p:slideViewPr>
  <p:outlineViewPr>
    <p:cViewPr>
      <p:scale>
        <a:sx n="33" d="100"/>
        <a:sy n="33" d="100"/>
      </p:scale>
      <p:origin x="0" y="1386"/>
    </p:cViewPr>
  </p:outlineViewPr>
  <p:notesTextViewPr>
    <p:cViewPr>
      <p:scale>
        <a:sx n="100" d="100"/>
        <a:sy n="100" d="100"/>
      </p:scale>
      <p:origin x="0" y="0"/>
    </p:cViewPr>
  </p:notesTextViewPr>
  <p:notesViewPr>
    <p:cSldViewPr>
      <p:cViewPr varScale="1">
        <p:scale>
          <a:sx n="82" d="100"/>
          <a:sy n="82" d="100"/>
        </p:scale>
        <p:origin x="-2064" y="-9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3C60C6E-0029-4D88-B93D-9F4EC1DF6DD5}" type="datetimeFigureOut">
              <a:rPr lang="ru-RU" smtClean="0"/>
              <a:pPr/>
              <a:t>25.04.2013</a:t>
            </a:fld>
            <a:endParaRPr lang="ru-RU"/>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5FBD0E5-3F72-47EE-AC08-4AD62D12F817}" type="slidenum">
              <a:rPr lang="ru-RU" smtClean="0"/>
              <a:pPr/>
              <a:t>‹#›</a:t>
            </a:fld>
            <a:endParaRPr lang="ru-RU"/>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171BA47F-23A4-49A3-A38C-2F62E8DA7845}" type="datetimeFigureOut">
              <a:rPr lang="ru-RU" smtClean="0"/>
              <a:pPr/>
              <a:t>25.04.2013</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7A2D72A9-574F-439E-8EEC-4097B22005D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171BA47F-23A4-49A3-A38C-2F62E8DA7845}" type="datetimeFigureOut">
              <a:rPr lang="ru-RU" smtClean="0"/>
              <a:pPr/>
              <a:t>25.04.2013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A2D72A9-574F-439E-8EEC-4097B22005D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171BA47F-23A4-49A3-A38C-2F62E8DA7845}" type="datetimeFigureOut">
              <a:rPr lang="ru-RU" smtClean="0"/>
              <a:pPr/>
              <a:t>25.04.2013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A2D72A9-574F-439E-8EEC-4097B22005D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171BA47F-23A4-49A3-A38C-2F62E8DA7845}" type="datetimeFigureOut">
              <a:rPr lang="ru-RU" smtClean="0"/>
              <a:pPr/>
              <a:t>25.04.2013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A2D72A9-574F-439E-8EEC-4097B22005D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171BA47F-23A4-49A3-A38C-2F62E8DA7845}" type="datetimeFigureOut">
              <a:rPr lang="ru-RU" smtClean="0"/>
              <a:pPr/>
              <a:t>25.04.2013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A2D72A9-574F-439E-8EEC-4097B22005D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171BA47F-23A4-49A3-A38C-2F62E8DA7845}" type="datetimeFigureOut">
              <a:rPr lang="ru-RU" smtClean="0"/>
              <a:pPr/>
              <a:t>25.04.2013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A2D72A9-574F-439E-8EEC-4097B22005D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171BA47F-23A4-49A3-A38C-2F62E8DA7845}" type="datetimeFigureOut">
              <a:rPr lang="ru-RU" smtClean="0"/>
              <a:pPr/>
              <a:t>25.04.2013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A2D72A9-574F-439E-8EEC-4097B22005D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171BA47F-23A4-49A3-A38C-2F62E8DA7845}" type="datetimeFigureOut">
              <a:rPr lang="ru-RU" smtClean="0"/>
              <a:pPr/>
              <a:t>25.04.2013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A2D72A9-574F-439E-8EEC-4097B22005D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71BA47F-23A4-49A3-A38C-2F62E8DA7845}" type="datetimeFigureOut">
              <a:rPr lang="ru-RU" smtClean="0"/>
              <a:pPr/>
              <a:t>25.04.2013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A2D72A9-574F-439E-8EEC-4097B22005D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171BA47F-23A4-49A3-A38C-2F62E8DA7845}" type="datetimeFigureOut">
              <a:rPr lang="ru-RU" smtClean="0"/>
              <a:pPr/>
              <a:t>25.04.2013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A2D72A9-574F-439E-8EEC-4097B22005D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171BA47F-23A4-49A3-A38C-2F62E8DA7845}" type="datetimeFigureOut">
              <a:rPr lang="ru-RU" smtClean="0"/>
              <a:pPr/>
              <a:t>25.04.2013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7A2D72A9-574F-439E-8EEC-4097B22005D8}" type="slidenum">
              <a:rPr lang="ru-RU" smtClean="0"/>
              <a:pPr/>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71BA47F-23A4-49A3-A38C-2F62E8DA7845}" type="datetimeFigureOut">
              <a:rPr lang="ru-RU" smtClean="0"/>
              <a:pPr/>
              <a:t>25.04.2013</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A2D72A9-574F-439E-8EEC-4097B22005D8}" type="slidenum">
              <a:rPr lang="ru-RU" smtClean="0"/>
              <a:pPr/>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hyperlink" Target="http://images.yandex.ru/yandsearch?text=%D0%B7%D0%B2%D1%83%D0%BA%20%D0%B2%20%D0%B2%D0%B0%D0%BA%D1%83%D1%83%D0%BC%D0%B5&amp;noreask=1&amp;img_url=http://900igr.net/datai/fizika/Urok-Volna/0018-014-V-vakuume-zvuka-net.jpg&amp;pos=0&amp;rpt=simage&amp;lr=22" TargetMode="External"/><Relationship Id="rId7" Type="http://schemas.openxmlformats.org/officeDocument/2006/relationships/image" Target="../media/image11.jpeg"/><Relationship Id="rId2" Type="http://schemas.openxmlformats.org/officeDocument/2006/relationships/image" Target="../media/image8.jpeg"/><Relationship Id="rId1" Type="http://schemas.openxmlformats.org/officeDocument/2006/relationships/slideLayout" Target="../slideLayouts/slideLayout6.xml"/><Relationship Id="rId6" Type="http://schemas.openxmlformats.org/officeDocument/2006/relationships/hyperlink" Target="http://images.yandex.ru/yandsearch?p=3&amp;text=%D0%B7%D0%B2%D1%83%D0%BA%20%D0%B2%20%D0%B2%D0%B0%D0%BA%D1%83%D1%83%D0%BC%D0%B5&amp;noreask=1&amp;img_url=http://pics.livejournal.com/vvv2010/pic/002hdq9b/s640x480&amp;pos=107&amp;rpt=simage&amp;lr=22" TargetMode="External"/><Relationship Id="rId5" Type="http://schemas.openxmlformats.org/officeDocument/2006/relationships/image" Target="../media/image10.jpeg"/><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gif"/><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8.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71472" y="857232"/>
            <a:ext cx="7772400" cy="1470025"/>
          </a:xfrm>
        </p:spPr>
        <p:txBody>
          <a:bodyPr>
            <a:normAutofit/>
          </a:bodyPr>
          <a:lstStyle/>
          <a:p>
            <a:pPr algn="ctr"/>
            <a:r>
              <a:rPr lang="ru-RU" sz="4000" dirty="0" smtClean="0"/>
              <a:t>Механические волны </a:t>
            </a:r>
            <a:endParaRPr lang="ru-RU" sz="4000" dirty="0"/>
          </a:p>
        </p:txBody>
      </p:sp>
      <p:sp>
        <p:nvSpPr>
          <p:cNvPr id="3" name="Подзаголовок 2"/>
          <p:cNvSpPr>
            <a:spLocks noGrp="1"/>
          </p:cNvSpPr>
          <p:nvPr>
            <p:ph type="subTitle" idx="1"/>
          </p:nvPr>
        </p:nvSpPr>
        <p:spPr>
          <a:xfrm>
            <a:off x="0" y="1714488"/>
            <a:ext cx="8715404" cy="5143512"/>
          </a:xfrm>
        </p:spPr>
        <p:txBody>
          <a:bodyPr>
            <a:normAutofit/>
          </a:bodyPr>
          <a:lstStyle/>
          <a:p>
            <a:pPr algn="l"/>
            <a:r>
              <a:rPr lang="ru-RU" sz="2400" dirty="0" smtClean="0">
                <a:solidFill>
                  <a:schemeClr val="tx1"/>
                </a:solidFill>
              </a:rPr>
              <a:t>.</a:t>
            </a:r>
          </a:p>
          <a:p>
            <a:pPr algn="l"/>
            <a:endParaRPr lang="ru-RU" dirty="0" smtClean="0">
              <a:solidFill>
                <a:schemeClr val="tx1"/>
              </a:solidFill>
            </a:endParaRPr>
          </a:p>
          <a:p>
            <a:pPr algn="l"/>
            <a:endParaRPr lang="ru-RU" dirty="0">
              <a:solidFill>
                <a:schemeClr val="tx1"/>
              </a:solidFill>
            </a:endParaRPr>
          </a:p>
        </p:txBody>
      </p:sp>
      <p:sp>
        <p:nvSpPr>
          <p:cNvPr id="5" name="TextBox 4"/>
          <p:cNvSpPr txBox="1"/>
          <p:nvPr/>
        </p:nvSpPr>
        <p:spPr>
          <a:xfrm>
            <a:off x="3286116" y="6211669"/>
            <a:ext cx="1714512" cy="646331"/>
          </a:xfrm>
          <a:prstGeom prst="rect">
            <a:avLst/>
          </a:prstGeom>
          <a:noFill/>
        </p:spPr>
        <p:txBody>
          <a:bodyPr wrap="square" rtlCol="0">
            <a:spAutoFit/>
          </a:bodyPr>
          <a:lstStyle/>
          <a:p>
            <a:pPr algn="ctr"/>
            <a:r>
              <a:rPr lang="ru-RU" dirty="0" smtClean="0"/>
              <a:t>Г. Балтийск</a:t>
            </a:r>
          </a:p>
          <a:p>
            <a:pPr algn="ctr"/>
            <a:r>
              <a:rPr lang="ru-RU" dirty="0" smtClean="0"/>
              <a:t>2012г.</a:t>
            </a:r>
            <a:endParaRPr lang="ru-RU" dirty="0"/>
          </a:p>
        </p:txBody>
      </p:sp>
      <p:sp>
        <p:nvSpPr>
          <p:cNvPr id="6" name="TextBox 5"/>
          <p:cNvSpPr txBox="1"/>
          <p:nvPr/>
        </p:nvSpPr>
        <p:spPr>
          <a:xfrm>
            <a:off x="3563888" y="3356992"/>
            <a:ext cx="4392488" cy="1200329"/>
          </a:xfrm>
          <a:prstGeom prst="rect">
            <a:avLst/>
          </a:prstGeom>
          <a:noFill/>
        </p:spPr>
        <p:txBody>
          <a:bodyPr wrap="square" rtlCol="0">
            <a:spAutoFit/>
          </a:bodyPr>
          <a:lstStyle/>
          <a:p>
            <a:r>
              <a:rPr lang="ru-RU" dirty="0" smtClean="0"/>
              <a:t>Выполнила</a:t>
            </a:r>
          </a:p>
          <a:p>
            <a:r>
              <a:rPr lang="ru-RU" dirty="0" smtClean="0"/>
              <a:t>у</a:t>
            </a:r>
            <a:r>
              <a:rPr lang="ru-RU" smtClean="0"/>
              <a:t>читель </a:t>
            </a:r>
            <a:r>
              <a:rPr lang="ru-RU" dirty="0" smtClean="0"/>
              <a:t>физики</a:t>
            </a:r>
          </a:p>
          <a:p>
            <a:r>
              <a:rPr lang="ru-RU" dirty="0" smtClean="0"/>
              <a:t>МБОУ гимназии №7 г.Балтийска</a:t>
            </a:r>
          </a:p>
          <a:p>
            <a:r>
              <a:rPr lang="ru-RU" dirty="0" smtClean="0"/>
              <a:t>Лопушнян Г.А.</a:t>
            </a:r>
            <a:endParaRPr lang="ru-R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260648"/>
            <a:ext cx="8305800" cy="578328"/>
          </a:xfrm>
        </p:spPr>
        <p:txBody>
          <a:bodyPr>
            <a:normAutofit/>
          </a:bodyPr>
          <a:lstStyle/>
          <a:p>
            <a:r>
              <a:rPr lang="ru-RU" sz="3200" dirty="0" smtClean="0"/>
              <a:t>Механизм распространения звука</a:t>
            </a:r>
            <a:endParaRPr lang="ru-RU" sz="3200" dirty="0"/>
          </a:p>
        </p:txBody>
      </p:sp>
      <p:sp>
        <p:nvSpPr>
          <p:cNvPr id="3" name="Прямоугольник 2"/>
          <p:cNvSpPr/>
          <p:nvPr/>
        </p:nvSpPr>
        <p:spPr>
          <a:xfrm>
            <a:off x="467544" y="908720"/>
            <a:ext cx="6372200" cy="2308324"/>
          </a:xfrm>
          <a:prstGeom prst="rect">
            <a:avLst/>
          </a:prstGeom>
        </p:spPr>
        <p:txBody>
          <a:bodyPr wrap="square">
            <a:spAutoFit/>
          </a:bodyPr>
          <a:lstStyle/>
          <a:p>
            <a:pPr marL="274320" lvl="0" indent="-274320">
              <a:spcBef>
                <a:spcPct val="20000"/>
              </a:spcBef>
              <a:buClr>
                <a:schemeClr val="accent3"/>
              </a:buClr>
              <a:buSzPct val="95000"/>
              <a:buFont typeface="Wingdings 2"/>
              <a:buChar char=""/>
              <a:defRPr/>
            </a:pPr>
            <a:r>
              <a:rPr lang="ru-RU" sz="2400" dirty="0" smtClean="0"/>
              <a:t>Струна музыкального инструмента передает свои колебания окружающим частицам воздуха, эти колебания будут распространяться все дальше и дальше, а достигнув, уха, вызовут колебания барабанной перепонки                звук.</a:t>
            </a:r>
          </a:p>
        </p:txBody>
      </p:sp>
      <p:pic>
        <p:nvPicPr>
          <p:cNvPr id="4" name="Рисунок 3" descr="00062887.jpg"/>
          <p:cNvPicPr>
            <a:picLocks noChangeAspect="1"/>
          </p:cNvPicPr>
          <p:nvPr/>
        </p:nvPicPr>
        <p:blipFill>
          <a:blip r:embed="rId2" cstate="print"/>
          <a:srcRect l="17341"/>
          <a:stretch>
            <a:fillRect/>
          </a:stretch>
        </p:blipFill>
        <p:spPr>
          <a:xfrm>
            <a:off x="7236296" y="2852936"/>
            <a:ext cx="1512168" cy="1819735"/>
          </a:xfrm>
          <a:prstGeom prst="rect">
            <a:avLst/>
          </a:prstGeom>
        </p:spPr>
      </p:pic>
      <p:sp>
        <p:nvSpPr>
          <p:cNvPr id="5" name="Стрелка вверх 4"/>
          <p:cNvSpPr/>
          <p:nvPr/>
        </p:nvSpPr>
        <p:spPr>
          <a:xfrm rot="5217118">
            <a:off x="4562959" y="2739376"/>
            <a:ext cx="360040" cy="46749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p:cNvSpPr/>
          <p:nvPr/>
        </p:nvSpPr>
        <p:spPr>
          <a:xfrm>
            <a:off x="539552" y="3212976"/>
            <a:ext cx="6192688" cy="1643527"/>
          </a:xfrm>
          <a:prstGeom prst="rect">
            <a:avLst/>
          </a:prstGeom>
        </p:spPr>
        <p:txBody>
          <a:bodyPr wrap="square">
            <a:spAutoFit/>
          </a:bodyPr>
          <a:lstStyle/>
          <a:p>
            <a:pPr marL="274320" lvl="0" indent="-274320">
              <a:spcBef>
                <a:spcPct val="20000"/>
              </a:spcBef>
              <a:buClr>
                <a:schemeClr val="accent3"/>
              </a:buClr>
              <a:buSzPct val="95000"/>
              <a:buFont typeface="Wingdings 2"/>
              <a:buChar char=""/>
              <a:defRPr/>
            </a:pPr>
            <a:r>
              <a:rPr lang="ru-RU" sz="2400" dirty="0" smtClean="0"/>
              <a:t>Наличие упругой среды – обязательное условие для возникновения звуковых волн</a:t>
            </a:r>
            <a:r>
              <a:rPr lang="ru-RU" sz="2400" dirty="0" smtClean="0">
                <a:solidFill>
                  <a:srgbClr val="FF0000"/>
                </a:solidFill>
              </a:rPr>
              <a:t>!!!</a:t>
            </a:r>
          </a:p>
          <a:p>
            <a:pPr marL="274320" lvl="0" indent="-274320">
              <a:spcBef>
                <a:spcPct val="20000"/>
              </a:spcBef>
              <a:buClr>
                <a:schemeClr val="accent3"/>
              </a:buClr>
              <a:buSzPct val="95000"/>
              <a:buFont typeface="Wingdings 2"/>
              <a:buChar char=""/>
              <a:defRPr/>
            </a:pPr>
            <a:r>
              <a:rPr lang="ru-RU" sz="2400" dirty="0" smtClean="0">
                <a:solidFill>
                  <a:srgbClr val="FF0000"/>
                </a:solidFill>
              </a:rPr>
              <a:t>В вакууме звук не распространяется !!!</a:t>
            </a:r>
            <a:endParaRPr lang="ru-RU" sz="2400" dirty="0"/>
          </a:p>
        </p:txBody>
      </p:sp>
      <p:pic>
        <p:nvPicPr>
          <p:cNvPr id="7" name="Picture 2" descr="http://im7-tub-ru.yandex.net/i?id=353280019-52-72&amp;n=21">
            <a:hlinkClick r:id="rId3"/>
          </p:cNvPr>
          <p:cNvPicPr>
            <a:picLocks noChangeAspect="1" noChangeArrowheads="1"/>
          </p:cNvPicPr>
          <p:nvPr/>
        </p:nvPicPr>
        <p:blipFill>
          <a:blip r:embed="rId4" cstate="print"/>
          <a:srcRect/>
          <a:stretch>
            <a:fillRect/>
          </a:stretch>
        </p:blipFill>
        <p:spPr bwMode="auto">
          <a:xfrm>
            <a:off x="683568" y="5085184"/>
            <a:ext cx="2276475" cy="1428750"/>
          </a:xfrm>
          <a:prstGeom prst="rect">
            <a:avLst/>
          </a:prstGeom>
          <a:noFill/>
        </p:spPr>
      </p:pic>
      <p:pic>
        <p:nvPicPr>
          <p:cNvPr id="8" name="Picture 4" descr="http://www.daviddarling.info/images/bell_in_a_vacuum.jpg"/>
          <p:cNvPicPr>
            <a:picLocks noChangeAspect="1" noChangeArrowheads="1"/>
          </p:cNvPicPr>
          <p:nvPr/>
        </p:nvPicPr>
        <p:blipFill>
          <a:blip r:embed="rId5" cstate="print"/>
          <a:srcRect/>
          <a:stretch>
            <a:fillRect/>
          </a:stretch>
        </p:blipFill>
        <p:spPr bwMode="auto">
          <a:xfrm>
            <a:off x="3419872" y="4941168"/>
            <a:ext cx="1512167" cy="1680186"/>
          </a:xfrm>
          <a:prstGeom prst="rect">
            <a:avLst/>
          </a:prstGeom>
          <a:noFill/>
        </p:spPr>
      </p:pic>
      <p:pic>
        <p:nvPicPr>
          <p:cNvPr id="9" name="Picture 8" descr="http://im2-tub-ru.yandex.net/i?id=373857594-36-72&amp;n=21">
            <a:hlinkClick r:id="rId6"/>
          </p:cNvPr>
          <p:cNvPicPr>
            <a:picLocks noChangeAspect="1" noChangeArrowheads="1"/>
          </p:cNvPicPr>
          <p:nvPr/>
        </p:nvPicPr>
        <p:blipFill>
          <a:blip r:embed="rId7" cstate="print">
            <a:lum bright="11000"/>
          </a:blip>
          <a:srcRect/>
          <a:stretch>
            <a:fillRect/>
          </a:stretch>
        </p:blipFill>
        <p:spPr bwMode="auto">
          <a:xfrm>
            <a:off x="5292080" y="5013176"/>
            <a:ext cx="2105025" cy="1428750"/>
          </a:xfrm>
          <a:prstGeom prst="rect">
            <a:avLst/>
          </a:prstGeom>
          <a:noFill/>
        </p:spPr>
      </p:pic>
      <p:pic>
        <p:nvPicPr>
          <p:cNvPr id="10" name="Picture 6" descr="http://science.compulenta.ru/upload/iblock/5e1/71070-58.jpg"/>
          <p:cNvPicPr>
            <a:picLocks noChangeAspect="1" noChangeArrowheads="1"/>
          </p:cNvPicPr>
          <p:nvPr/>
        </p:nvPicPr>
        <p:blipFill>
          <a:blip r:embed="rId8" cstate="print"/>
          <a:srcRect/>
          <a:stretch>
            <a:fillRect/>
          </a:stretch>
        </p:blipFill>
        <p:spPr bwMode="auto">
          <a:xfrm>
            <a:off x="6948264" y="1484784"/>
            <a:ext cx="1979712" cy="1080374"/>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p:cNvSpPr>
            <a:spLocks noGrp="1"/>
          </p:cNvSpPr>
          <p:nvPr>
            <p:ph type="title"/>
          </p:nvPr>
        </p:nvSpPr>
        <p:spPr>
          <a:xfrm>
            <a:off x="539552" y="1268760"/>
            <a:ext cx="8305800" cy="564672"/>
          </a:xfrm>
        </p:spPr>
        <p:txBody>
          <a:bodyPr>
            <a:normAutofit fontScale="90000"/>
          </a:bodyPr>
          <a:lstStyle/>
          <a:p>
            <a:pPr lvl="0" algn="ctr"/>
            <a:r>
              <a:rPr lang="ru-RU" b="1" i="1" dirty="0" smtClean="0"/>
              <a:t>Приемники звуковых волн</a:t>
            </a:r>
            <a:br>
              <a:rPr lang="ru-RU" b="1" i="1" dirty="0" smtClean="0"/>
            </a:br>
            <a:endParaRPr lang="ru-RU" dirty="0"/>
          </a:p>
        </p:txBody>
      </p:sp>
      <p:sp>
        <p:nvSpPr>
          <p:cNvPr id="4" name="Содержимое 2"/>
          <p:cNvSpPr txBox="1">
            <a:spLocks/>
          </p:cNvSpPr>
          <p:nvPr/>
        </p:nvSpPr>
        <p:spPr>
          <a:xfrm>
            <a:off x="457200" y="1920085"/>
            <a:ext cx="4038600" cy="2517027"/>
          </a:xfrm>
          <a:prstGeom prst="rect">
            <a:avLst/>
          </a:prstGeom>
        </p:spPr>
        <p:txBody>
          <a:bodyPr rtlCol="0">
            <a:norm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ru-RU" sz="2600" b="0" i="0" u="none" strike="noStrike" kern="1200" cap="none" spc="0" normalizeH="0" baseline="0" noProof="0" smtClean="0">
                <a:ln>
                  <a:noFill/>
                </a:ln>
                <a:solidFill>
                  <a:srgbClr val="002060"/>
                </a:solidFill>
                <a:effectLst/>
                <a:uLnTx/>
                <a:uFillTx/>
                <a:latin typeface="+mn-lt"/>
                <a:ea typeface="+mn-ea"/>
                <a:cs typeface="+mn-cs"/>
              </a:rPr>
              <a:t>Естественный приемник</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ru-RU" sz="2600" b="0" i="0" u="none" strike="noStrike" kern="1200" cap="none" spc="0" normalizeH="0" baseline="0" noProof="0" smtClean="0">
                <a:ln>
                  <a:noFill/>
                </a:ln>
                <a:solidFill>
                  <a:schemeClr val="tx1"/>
                </a:solidFill>
                <a:effectLst/>
                <a:uLnTx/>
                <a:uFillTx/>
                <a:latin typeface="+mn-lt"/>
                <a:ea typeface="+mn-ea"/>
                <a:cs typeface="+mn-cs"/>
              </a:rPr>
              <a:t>у человека – это ухо;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ru-RU" sz="2600" b="0" i="0" u="none" strike="noStrike" kern="1200" cap="none" spc="0" normalizeH="0" baseline="0" noProof="0" smtClean="0">
                <a:ln>
                  <a:noFill/>
                </a:ln>
                <a:solidFill>
                  <a:schemeClr val="tx1"/>
                </a:solidFill>
                <a:effectLst/>
                <a:uLnTx/>
                <a:uFillTx/>
                <a:latin typeface="+mn-lt"/>
                <a:ea typeface="+mn-ea"/>
                <a:cs typeface="+mn-cs"/>
              </a:rPr>
              <a:t>у рыб - </a:t>
            </a:r>
            <a:r>
              <a:rPr kumimoji="0" lang="ru-RU" sz="2400" b="0" i="0" u="none" strike="noStrike" kern="1200" cap="none" spc="0" normalizeH="0" baseline="0" noProof="0" smtClean="0">
                <a:ln>
                  <a:noFill/>
                </a:ln>
                <a:solidFill>
                  <a:srgbClr val="66FF33"/>
                </a:solidFill>
                <a:effectLst/>
                <a:uLnTx/>
                <a:uFillTx/>
                <a:latin typeface="+mn-lt"/>
                <a:ea typeface="+mn-ea"/>
                <a:cs typeface="+mn-cs"/>
              </a:rPr>
              <a:t>для этой цели приспособлен плавательный пузырь. </a:t>
            </a:r>
            <a:endParaRPr kumimoji="0" lang="ru-RU" sz="2400" b="0" i="0" u="none" strike="noStrike" kern="1200" cap="none" spc="0" normalizeH="0" baseline="0" noProof="0" smtClean="0">
              <a:ln>
                <a:noFill/>
              </a:ln>
              <a:solidFill>
                <a:srgbClr val="66FF33"/>
              </a:solidFill>
              <a:effectLst/>
              <a:uLnTx/>
              <a:uFillTx/>
              <a:latin typeface="+mn-lt"/>
              <a:ea typeface="+mn-ea"/>
              <a:cs typeface="Tahoma" pitchFamily="34"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ru-RU" sz="2600" b="0" i="0" u="none" strike="noStrike" kern="1200" cap="none" spc="0" normalizeH="0" baseline="0" noProof="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ru-RU" sz="26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5" name="Picture 4" descr="http://www.acmhealthsolutions.com/Portals/0/ear%20picture.gif"/>
          <p:cNvPicPr>
            <a:picLocks noChangeAspect="1" noChangeArrowheads="1"/>
          </p:cNvPicPr>
          <p:nvPr/>
        </p:nvPicPr>
        <p:blipFill>
          <a:blip r:embed="rId2" cstate="print"/>
          <a:srcRect/>
          <a:stretch>
            <a:fillRect/>
          </a:stretch>
        </p:blipFill>
        <p:spPr bwMode="auto">
          <a:xfrm>
            <a:off x="1187624" y="4149080"/>
            <a:ext cx="2520280" cy="2315642"/>
          </a:xfrm>
          <a:prstGeom prst="rect">
            <a:avLst/>
          </a:prstGeom>
          <a:noFill/>
        </p:spPr>
      </p:pic>
      <p:sp>
        <p:nvSpPr>
          <p:cNvPr id="6" name="Содержимое 3"/>
          <p:cNvSpPr txBox="1">
            <a:spLocks/>
          </p:cNvSpPr>
          <p:nvPr/>
        </p:nvSpPr>
        <p:spPr>
          <a:xfrm>
            <a:off x="4648200" y="1920085"/>
            <a:ext cx="4038600" cy="2084979"/>
          </a:xfrm>
          <a:prstGeom prst="rect">
            <a:avLst/>
          </a:prstGeom>
        </p:spPr>
        <p:txBody>
          <a:bodyPr>
            <a:norm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ru-RU" sz="2600" b="0" i="0" u="none" strike="noStrike" kern="1200" cap="none" spc="0" normalizeH="0" baseline="0" noProof="0" smtClean="0">
                <a:ln>
                  <a:noFill/>
                </a:ln>
                <a:solidFill>
                  <a:srgbClr val="002060"/>
                </a:solidFill>
                <a:effectLst/>
                <a:uLnTx/>
                <a:uFillTx/>
                <a:latin typeface="+mn-lt"/>
                <a:ea typeface="+mn-ea"/>
                <a:cs typeface="+mn-cs"/>
              </a:rPr>
              <a:t>Технический приемник </a:t>
            </a:r>
            <a:r>
              <a:rPr kumimoji="0" lang="ru-RU" sz="2600" b="0" i="0" u="none" strike="noStrike" kern="1200" cap="none" spc="0" normalizeH="0" baseline="0" noProof="0" smtClean="0">
                <a:ln>
                  <a:noFill/>
                </a:ln>
                <a:solidFill>
                  <a:schemeClr val="tx1"/>
                </a:solidFill>
                <a:effectLst/>
                <a:uLnTx/>
                <a:uFillTx/>
                <a:latin typeface="+mn-lt"/>
                <a:ea typeface="+mn-ea"/>
                <a:cs typeface="+mn-cs"/>
              </a:rPr>
              <a:t>- микрофон.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ru-RU" sz="2000" b="0" i="0" u="none" strike="noStrike" kern="1200" cap="none" spc="0" normalizeH="0" baseline="0" noProof="0" smtClean="0">
                <a:ln>
                  <a:noFill/>
                </a:ln>
                <a:solidFill>
                  <a:schemeClr val="tx1"/>
                </a:solidFill>
                <a:effectLst/>
                <a:uLnTx/>
                <a:uFillTx/>
                <a:latin typeface="+mn-lt"/>
                <a:ea typeface="+mn-ea"/>
                <a:cs typeface="+mn-cs"/>
              </a:rPr>
              <a:t>Микрофон преобразует  звуковые колебания в электрические</a:t>
            </a:r>
            <a:r>
              <a:rPr kumimoji="0" lang="ru-RU" sz="2600" b="0" i="0" u="none" strike="noStrike" kern="1200" cap="none" spc="0" normalizeH="0" baseline="0" noProof="0" smtClean="0">
                <a:ln>
                  <a:noFill/>
                </a:ln>
                <a:solidFill>
                  <a:schemeClr val="tx1"/>
                </a:solidFill>
                <a:effectLst/>
                <a:uLnTx/>
                <a:uFillTx/>
                <a:latin typeface="+mn-lt"/>
                <a:ea typeface="+mn-ea"/>
                <a:cs typeface="+mn-cs"/>
              </a:rPr>
              <a:t>.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ru-RU" sz="2600" b="0" i="0" u="none" strike="noStrike" kern="1200" cap="none" spc="0" normalizeH="0" baseline="0" noProof="0" dirty="0">
              <a:ln>
                <a:noFill/>
              </a:ln>
              <a:solidFill>
                <a:schemeClr val="tx1"/>
              </a:solidFill>
              <a:effectLst/>
              <a:uLnTx/>
              <a:uFillTx/>
              <a:latin typeface="+mn-lt"/>
              <a:ea typeface="+mn-ea"/>
              <a:cs typeface="+mn-cs"/>
            </a:endParaRPr>
          </a:p>
        </p:txBody>
      </p:sp>
      <p:pic>
        <p:nvPicPr>
          <p:cNvPr id="7" name="Picture 8" descr="http://prizvaniye.ucoz.ru/mikrofon.gif"/>
          <p:cNvPicPr>
            <a:picLocks noChangeAspect="1" noChangeArrowheads="1" noCrop="1"/>
          </p:cNvPicPr>
          <p:nvPr/>
        </p:nvPicPr>
        <p:blipFill>
          <a:blip r:embed="rId3" cstate="print"/>
          <a:srcRect/>
          <a:stretch>
            <a:fillRect/>
          </a:stretch>
        </p:blipFill>
        <p:spPr bwMode="auto">
          <a:xfrm>
            <a:off x="5508104" y="4005064"/>
            <a:ext cx="2448272" cy="2448272"/>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p:cNvSpPr txBox="1">
            <a:spLocks/>
          </p:cNvSpPr>
          <p:nvPr/>
        </p:nvSpPr>
        <p:spPr>
          <a:xfrm>
            <a:off x="457200" y="27463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5000" u="none" strike="noStrike" kern="1200" cap="none" spc="0" normalizeH="0" baseline="0" noProof="0" dirty="0" smtClean="0">
                <a:ln>
                  <a:noFill/>
                </a:ln>
                <a:solidFill>
                  <a:schemeClr val="tx2"/>
                </a:solidFill>
                <a:effectLst/>
                <a:uLnTx/>
                <a:uFillTx/>
                <a:latin typeface="+mn-lt"/>
                <a:ea typeface="+mj-ea"/>
                <a:cs typeface="+mj-cs"/>
              </a:rPr>
              <a:t>Тип звуковых волн</a:t>
            </a:r>
            <a:endParaRPr kumimoji="0" lang="ru-RU" sz="5000" b="1" i="1" u="none" strike="noStrike" kern="1200" cap="none" spc="0" normalizeH="0" baseline="0" noProof="0" dirty="0" smtClean="0">
              <a:ln>
                <a:noFill/>
              </a:ln>
              <a:solidFill>
                <a:schemeClr val="tx2"/>
              </a:solidFill>
              <a:effectLst/>
              <a:uLnTx/>
              <a:uFillTx/>
              <a:latin typeface="+mj-lt"/>
              <a:ea typeface="+mj-ea"/>
              <a:cs typeface="+mj-cs"/>
            </a:endParaRPr>
          </a:p>
        </p:txBody>
      </p:sp>
      <p:sp>
        <p:nvSpPr>
          <p:cNvPr id="4" name="Содержимое 2"/>
          <p:cNvSpPr txBox="1">
            <a:spLocks/>
          </p:cNvSpPr>
          <p:nvPr/>
        </p:nvSpPr>
        <p:spPr>
          <a:xfrm>
            <a:off x="457200" y="1600200"/>
            <a:ext cx="8229600" cy="4525963"/>
          </a:xfrm>
          <a:prstGeom prst="rect">
            <a:avLst/>
          </a:prstGeom>
        </p:spPr>
        <p:txBody>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ru-RU" sz="2600" b="0" i="0" u="none" strike="noStrike" kern="1200" cap="none" spc="0" normalizeH="0" baseline="0" noProof="0" dirty="0" smtClean="0">
                <a:ln>
                  <a:noFill/>
                </a:ln>
                <a:solidFill>
                  <a:schemeClr val="tx1"/>
                </a:solidFill>
                <a:effectLst/>
                <a:uLnTx/>
                <a:uFillTx/>
                <a:latin typeface="+mn-lt"/>
                <a:ea typeface="+mn-ea"/>
                <a:cs typeface="+mn-cs"/>
              </a:rPr>
              <a:t>Продольные механические волны большей длины волны называют инфразвуковыми, а волны меньшей длины – ультразвуковыми.</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ru-RU" sz="2600" b="0" i="0" u="none" strike="noStrike" kern="1200" cap="none" spc="0" normalizeH="0" baseline="0" noProof="0" dirty="0" smtClean="0">
                <a:ln>
                  <a:noFill/>
                </a:ln>
                <a:solidFill>
                  <a:schemeClr val="tx1"/>
                </a:solidFill>
                <a:effectLst/>
                <a:uLnTx/>
                <a:uFillTx/>
                <a:latin typeface="+mn-lt"/>
                <a:ea typeface="+mn-ea"/>
                <a:cs typeface="+mn-cs"/>
              </a:rPr>
              <a:t>Излучение звуковых волн сильно зависит от формы колеблющегося тела. Яркий пример – камертон.</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Arial" charset="0"/>
              <a:buNone/>
              <a:tabLst/>
              <a:defRPr/>
            </a:pPr>
            <a:endParaRPr kumimoji="0" lang="ru-RU" sz="26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5" name="Рисунок 4" descr="kamerton.jpg"/>
          <p:cNvPicPr>
            <a:picLocks noChangeAspect="1"/>
          </p:cNvPicPr>
          <p:nvPr/>
        </p:nvPicPr>
        <p:blipFill>
          <a:blip r:embed="rId2" cstate="print"/>
          <a:srcRect/>
          <a:stretch>
            <a:fillRect/>
          </a:stretch>
        </p:blipFill>
        <p:spPr bwMode="auto">
          <a:xfrm>
            <a:off x="5286375" y="4337050"/>
            <a:ext cx="2571750" cy="22113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785794"/>
            <a:ext cx="8229600" cy="1357322"/>
          </a:xfrm>
        </p:spPr>
        <p:txBody>
          <a:bodyPr>
            <a:normAutofit fontScale="90000"/>
          </a:bodyPr>
          <a:lstStyle/>
          <a:p>
            <a:pPr algn="ctr"/>
            <a:r>
              <a:rPr lang="ru-RU" sz="3600" dirty="0" smtClean="0"/>
              <a:t>Характеристики звуковых волн</a:t>
            </a:r>
            <a:br>
              <a:rPr lang="ru-RU" sz="3600" dirty="0" smtClean="0"/>
            </a:br>
            <a:r>
              <a:rPr lang="ru-RU" sz="1600" dirty="0" smtClean="0"/>
              <a:t/>
            </a:r>
            <a:br>
              <a:rPr lang="ru-RU" sz="1600" dirty="0" smtClean="0"/>
            </a:br>
            <a:r>
              <a:rPr lang="ru-RU" sz="1600" dirty="0" smtClean="0"/>
              <a:t/>
            </a:r>
            <a:br>
              <a:rPr lang="ru-RU" sz="1600" dirty="0" smtClean="0"/>
            </a:br>
            <a:r>
              <a:rPr lang="ru-RU" sz="1600" dirty="0" smtClean="0"/>
              <a:t/>
            </a:r>
            <a:br>
              <a:rPr lang="ru-RU" sz="1600" dirty="0" smtClean="0"/>
            </a:br>
            <a:r>
              <a:rPr lang="ru-RU" sz="1600" dirty="0" smtClean="0"/>
              <a:t/>
            </a:r>
            <a:br>
              <a:rPr lang="ru-RU" sz="1600" dirty="0" smtClean="0"/>
            </a:br>
            <a:endParaRPr lang="ru-RU" sz="1600" dirty="0"/>
          </a:p>
        </p:txBody>
      </p:sp>
      <p:sp>
        <p:nvSpPr>
          <p:cNvPr id="7" name="Содержимое 2"/>
          <p:cNvSpPr txBox="1">
            <a:spLocks/>
          </p:cNvSpPr>
          <p:nvPr/>
        </p:nvSpPr>
        <p:spPr>
          <a:xfrm>
            <a:off x="457200" y="1600200"/>
            <a:ext cx="8229600" cy="4525963"/>
          </a:xfrm>
          <a:prstGeom prst="rect">
            <a:avLst/>
          </a:prstGeom>
        </p:spPr>
        <p:txBody>
          <a:bodyPr/>
          <a:lstStyle/>
          <a:p>
            <a:pPr marL="274320" marR="0" lvl="0" indent="-274320" algn="just" defTabSz="914400" rtl="0" eaLnBrk="1" fontAlgn="auto" latinLnBrk="0" hangingPunct="1">
              <a:lnSpc>
                <a:spcPct val="90000"/>
              </a:lnSpc>
              <a:spcBef>
                <a:spcPct val="20000"/>
              </a:spcBef>
              <a:spcAft>
                <a:spcPts val="0"/>
              </a:spcAft>
              <a:buClr>
                <a:schemeClr val="accent3"/>
              </a:buClr>
              <a:buSzPct val="95000"/>
              <a:buFont typeface="Wingdings 2"/>
              <a:buChar char=""/>
              <a:tabLst/>
              <a:defRPr/>
            </a:pPr>
            <a:r>
              <a:rPr kumimoji="0" lang="ru-RU" sz="2800" b="0" i="0" u="none" strike="noStrike" kern="1200" cap="none" spc="0" normalizeH="0" baseline="0" noProof="0" dirty="0" smtClean="0">
                <a:ln>
                  <a:noFill/>
                </a:ln>
                <a:effectLst/>
                <a:uLnTx/>
                <a:uFillTx/>
                <a:latin typeface="+mn-lt"/>
                <a:ea typeface="+mn-ea"/>
                <a:cs typeface="+mn-cs"/>
              </a:rPr>
              <a:t>Высота тона звуковой волны зависит от частоты колебаний источника звука:</a:t>
            </a:r>
          </a:p>
          <a:p>
            <a:pPr marL="914400" marR="0" lvl="2" indent="-246888" algn="just" defTabSz="914400" rtl="0" eaLnBrk="1" fontAlgn="auto" latinLnBrk="0" hangingPunct="1">
              <a:lnSpc>
                <a:spcPct val="90000"/>
              </a:lnSpc>
              <a:spcBef>
                <a:spcPct val="20000"/>
              </a:spcBef>
              <a:spcAft>
                <a:spcPts val="0"/>
              </a:spcAft>
              <a:buClr>
                <a:schemeClr val="accent2"/>
              </a:buClr>
              <a:buSzPct val="70000"/>
              <a:buFont typeface="Arial" charset="0"/>
              <a:buNone/>
              <a:tabLst/>
              <a:defRPr/>
            </a:pPr>
            <a:r>
              <a:rPr kumimoji="0" lang="ru-RU" sz="2000" b="0" i="0" u="none" strike="noStrike" kern="1200" cap="none" spc="0" normalizeH="0" baseline="0" noProof="0" dirty="0" smtClean="0">
                <a:ln>
                  <a:noFill/>
                </a:ln>
                <a:effectLst/>
                <a:uLnTx/>
                <a:uFillTx/>
                <a:latin typeface="+mn-lt"/>
                <a:ea typeface="+mn-ea"/>
                <a:cs typeface="+mn-cs"/>
              </a:rPr>
              <a:t>- чем больше частота колебаний, тем выше звук;</a:t>
            </a:r>
          </a:p>
          <a:p>
            <a:pPr marL="914400" marR="0" lvl="2" indent="-246888" algn="just" defTabSz="914400" rtl="0" eaLnBrk="1" fontAlgn="auto" latinLnBrk="0" hangingPunct="1">
              <a:lnSpc>
                <a:spcPct val="90000"/>
              </a:lnSpc>
              <a:spcBef>
                <a:spcPct val="20000"/>
              </a:spcBef>
              <a:spcAft>
                <a:spcPts val="0"/>
              </a:spcAft>
              <a:buClr>
                <a:schemeClr val="accent2"/>
              </a:buClr>
              <a:buSzPct val="70000"/>
              <a:buFont typeface="Arial" charset="0"/>
              <a:buNone/>
              <a:tabLst/>
              <a:defRPr/>
            </a:pPr>
            <a:r>
              <a:rPr kumimoji="0" lang="ru-RU" sz="2000" b="0" i="0" u="none" strike="noStrike" kern="1200" cap="none" spc="0" normalizeH="0" baseline="0" noProof="0" dirty="0" smtClean="0">
                <a:ln>
                  <a:noFill/>
                </a:ln>
                <a:effectLst/>
                <a:uLnTx/>
                <a:uFillTx/>
                <a:latin typeface="+mn-lt"/>
                <a:ea typeface="+mn-ea"/>
                <a:cs typeface="+mn-cs"/>
              </a:rPr>
              <a:t>- чем меньше частота колебаний, тем звук ниже.</a:t>
            </a:r>
          </a:p>
          <a:p>
            <a:pPr marL="274320" marR="0" lvl="0" indent="-274320" algn="just" defTabSz="914400" rtl="0" eaLnBrk="1" fontAlgn="auto" latinLnBrk="0" hangingPunct="1">
              <a:lnSpc>
                <a:spcPct val="90000"/>
              </a:lnSpc>
              <a:spcBef>
                <a:spcPct val="20000"/>
              </a:spcBef>
              <a:spcAft>
                <a:spcPts val="0"/>
              </a:spcAft>
              <a:buClr>
                <a:schemeClr val="accent3"/>
              </a:buClr>
              <a:buSzPct val="95000"/>
              <a:buFont typeface="Wingdings 2"/>
              <a:buChar char=""/>
              <a:tabLst/>
              <a:defRPr/>
            </a:pPr>
            <a:r>
              <a:rPr kumimoji="0" lang="ru-RU" sz="2800" b="0" i="0" u="none" strike="noStrike" kern="1200" cap="none" spc="0" normalizeH="0" baseline="0" noProof="0" dirty="0" smtClean="0">
                <a:ln>
                  <a:noFill/>
                </a:ln>
                <a:effectLst/>
                <a:uLnTx/>
                <a:uFillTx/>
                <a:latin typeface="+mn-lt"/>
                <a:ea typeface="+mn-ea"/>
                <a:cs typeface="+mn-cs"/>
              </a:rPr>
              <a:t>Громкость звука зависит от амплитуды колебаний источника звука:</a:t>
            </a:r>
          </a:p>
          <a:p>
            <a:pPr marL="640080" marR="0" lvl="1" indent="-246888" algn="just" defTabSz="914400" rtl="0" eaLnBrk="1" fontAlgn="auto" latinLnBrk="0" hangingPunct="1">
              <a:lnSpc>
                <a:spcPct val="90000"/>
              </a:lnSpc>
              <a:spcBef>
                <a:spcPct val="20000"/>
              </a:spcBef>
              <a:spcAft>
                <a:spcPts val="0"/>
              </a:spcAft>
              <a:buClr>
                <a:schemeClr val="accent1"/>
              </a:buClr>
              <a:buSzPct val="85000"/>
              <a:buFont typeface="Wingdings 2"/>
              <a:buChar char=""/>
              <a:tabLst/>
              <a:defRPr/>
            </a:pPr>
            <a:r>
              <a:rPr kumimoji="0" lang="ru-RU" sz="2400" b="0" i="0" u="none" strike="noStrike" kern="1200" cap="none" spc="0" normalizeH="0" baseline="0" noProof="0" dirty="0" smtClean="0">
                <a:ln>
                  <a:noFill/>
                </a:ln>
                <a:effectLst/>
                <a:uLnTx/>
                <a:uFillTx/>
                <a:latin typeface="+mn-lt"/>
                <a:ea typeface="+mn-ea"/>
                <a:cs typeface="+mn-cs"/>
              </a:rPr>
              <a:t>чем больше амплитуда, тем громче звук.</a:t>
            </a:r>
          </a:p>
          <a:p>
            <a:pPr marL="274320" marR="0" lvl="0" indent="-274320" algn="just" defTabSz="914400" rtl="0" eaLnBrk="1" fontAlgn="auto" latinLnBrk="0" hangingPunct="1">
              <a:lnSpc>
                <a:spcPct val="90000"/>
              </a:lnSpc>
              <a:spcBef>
                <a:spcPct val="20000"/>
              </a:spcBef>
              <a:spcAft>
                <a:spcPts val="0"/>
              </a:spcAft>
              <a:buClr>
                <a:schemeClr val="accent3"/>
              </a:buClr>
              <a:buSzPct val="95000"/>
              <a:buFont typeface="Wingdings 2"/>
              <a:buChar char=""/>
              <a:tabLst/>
              <a:defRPr/>
            </a:pPr>
            <a:r>
              <a:rPr kumimoji="0" lang="ru-RU" sz="2800" b="0" i="0" u="none" strike="noStrike" kern="1200" cap="none" spc="0" normalizeH="0" baseline="0" noProof="0" dirty="0" smtClean="0">
                <a:ln>
                  <a:noFill/>
                </a:ln>
                <a:effectLst/>
                <a:uLnTx/>
                <a:uFillTx/>
                <a:latin typeface="+mn-lt"/>
                <a:ea typeface="+mn-ea"/>
                <a:cs typeface="+mn-cs"/>
              </a:rPr>
              <a:t>Восприятие громкости звука зависит от:</a:t>
            </a:r>
          </a:p>
          <a:p>
            <a:pPr marL="640080" marR="0" lvl="1" indent="-246888" algn="just" defTabSz="914400" rtl="0" eaLnBrk="1" fontAlgn="auto" latinLnBrk="0" hangingPunct="1">
              <a:lnSpc>
                <a:spcPct val="90000"/>
              </a:lnSpc>
              <a:spcBef>
                <a:spcPct val="20000"/>
              </a:spcBef>
              <a:spcAft>
                <a:spcPts val="0"/>
              </a:spcAft>
              <a:buClr>
                <a:schemeClr val="accent1"/>
              </a:buClr>
              <a:buSzPct val="85000"/>
              <a:buFont typeface="Wingdings 2"/>
              <a:buChar char=""/>
              <a:tabLst/>
              <a:defRPr/>
            </a:pPr>
            <a:r>
              <a:rPr kumimoji="0" lang="ru-RU" sz="2400" b="0" i="0" u="none" strike="noStrike" kern="1200" cap="none" spc="0" normalizeH="0" baseline="0" noProof="0" dirty="0" smtClean="0">
                <a:ln>
                  <a:noFill/>
                </a:ln>
                <a:effectLst/>
                <a:uLnTx/>
                <a:uFillTx/>
                <a:latin typeface="+mn-lt"/>
                <a:ea typeface="+mn-ea"/>
                <a:cs typeface="+mn-cs"/>
              </a:rPr>
              <a:t>высоты тона (высокий звук кажется громче низкого);</a:t>
            </a:r>
          </a:p>
          <a:p>
            <a:pPr marL="640080" marR="0" lvl="1" indent="-246888" algn="just" defTabSz="914400" rtl="0" eaLnBrk="1" fontAlgn="auto" latinLnBrk="0" hangingPunct="1">
              <a:lnSpc>
                <a:spcPct val="90000"/>
              </a:lnSpc>
              <a:spcBef>
                <a:spcPct val="20000"/>
              </a:spcBef>
              <a:spcAft>
                <a:spcPts val="0"/>
              </a:spcAft>
              <a:buClr>
                <a:schemeClr val="accent1"/>
              </a:buClr>
              <a:buSzPct val="85000"/>
              <a:buFont typeface="Wingdings 2"/>
              <a:buChar char=""/>
              <a:tabLst/>
              <a:defRPr/>
            </a:pPr>
            <a:r>
              <a:rPr kumimoji="0" lang="ru-RU" sz="2400" b="0" i="0" u="none" strike="noStrike" kern="1200" cap="none" spc="0" normalizeH="0" baseline="0" noProof="0" dirty="0" smtClean="0">
                <a:ln>
                  <a:noFill/>
                </a:ln>
                <a:effectLst/>
                <a:uLnTx/>
                <a:uFillTx/>
                <a:latin typeface="+mn-lt"/>
                <a:ea typeface="+mn-ea"/>
                <a:cs typeface="+mn-cs"/>
              </a:rPr>
              <a:t>индивидуальных особенностей слуха;</a:t>
            </a:r>
          </a:p>
          <a:p>
            <a:pPr marL="640080" marR="0" lvl="1" indent="-246888" algn="just" defTabSz="914400" rtl="0" eaLnBrk="1" fontAlgn="auto" latinLnBrk="0" hangingPunct="1">
              <a:lnSpc>
                <a:spcPct val="90000"/>
              </a:lnSpc>
              <a:spcBef>
                <a:spcPct val="20000"/>
              </a:spcBef>
              <a:spcAft>
                <a:spcPts val="0"/>
              </a:spcAft>
              <a:buClr>
                <a:schemeClr val="accent1"/>
              </a:buClr>
              <a:buSzPct val="85000"/>
              <a:buFont typeface="Wingdings 2"/>
              <a:buChar char=""/>
              <a:tabLst/>
              <a:defRPr/>
            </a:pPr>
            <a:r>
              <a:rPr kumimoji="0" lang="ru-RU" sz="2400" b="0" i="0" u="none" strike="noStrike" kern="1200" cap="none" spc="0" normalizeH="0" baseline="0" noProof="0" dirty="0" smtClean="0">
                <a:ln>
                  <a:noFill/>
                </a:ln>
                <a:effectLst/>
                <a:uLnTx/>
                <a:uFillTx/>
                <a:latin typeface="+mn-lt"/>
                <a:ea typeface="+mn-ea"/>
                <a:cs typeface="+mn-cs"/>
              </a:rPr>
              <a:t>длительности звука</a:t>
            </a:r>
          </a:p>
          <a:p>
            <a:pPr marL="640080" marR="0" lvl="1" indent="-246888" algn="just" defTabSz="914400" rtl="0" eaLnBrk="1" fontAlgn="auto" latinLnBrk="0" hangingPunct="1">
              <a:lnSpc>
                <a:spcPct val="90000"/>
              </a:lnSpc>
              <a:spcBef>
                <a:spcPct val="20000"/>
              </a:spcBef>
              <a:spcAft>
                <a:spcPts val="0"/>
              </a:spcAft>
              <a:buClr>
                <a:schemeClr val="accent1"/>
              </a:buClr>
              <a:buSzPct val="85000"/>
              <a:buFont typeface="Arial" charset="0"/>
              <a:buNone/>
              <a:tabLst/>
              <a:defRPr/>
            </a:pPr>
            <a:endParaRPr kumimoji="0" lang="ru-RU" sz="24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332656"/>
            <a:ext cx="8305800" cy="420656"/>
          </a:xfrm>
        </p:spPr>
        <p:txBody>
          <a:bodyPr>
            <a:normAutofit fontScale="90000"/>
          </a:bodyPr>
          <a:lstStyle/>
          <a:p>
            <a:pPr algn="ctr"/>
            <a:r>
              <a:rPr lang="ru-RU" dirty="0" smtClean="0"/>
              <a:t>Эхо </a:t>
            </a:r>
            <a:endParaRPr lang="ru-RU" dirty="0"/>
          </a:p>
        </p:txBody>
      </p:sp>
      <p:pic>
        <p:nvPicPr>
          <p:cNvPr id="3" name="Рисунок 2"/>
          <p:cNvPicPr/>
          <p:nvPr/>
        </p:nvPicPr>
        <p:blipFill>
          <a:blip r:embed="rId2"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tretch>
            <a:fillRect/>
          </a:stretch>
        </p:blipFill>
        <p:spPr>
          <a:xfrm>
            <a:off x="6588224" y="4942703"/>
            <a:ext cx="2347784" cy="1915297"/>
          </a:xfrm>
          <a:prstGeom prst="rect">
            <a:avLst/>
          </a:prstGeom>
        </p:spPr>
      </p:pic>
      <p:sp>
        <p:nvSpPr>
          <p:cNvPr id="1025" name="Rectangle 1"/>
          <p:cNvSpPr>
            <a:spLocks noChangeArrowheads="1"/>
          </p:cNvSpPr>
          <p:nvPr/>
        </p:nvSpPr>
        <p:spPr bwMode="auto">
          <a:xfrm>
            <a:off x="467544" y="1196752"/>
            <a:ext cx="8064897" cy="43396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0" i="1" u="none" strike="noStrike" cap="none" normalizeH="0" baseline="0" dirty="0" smtClean="0">
                <a:ln>
                  <a:noFill/>
                </a:ln>
                <a:solidFill>
                  <a:schemeClr val="tx1"/>
                </a:solidFill>
                <a:effectLst/>
                <a:ea typeface="Calibri" pitchFamily="34" charset="0"/>
                <a:cs typeface="Times New Roman" pitchFamily="18" charset="0"/>
              </a:rPr>
              <a:t>Эхо</a:t>
            </a:r>
            <a:r>
              <a:rPr kumimoji="0" lang="ru-RU" sz="1400" b="0" i="0" u="none" strike="noStrike" cap="none" normalizeH="0" baseline="0" dirty="0" smtClean="0">
                <a:ln>
                  <a:noFill/>
                </a:ln>
                <a:solidFill>
                  <a:schemeClr val="tx1"/>
                </a:solidFill>
                <a:effectLst/>
                <a:ea typeface="Calibri" pitchFamily="34" charset="0"/>
                <a:cs typeface="Times New Roman" pitchFamily="18" charset="0"/>
              </a:rPr>
              <a:t> -  это физическое явление, заключающееся в принятии наблюдателем отражённой от препятствий волны.</a:t>
            </a:r>
          </a:p>
          <a:p>
            <a:pPr lvl="0" algn="just" fontAlgn="base">
              <a:spcBef>
                <a:spcPct val="0"/>
              </a:spcBef>
              <a:spcAft>
                <a:spcPct val="0"/>
              </a:spcAft>
            </a:pPr>
            <a:r>
              <a:rPr lang="ru-RU" sz="1400" dirty="0" smtClean="0"/>
              <a:t>Звуковое эхо - отражённый звук. </a:t>
            </a:r>
          </a:p>
          <a:p>
            <a:pPr lvl="0" algn="just" fontAlgn="base">
              <a:spcBef>
                <a:spcPct val="0"/>
              </a:spcBef>
              <a:spcAft>
                <a:spcPct val="0"/>
              </a:spcAft>
            </a:pPr>
            <a:r>
              <a:rPr lang="ru-RU" sz="1400" dirty="0" smtClean="0"/>
              <a:t>Эхо обусловлено тем, что звуковые волны могут отражаться твердыми поверхностями, это связано с динамической картиной разрежений и уплотнений воздуха вблизи отражающей поверхности. </a:t>
            </a:r>
          </a:p>
          <a:p>
            <a:pPr algn="just" fontAlgn="base">
              <a:spcBef>
                <a:spcPct val="0"/>
              </a:spcBef>
              <a:spcAft>
                <a:spcPct val="0"/>
              </a:spcAft>
            </a:pPr>
            <a:r>
              <a:rPr lang="ru-RU" sz="1400" dirty="0" smtClean="0"/>
              <a:t>Если источник звука находится на достаточном расстоянии от отражающей поверхности, а кроме источника звука поблизости нет никаких дополнительных звуковых источников, то эхо становится наиболее отчетливым. </a:t>
            </a:r>
          </a:p>
          <a:p>
            <a:r>
              <a:rPr lang="ru-RU" sz="1400" dirty="0" smtClean="0"/>
              <a:t>Существует два вида эхо:</a:t>
            </a:r>
          </a:p>
          <a:p>
            <a:pPr lvl="0"/>
            <a:r>
              <a:rPr lang="ru-RU" sz="1400" dirty="0" smtClean="0"/>
              <a:t>Однократное эхо - это волна, отражённая от препятствия и принятая наблюдателем.</a:t>
            </a:r>
          </a:p>
          <a:p>
            <a:pPr lvl="0"/>
            <a:r>
              <a:rPr lang="ru-RU" sz="1400" dirty="0" smtClean="0"/>
              <a:t>Многократное эхо - это эхо, возникающее при каком-нибудь громком звуке, что порождает не один, а несколько следующих друг за другом звуковых откликов.</a:t>
            </a:r>
          </a:p>
          <a:p>
            <a:pPr algn="just" fontAlgn="base">
              <a:spcBef>
                <a:spcPct val="0"/>
              </a:spcBef>
              <a:spcAft>
                <a:spcPct val="0"/>
              </a:spcAft>
            </a:pPr>
            <a:r>
              <a:rPr lang="ru-RU" sz="1400" dirty="0" smtClean="0"/>
              <a:t>В зависимости от рельефа местности, места и ориентации наблюдателя, погодных условий, времени года и суток эхо изменяет свою громкость, тембр, длительность; меняется число его повторений. Кроме того, может измениться и частота звукового отклика; она может оказаться более высокой или, напротив, более низкой по сравнению с частотой исходного звукового сигнала.</a:t>
            </a:r>
          </a:p>
          <a:p>
            <a:pPr lvl="0" algn="just" fontAlgn="base">
              <a:spcBef>
                <a:spcPct val="0"/>
              </a:spcBef>
              <a:spcAft>
                <a:spcPct val="0"/>
              </a:spcAft>
            </a:pPr>
            <a:endParaRPr kumimoji="0" lang="ru-RU" sz="2400" b="0" i="0" u="none" strike="noStrike" cap="none" normalizeH="0" baseline="0" dirty="0" smtClean="0">
              <a:ln>
                <a:noFill/>
              </a:ln>
              <a:solidFill>
                <a:schemeClr val="tx1"/>
              </a:solidFill>
              <a:effectLst/>
              <a:cs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l="38778" t="23541" r="8066" b="14090"/>
          <a:stretch>
            <a:fillRect/>
          </a:stretch>
        </p:blipFill>
        <p:spPr bwMode="auto">
          <a:xfrm>
            <a:off x="1259632" y="1124744"/>
            <a:ext cx="6480720" cy="47525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213286ear-with-sound-wave-posters.jpg"/>
          <p:cNvPicPr>
            <a:picLocks noChangeAspect="1"/>
          </p:cNvPicPr>
          <p:nvPr/>
        </p:nvPicPr>
        <p:blipFill>
          <a:blip r:embed="rId2" cstate="print"/>
          <a:stretch>
            <a:fillRect/>
          </a:stretch>
        </p:blipFill>
        <p:spPr>
          <a:xfrm>
            <a:off x="7642376" y="0"/>
            <a:ext cx="1501624" cy="1995492"/>
          </a:xfrm>
          <a:prstGeom prst="rect">
            <a:avLst/>
          </a:prstGeom>
        </p:spPr>
      </p:pic>
      <p:sp>
        <p:nvSpPr>
          <p:cNvPr id="2" name="Заголовок 1"/>
          <p:cNvSpPr>
            <a:spLocks noGrp="1"/>
          </p:cNvSpPr>
          <p:nvPr>
            <p:ph type="title"/>
          </p:nvPr>
        </p:nvSpPr>
        <p:spPr>
          <a:xfrm>
            <a:off x="500034" y="428604"/>
            <a:ext cx="8229600" cy="796908"/>
          </a:xfrm>
        </p:spPr>
        <p:txBody>
          <a:bodyPr>
            <a:noAutofit/>
          </a:bodyPr>
          <a:lstStyle/>
          <a:p>
            <a:pPr algn="ctr"/>
            <a:r>
              <a:rPr lang="ru-RU" sz="3200" dirty="0" smtClean="0"/>
              <a:t>Звуковые волны в различных средах</a:t>
            </a:r>
            <a:endParaRPr lang="ru-RU" sz="3200" dirty="0"/>
          </a:p>
        </p:txBody>
      </p:sp>
      <p:sp>
        <p:nvSpPr>
          <p:cNvPr id="6" name="Прямоугольник 5"/>
          <p:cNvSpPr/>
          <p:nvPr/>
        </p:nvSpPr>
        <p:spPr>
          <a:xfrm>
            <a:off x="1187624" y="1412776"/>
            <a:ext cx="6072230" cy="364333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buFont typeface="Wingdings" pitchFamily="2" charset="2"/>
              <a:buChar char="§"/>
            </a:pPr>
            <a:r>
              <a:rPr lang="ru-RU" dirty="0" smtClean="0"/>
              <a:t>чаще всего звуковые волны достигают наших ушей по воздуху.  </a:t>
            </a:r>
          </a:p>
          <a:p>
            <a:pPr>
              <a:buFont typeface="Wingdings" pitchFamily="2" charset="2"/>
              <a:buChar char="§"/>
            </a:pPr>
            <a:r>
              <a:rPr lang="ru-RU" dirty="0" smtClean="0"/>
              <a:t>звук распространяется в воде и твердых телах. (нырнув под воду, вы можете услышать звук например, удара двух камней).  </a:t>
            </a:r>
          </a:p>
          <a:p>
            <a:r>
              <a:rPr lang="ru-RU" dirty="0" smtClean="0"/>
              <a:t>Хорошо проводит звук земля. </a:t>
            </a:r>
          </a:p>
          <a:p>
            <a:pPr>
              <a:buFont typeface="Wingdings" pitchFamily="2" charset="2"/>
              <a:buChar char="§"/>
            </a:pPr>
            <a:r>
              <a:rPr lang="ru-RU" dirty="0" smtClean="0"/>
              <a:t>(Дмитрий Донской перед  Куликовской битвой, приложив ухо к земле, услышал топот копыт конницы противника, когда она еще не была видна).  </a:t>
            </a:r>
            <a:endParaRPr lang="ru-RU"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260648"/>
            <a:ext cx="8305800" cy="492664"/>
          </a:xfrm>
        </p:spPr>
        <p:txBody>
          <a:bodyPr>
            <a:normAutofit fontScale="90000"/>
          </a:bodyPr>
          <a:lstStyle/>
          <a:p>
            <a:pPr algn="ctr"/>
            <a:r>
              <a:rPr lang="ru-RU" dirty="0" smtClean="0"/>
              <a:t>Это интересно</a:t>
            </a:r>
            <a:endParaRPr lang="ru-RU" dirty="0"/>
          </a:p>
        </p:txBody>
      </p:sp>
      <p:pic>
        <p:nvPicPr>
          <p:cNvPr id="3" name="Picture 2" descr="http://www.newacropol.ru/pub/Perls/Pritchi/friends.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43608" y="1268760"/>
            <a:ext cx="2304256" cy="2264229"/>
          </a:xfrm>
          <a:prstGeom prst="rect">
            <a:avLst/>
          </a:prstGeom>
          <a:noFill/>
          <a:extLst>
            <a:ext uri="{909E8E84-426E-40DD-AFC4-6F175D3DCCD1}">
              <a14:hiddenFill xmlns:a14="http://schemas.microsoft.com/office/drawing/2010/main" xmlns="">
                <a:solidFill>
                  <a:srgbClr val="FFFFFF"/>
                </a:solidFill>
              </a14:hiddenFill>
            </a:ext>
          </a:extLst>
        </p:spPr>
      </p:pic>
      <p:sp>
        <p:nvSpPr>
          <p:cNvPr id="4" name="Прямоугольник 3"/>
          <p:cNvSpPr/>
          <p:nvPr/>
        </p:nvSpPr>
        <p:spPr>
          <a:xfrm>
            <a:off x="179512" y="3573016"/>
            <a:ext cx="3672408" cy="2862322"/>
          </a:xfrm>
          <a:prstGeom prst="rect">
            <a:avLst/>
          </a:prstGeom>
        </p:spPr>
        <p:txBody>
          <a:bodyPr wrap="square">
            <a:spAutoFit/>
          </a:bodyPr>
          <a:lstStyle/>
          <a:p>
            <a:pPr algn="ctr"/>
            <a:r>
              <a:rPr lang="ru-RU" dirty="0" smtClean="0"/>
              <a:t>Голосовые связки у дельфинов отсутствуют и звуки они производят при помощи заполненных воздухом полостей. Когда полости сжимаются, перепонки вибрируют, порождая ультразвуковые и звуковые колебания. Дельфин слышит звуки и в инфразвуковом диапазоне</a:t>
            </a:r>
            <a:endParaRPr lang="ru-RU" dirty="0"/>
          </a:p>
        </p:txBody>
      </p:sp>
      <p:pic>
        <p:nvPicPr>
          <p:cNvPr id="7" name="Picture 2" descr="http://www.capecodplus.com/img/Humpback_Whale.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220072" y="1124744"/>
            <a:ext cx="2304256" cy="2267681"/>
          </a:xfrm>
          <a:prstGeom prst="rect">
            <a:avLst/>
          </a:prstGeom>
          <a:noFill/>
          <a:extLst>
            <a:ext uri="{909E8E84-426E-40DD-AFC4-6F175D3DCCD1}">
              <a14:hiddenFill xmlns:a14="http://schemas.microsoft.com/office/drawing/2010/main" xmlns="">
                <a:solidFill>
                  <a:srgbClr val="FFFFFF"/>
                </a:solidFill>
              </a14:hiddenFill>
            </a:ext>
          </a:extLst>
        </p:spPr>
      </p:pic>
      <p:sp>
        <p:nvSpPr>
          <p:cNvPr id="8" name="Прямоугольник 7"/>
          <p:cNvSpPr/>
          <p:nvPr/>
        </p:nvSpPr>
        <p:spPr>
          <a:xfrm>
            <a:off x="4211960" y="3573016"/>
            <a:ext cx="4572000" cy="2862322"/>
          </a:xfrm>
          <a:prstGeom prst="rect">
            <a:avLst/>
          </a:prstGeom>
        </p:spPr>
        <p:txBody>
          <a:bodyPr>
            <a:spAutoFit/>
          </a:bodyPr>
          <a:lstStyle/>
          <a:p>
            <a:r>
              <a:rPr lang="ru-RU" dirty="0" smtClean="0"/>
              <a:t>Киты общаются с помощью звука очень низкой частоты, но высокой интенсивности. Это самый громкий звук, производимый живыми существами, он доходит до уровня 188 децибел и превосходит рев двигателя реактивного самолета. Звуки могут длиться до 30 секунд и быть слышанными другим синим китам на расстоянии более 1600 км.</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0"/>
            <a:ext cx="8305800" cy="1143000"/>
          </a:xfrm>
        </p:spPr>
        <p:txBody>
          <a:bodyPr/>
          <a:lstStyle/>
          <a:p>
            <a:endParaRPr lang="ru-RU" dirty="0"/>
          </a:p>
        </p:txBody>
      </p:sp>
      <p:pic>
        <p:nvPicPr>
          <p:cNvPr id="3" name="Содержимое 4" descr="post-29530-1201531829.jpg"/>
          <p:cNvPicPr>
            <a:picLocks noChangeAspect="1"/>
          </p:cNvPicPr>
          <p:nvPr/>
        </p:nvPicPr>
        <p:blipFill>
          <a:blip r:embed="rId2" cstate="print">
            <a:extLst>
              <a:ext uri="{28A0092B-C50C-407E-A947-70E740481C1C}">
                <a14:useLocalDpi xmlns:a14="http://schemas.microsoft.com/office/drawing/2010/main" xmlns="" val="0"/>
              </a:ext>
            </a:extLst>
          </a:blip>
          <a:srcRect l="10714" t="29186" r="23214" b="20302"/>
          <a:stretch>
            <a:fillRect/>
          </a:stretch>
        </p:blipFill>
        <p:spPr>
          <a:xfrm>
            <a:off x="1547664" y="4869160"/>
            <a:ext cx="1800200" cy="1751546"/>
          </a:xfrm>
          <a:prstGeom prst="rect">
            <a:avLst/>
          </a:prstGeom>
        </p:spPr>
      </p:pic>
      <p:sp>
        <p:nvSpPr>
          <p:cNvPr id="4" name="Объект 2"/>
          <p:cNvSpPr txBox="1">
            <a:spLocks/>
          </p:cNvSpPr>
          <p:nvPr/>
        </p:nvSpPr>
        <p:spPr>
          <a:xfrm>
            <a:off x="539552" y="1268760"/>
            <a:ext cx="3744416" cy="3456384"/>
          </a:xfrm>
          <a:prstGeom prst="rect">
            <a:avLst/>
          </a:prstGeom>
        </p:spPr>
        <p:txBody>
          <a:bodyPr>
            <a:no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ru-RU" b="0" i="0" u="none" strike="noStrike" kern="1200" cap="none" spc="0" normalizeH="0" baseline="0" noProof="0" dirty="0" smtClean="0">
                <a:ln>
                  <a:noFill/>
                </a:ln>
                <a:solidFill>
                  <a:schemeClr val="tx1"/>
                </a:solidFill>
                <a:effectLst/>
                <a:uLnTx/>
                <a:uFillTx/>
                <a:latin typeface="+mn-lt"/>
                <a:ea typeface="+mn-ea"/>
                <a:cs typeface="+mn-cs"/>
              </a:rPr>
              <a:t>У самцов есть наружный голосовой мешок, который разрастается словно воздушный шар. Лягушка наполняет его воздухом, плотно закрывая ноздри и рот. У них есть мембраны, аналогичные голосовым связкам человека. Когда мешок наполняется воздухом, а затем сдувается, раздаются характерные звуки.</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endParaRPr kumimoji="0" lang="ru-RU" sz="16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Прямоугольник 4"/>
          <p:cNvSpPr/>
          <p:nvPr/>
        </p:nvSpPr>
        <p:spPr>
          <a:xfrm>
            <a:off x="4751512" y="1196752"/>
            <a:ext cx="4392488" cy="3139321"/>
          </a:xfrm>
          <a:prstGeom prst="rect">
            <a:avLst/>
          </a:prstGeom>
        </p:spPr>
        <p:txBody>
          <a:bodyPr wrap="square">
            <a:spAutoFit/>
          </a:bodyPr>
          <a:lstStyle/>
          <a:p>
            <a:r>
              <a:rPr lang="ru-RU" dirty="0" smtClean="0"/>
              <a:t>Во время полёта летучие мыши поют песни, используя сложные сочетания слогов, на высоких частотах. Сложные голосовые сообщения используются не только для ухаживаний, но также для опознавания друг друга, обозначения социального статуса, определения территориальных границ, при воспитании потомства и при противодействии особям, вторгшимся на чужую территорию.</a:t>
            </a:r>
            <a:endParaRPr lang="ru-RU" dirty="0"/>
          </a:p>
        </p:txBody>
      </p:sp>
      <p:pic>
        <p:nvPicPr>
          <p:cNvPr id="6" name="Picture 2" descr="http://gdb.rferl.org/2ADF38AF-A8D2-4C93-991C-2000C6BE1C2A_mw800_mh600.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508104" y="4365104"/>
            <a:ext cx="2339752" cy="2301395"/>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142900"/>
            <a:ext cx="8229600" cy="1143000"/>
          </a:xfrm>
        </p:spPr>
        <p:txBody>
          <a:bodyPr>
            <a:normAutofit/>
          </a:bodyPr>
          <a:lstStyle/>
          <a:p>
            <a:pPr algn="ctr"/>
            <a:r>
              <a:rPr lang="ru-RU" sz="3200" dirty="0" smtClean="0"/>
              <a:t>Значение звука</a:t>
            </a:r>
            <a:endParaRPr lang="ru-RU" sz="3200" dirty="0"/>
          </a:p>
        </p:txBody>
      </p:sp>
      <p:sp>
        <p:nvSpPr>
          <p:cNvPr id="3" name="TextBox 2"/>
          <p:cNvSpPr txBox="1"/>
          <p:nvPr/>
        </p:nvSpPr>
        <p:spPr>
          <a:xfrm>
            <a:off x="1643042" y="1571612"/>
            <a:ext cx="5500726" cy="1477328"/>
          </a:xfrm>
          <a:prstGeom prst="rect">
            <a:avLst/>
          </a:prstGeom>
          <a:effectLst>
            <a:outerShdw blurRad="152400" dist="317500" dir="5400000" sx="90000" sy="-19000" rotWithShape="0">
              <a:prstClr val="black">
                <a:alpha val="15000"/>
              </a:prstClr>
            </a:outerShdw>
          </a:effectLst>
        </p:spPr>
        <p:style>
          <a:lnRef idx="2">
            <a:schemeClr val="accent1"/>
          </a:lnRef>
          <a:fillRef idx="1">
            <a:schemeClr val="lt1"/>
          </a:fillRef>
          <a:effectRef idx="0">
            <a:schemeClr val="accent1"/>
          </a:effectRef>
          <a:fontRef idx="minor">
            <a:schemeClr val="dk1"/>
          </a:fontRef>
        </p:style>
        <p:txBody>
          <a:bodyPr wrap="square" rtlCol="0">
            <a:spAutoFit/>
          </a:bodyPr>
          <a:lstStyle/>
          <a:p>
            <a:r>
              <a:rPr lang="ru-RU" dirty="0" smtClean="0"/>
              <a:t>Отраженные от предметов звуковые волны или волны, испускаемые звучащими предметами, дают нам сведения об окружающем мире. Но главное- это речь. Мы создаем и воспринимаем звуковые волны и тем самым общаемся друг с другом. </a:t>
            </a:r>
            <a:endParaRPr lang="ru-RU" dirty="0"/>
          </a:p>
        </p:txBody>
      </p:sp>
      <p:pic>
        <p:nvPicPr>
          <p:cNvPr id="5" name="Рисунок 4" descr="1122.jpg"/>
          <p:cNvPicPr>
            <a:picLocks noChangeAspect="1"/>
          </p:cNvPicPr>
          <p:nvPr/>
        </p:nvPicPr>
        <p:blipFill>
          <a:blip r:embed="rId2" cstate="print"/>
          <a:stretch>
            <a:fillRect/>
          </a:stretch>
        </p:blipFill>
        <p:spPr>
          <a:xfrm>
            <a:off x="151443" y="3786190"/>
            <a:ext cx="3920491" cy="2571768"/>
          </a:xfrm>
          <a:prstGeom prst="rect">
            <a:avLst/>
          </a:prstGeom>
        </p:spPr>
      </p:pic>
      <p:pic>
        <p:nvPicPr>
          <p:cNvPr id="6" name="Рисунок 5" descr="4(3).jpg"/>
          <p:cNvPicPr>
            <a:picLocks noChangeAspect="1"/>
          </p:cNvPicPr>
          <p:nvPr/>
        </p:nvPicPr>
        <p:blipFill>
          <a:blip r:embed="rId3" cstate="print"/>
          <a:stretch>
            <a:fillRect/>
          </a:stretch>
        </p:blipFill>
        <p:spPr>
          <a:xfrm>
            <a:off x="5429256" y="3786190"/>
            <a:ext cx="2928958" cy="2564928"/>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476672"/>
            <a:ext cx="7848872" cy="2363724"/>
          </a:xfrm>
          <a:prstGeom prst="rect">
            <a:avLst/>
          </a:prstGeom>
        </p:spPr>
        <p:txBody>
          <a:bodyPr wrap="square">
            <a:spAutoFit/>
          </a:bodyPr>
          <a:lstStyle/>
          <a:p>
            <a:pPr marL="274320" lvl="0" indent="-274320">
              <a:lnSpc>
                <a:spcPct val="120000"/>
              </a:lnSpc>
              <a:spcBef>
                <a:spcPct val="20000"/>
              </a:spcBef>
              <a:buClr>
                <a:schemeClr val="accent3"/>
              </a:buClr>
              <a:buSzPct val="95000"/>
              <a:defRPr/>
            </a:pPr>
            <a:r>
              <a:rPr lang="ru-RU" b="1" dirty="0" smtClean="0"/>
              <a:t>Цель исследования:</a:t>
            </a:r>
          </a:p>
          <a:p>
            <a:pPr marL="274320" lvl="0" indent="-274320">
              <a:lnSpc>
                <a:spcPct val="120000"/>
              </a:lnSpc>
              <a:spcBef>
                <a:spcPct val="20000"/>
              </a:spcBef>
              <a:buClr>
                <a:schemeClr val="accent3"/>
              </a:buClr>
              <a:buSzPct val="95000"/>
              <a:defRPr/>
            </a:pPr>
            <a:r>
              <a:rPr lang="ru-RU" dirty="0" smtClean="0"/>
              <a:t>                                 установить с научной точки зрения, что такое звук. </a:t>
            </a:r>
          </a:p>
          <a:p>
            <a:pPr marL="274320" lvl="0" indent="-274320">
              <a:lnSpc>
                <a:spcPct val="120000"/>
              </a:lnSpc>
              <a:spcBef>
                <a:spcPct val="20000"/>
              </a:spcBef>
              <a:buClr>
                <a:schemeClr val="accent3"/>
              </a:buClr>
              <a:buSzPct val="95000"/>
              <a:defRPr/>
            </a:pPr>
            <a:r>
              <a:rPr lang="ru-RU" b="1" dirty="0" smtClean="0"/>
              <a:t>Задачи исследования</a:t>
            </a:r>
            <a:r>
              <a:rPr lang="ru-RU" dirty="0" smtClean="0"/>
              <a:t>:</a:t>
            </a:r>
          </a:p>
          <a:p>
            <a:pPr marL="274320" lvl="0" indent="-274320">
              <a:lnSpc>
                <a:spcPct val="120000"/>
              </a:lnSpc>
              <a:spcBef>
                <a:spcPct val="20000"/>
              </a:spcBef>
              <a:buClr>
                <a:schemeClr val="accent3"/>
              </a:buClr>
              <a:buSzPct val="95000"/>
              <a:defRPr/>
            </a:pPr>
            <a:r>
              <a:rPr lang="ru-RU" dirty="0" smtClean="0"/>
              <a:t>1.	Изучить физическую теорию звука.</a:t>
            </a:r>
          </a:p>
          <a:p>
            <a:pPr marL="274320" lvl="0" indent="-274320">
              <a:lnSpc>
                <a:spcPct val="120000"/>
              </a:lnSpc>
              <a:spcBef>
                <a:spcPct val="20000"/>
              </a:spcBef>
              <a:buClr>
                <a:schemeClr val="accent3"/>
              </a:buClr>
              <a:buSzPct val="95000"/>
              <a:defRPr/>
            </a:pPr>
            <a:r>
              <a:rPr lang="ru-RU" dirty="0" smtClean="0"/>
              <a:t>2.	Исследовать историю изучения людьми звука.</a:t>
            </a:r>
          </a:p>
          <a:p>
            <a:pPr marL="274320" lvl="0" indent="-274320">
              <a:lnSpc>
                <a:spcPct val="120000"/>
              </a:lnSpc>
              <a:spcBef>
                <a:spcPct val="20000"/>
              </a:spcBef>
              <a:buClr>
                <a:schemeClr val="accent3"/>
              </a:buClr>
              <a:buSzPct val="95000"/>
              <a:defRPr/>
            </a:pPr>
            <a:r>
              <a:rPr lang="ru-RU" dirty="0" smtClean="0"/>
              <a:t>3.	Проверить некоторые свойства звука в школьной лаборатории.</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dirty="0" smtClean="0"/>
              <a:t>Список используемой  литературы: </a:t>
            </a:r>
            <a:endParaRPr lang="ru-RU" sz="3200" dirty="0"/>
          </a:p>
        </p:txBody>
      </p:sp>
      <p:sp>
        <p:nvSpPr>
          <p:cNvPr id="3" name="TextBox 2"/>
          <p:cNvSpPr txBox="1"/>
          <p:nvPr/>
        </p:nvSpPr>
        <p:spPr>
          <a:xfrm>
            <a:off x="357158" y="2143116"/>
            <a:ext cx="6786610" cy="3139321"/>
          </a:xfrm>
          <a:prstGeom prst="rect">
            <a:avLst/>
          </a:prstGeom>
          <a:noFill/>
        </p:spPr>
        <p:txBody>
          <a:bodyPr wrap="square" rtlCol="0">
            <a:spAutoFit/>
          </a:bodyPr>
          <a:lstStyle/>
          <a:p>
            <a:pPr marL="342900" indent="-342900">
              <a:buAutoNum type="arabicPeriod"/>
            </a:pPr>
            <a:r>
              <a:rPr lang="ru-RU" dirty="0" smtClean="0">
                <a:latin typeface="+mj-lt"/>
              </a:rPr>
              <a:t>Физика. 11класс: учеб. Для </a:t>
            </a:r>
            <a:r>
              <a:rPr lang="ru-RU" dirty="0" err="1" smtClean="0">
                <a:latin typeface="+mj-lt"/>
              </a:rPr>
              <a:t>общеобразоват</a:t>
            </a:r>
            <a:r>
              <a:rPr lang="ru-RU" dirty="0" smtClean="0">
                <a:latin typeface="+mj-lt"/>
              </a:rPr>
              <a:t>. учреждений: базовый и профильный уровни / Г.Я. </a:t>
            </a:r>
            <a:r>
              <a:rPr lang="ru-RU" dirty="0" err="1" smtClean="0">
                <a:latin typeface="+mj-lt"/>
              </a:rPr>
              <a:t>Мякишев</a:t>
            </a:r>
            <a:r>
              <a:rPr lang="ru-RU" dirty="0" smtClean="0">
                <a:latin typeface="+mj-lt"/>
              </a:rPr>
              <a:t>, Б.Б. </a:t>
            </a:r>
            <a:r>
              <a:rPr lang="ru-RU" dirty="0" err="1" smtClean="0">
                <a:latin typeface="+mj-lt"/>
              </a:rPr>
              <a:t>Буховцев</a:t>
            </a:r>
            <a:r>
              <a:rPr lang="ru-RU" dirty="0" smtClean="0">
                <a:latin typeface="+mj-lt"/>
              </a:rPr>
              <a:t>, В.М. </a:t>
            </a:r>
            <a:r>
              <a:rPr lang="ru-RU" dirty="0" err="1" smtClean="0">
                <a:latin typeface="+mj-lt"/>
              </a:rPr>
              <a:t>Чаругин</a:t>
            </a:r>
            <a:r>
              <a:rPr lang="ru-RU" dirty="0" smtClean="0">
                <a:latin typeface="+mj-lt"/>
              </a:rPr>
              <a:t>; под ред. В.И. Николаева, Н.А. Парфентьевой. 18-е изд. – М. : Просвещение, 2009. – 399 с.</a:t>
            </a:r>
          </a:p>
          <a:p>
            <a:pPr marL="342900" indent="-342900">
              <a:buAutoNum type="arabicPeriod"/>
            </a:pPr>
            <a:r>
              <a:rPr lang="ru-RU" dirty="0" smtClean="0">
                <a:latin typeface="+mj-lt"/>
              </a:rPr>
              <a:t>Горбушин Ш.А.  Азбука физики. Опорные конспекты для изучения физика за курс средней общеобразовательной школы: Экспериментальные материалы. – Ижевск: Удмуртия, 1992 – 256с. </a:t>
            </a:r>
          </a:p>
          <a:p>
            <a:pPr marL="342900" indent="-342900">
              <a:buAutoNum type="arabicPeriod"/>
            </a:pPr>
            <a:r>
              <a:rPr lang="ru-RU" dirty="0" smtClean="0">
                <a:latin typeface="+mj-lt"/>
              </a:rPr>
              <a:t>Виктор Перепёлкин. Лучшая «шпаргалка» по физики для абитуриентов и школьников. Краткое изложение программного материала по физике. – Ростов </a:t>
            </a:r>
            <a:r>
              <a:rPr lang="ru-RU" dirty="0" err="1" smtClean="0">
                <a:latin typeface="+mj-lt"/>
              </a:rPr>
              <a:t>н</a:t>
            </a:r>
            <a:r>
              <a:rPr lang="ru-RU" dirty="0" smtClean="0">
                <a:latin typeface="+mj-lt"/>
              </a:rPr>
              <a:t>/Д: Феникс, 2001. – 320с.</a:t>
            </a:r>
            <a:endParaRPr lang="ru-RU" dirty="0">
              <a:latin typeface="+mj-l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142852"/>
            <a:ext cx="8229600" cy="1143000"/>
          </a:xfrm>
        </p:spPr>
        <p:txBody>
          <a:bodyPr>
            <a:normAutofit/>
          </a:bodyPr>
          <a:lstStyle/>
          <a:p>
            <a:pPr algn="ctr"/>
            <a:r>
              <a:rPr lang="ru-RU" sz="4000" dirty="0" smtClean="0"/>
              <a:t>Механические волны</a:t>
            </a:r>
            <a:endParaRPr lang="ru-RU" sz="4000" dirty="0"/>
          </a:p>
        </p:txBody>
      </p:sp>
      <p:sp>
        <p:nvSpPr>
          <p:cNvPr id="3" name="Содержимое 2"/>
          <p:cNvSpPr>
            <a:spLocks noGrp="1"/>
          </p:cNvSpPr>
          <p:nvPr>
            <p:ph idx="1"/>
          </p:nvPr>
        </p:nvSpPr>
        <p:spPr>
          <a:xfrm>
            <a:off x="395536" y="1412776"/>
            <a:ext cx="8229600" cy="2448272"/>
          </a:xfrm>
        </p:spPr>
        <p:txBody>
          <a:bodyPr>
            <a:normAutofit/>
          </a:bodyPr>
          <a:lstStyle/>
          <a:p>
            <a:r>
              <a:rPr lang="ru-RU" sz="2400" b="1" i="1" dirty="0" smtClean="0"/>
              <a:t>Волна</a:t>
            </a:r>
            <a:r>
              <a:rPr lang="ru-RU" sz="2400" i="1" dirty="0" smtClean="0"/>
              <a:t>  - </a:t>
            </a:r>
            <a:r>
              <a:rPr lang="ru-RU" sz="2400" dirty="0" smtClean="0"/>
              <a:t>это колебания, распространяющиеся в пространстве с течением времени.</a:t>
            </a:r>
          </a:p>
          <a:p>
            <a:r>
              <a:rPr lang="ru-RU" sz="2400" b="1" i="1" dirty="0" smtClean="0"/>
              <a:t>Механической волной - </a:t>
            </a:r>
            <a:r>
              <a:rPr lang="ru-RU" sz="2400" dirty="0" smtClean="0"/>
              <a:t>называется процесс распространения колебаний в упругой среде, который сопровождается передачей энергии колеблющегося тела от одной точки упругой среды к другой.</a:t>
            </a:r>
          </a:p>
          <a:p>
            <a:endParaRPr lang="ru-RU" dirty="0"/>
          </a:p>
        </p:txBody>
      </p:sp>
      <p:pic>
        <p:nvPicPr>
          <p:cNvPr id="4" name="Picture 4" descr="C:\Documents and Settings\Admin\Мои документы\Мои рисунки\6727_014.jpg"/>
          <p:cNvPicPr>
            <a:picLocks noChangeAspect="1" noChangeArrowheads="1"/>
          </p:cNvPicPr>
          <p:nvPr/>
        </p:nvPicPr>
        <p:blipFill>
          <a:blip r:embed="rId2" cstate="print"/>
          <a:srcRect/>
          <a:stretch>
            <a:fillRect/>
          </a:stretch>
        </p:blipFill>
        <p:spPr bwMode="auto">
          <a:xfrm>
            <a:off x="785813" y="3957638"/>
            <a:ext cx="7643812" cy="5715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0"/>
            <a:ext cx="8229600" cy="868346"/>
          </a:xfrm>
        </p:spPr>
        <p:txBody>
          <a:bodyPr>
            <a:normAutofit/>
          </a:bodyPr>
          <a:lstStyle/>
          <a:p>
            <a:pPr algn="ctr"/>
            <a:r>
              <a:rPr lang="ru-RU" sz="3600" dirty="0" smtClean="0"/>
              <a:t>Виды волн</a:t>
            </a:r>
            <a:endParaRPr lang="ru-RU" sz="3600" dirty="0"/>
          </a:p>
        </p:txBody>
      </p:sp>
      <p:sp>
        <p:nvSpPr>
          <p:cNvPr id="4" name="Текст 3"/>
          <p:cNvSpPr>
            <a:spLocks noGrp="1"/>
          </p:cNvSpPr>
          <p:nvPr>
            <p:ph type="body" idx="1"/>
          </p:nvPr>
        </p:nvSpPr>
        <p:spPr>
          <a:xfrm>
            <a:off x="357158" y="1000108"/>
            <a:ext cx="4040188" cy="639762"/>
          </a:xfrm>
        </p:spPr>
        <p:txBody>
          <a:bodyPr/>
          <a:lstStyle/>
          <a:p>
            <a:r>
              <a:rPr lang="ru-RU" i="1" dirty="0" smtClean="0"/>
              <a:t>поперечные волны</a:t>
            </a:r>
            <a:endParaRPr lang="ru-RU" i="1" dirty="0"/>
          </a:p>
        </p:txBody>
      </p:sp>
      <p:sp>
        <p:nvSpPr>
          <p:cNvPr id="5" name="Текст 4"/>
          <p:cNvSpPr>
            <a:spLocks noGrp="1"/>
          </p:cNvSpPr>
          <p:nvPr>
            <p:ph type="body" sz="half" idx="3"/>
          </p:nvPr>
        </p:nvSpPr>
        <p:spPr>
          <a:xfrm>
            <a:off x="4786314" y="1000108"/>
            <a:ext cx="4041775" cy="639762"/>
          </a:xfrm>
        </p:spPr>
        <p:txBody>
          <a:bodyPr/>
          <a:lstStyle/>
          <a:p>
            <a:r>
              <a:rPr lang="ru-RU" i="1" dirty="0" smtClean="0"/>
              <a:t>продольные волны </a:t>
            </a:r>
            <a:endParaRPr lang="ru-RU" i="1" dirty="0"/>
          </a:p>
        </p:txBody>
      </p:sp>
      <p:sp>
        <p:nvSpPr>
          <p:cNvPr id="3" name="Содержимое 2"/>
          <p:cNvSpPr>
            <a:spLocks noGrp="1"/>
          </p:cNvSpPr>
          <p:nvPr>
            <p:ph sz="quarter" idx="2"/>
          </p:nvPr>
        </p:nvSpPr>
        <p:spPr>
          <a:xfrm>
            <a:off x="0" y="1571612"/>
            <a:ext cx="4286280" cy="3182951"/>
          </a:xfrm>
        </p:spPr>
        <p:txBody>
          <a:bodyPr>
            <a:normAutofit/>
          </a:bodyPr>
          <a:lstStyle/>
          <a:p>
            <a:r>
              <a:rPr lang="ru-RU" dirty="0" smtClean="0"/>
              <a:t>волна называется </a:t>
            </a:r>
            <a:r>
              <a:rPr lang="ru-RU" i="1" dirty="0" smtClean="0"/>
              <a:t>поперечной</a:t>
            </a:r>
            <a:r>
              <a:rPr lang="ru-RU" dirty="0" smtClean="0"/>
              <a:t>, если частицы среды колеблются  в направлениях, перпендикулярных к направлению распространения волн. </a:t>
            </a:r>
            <a:endParaRPr lang="ru-RU" dirty="0"/>
          </a:p>
        </p:txBody>
      </p:sp>
      <p:sp>
        <p:nvSpPr>
          <p:cNvPr id="6" name="Содержимое 5"/>
          <p:cNvSpPr>
            <a:spLocks noGrp="1"/>
          </p:cNvSpPr>
          <p:nvPr>
            <p:ph sz="quarter" idx="4"/>
          </p:nvPr>
        </p:nvSpPr>
        <p:spPr>
          <a:xfrm>
            <a:off x="4500562" y="1571612"/>
            <a:ext cx="4041775" cy="3951288"/>
          </a:xfrm>
        </p:spPr>
        <p:txBody>
          <a:bodyPr/>
          <a:lstStyle/>
          <a:p>
            <a:r>
              <a:rPr lang="ru-RU" dirty="0" smtClean="0"/>
              <a:t>волна называется </a:t>
            </a:r>
            <a:r>
              <a:rPr lang="ru-RU" i="1" dirty="0" smtClean="0"/>
              <a:t>продольной</a:t>
            </a:r>
            <a:r>
              <a:rPr lang="ru-RU" dirty="0" smtClean="0"/>
              <a:t>, если колебания частиц среды происходят в направлении распространения волны. </a:t>
            </a:r>
            <a:endParaRPr lang="ru-RU" dirty="0"/>
          </a:p>
        </p:txBody>
      </p:sp>
      <p:pic>
        <p:nvPicPr>
          <p:cNvPr id="7" name="Рисунок 6" descr="waves.jpg"/>
          <p:cNvPicPr>
            <a:picLocks noChangeAspect="1"/>
          </p:cNvPicPr>
          <p:nvPr/>
        </p:nvPicPr>
        <p:blipFill>
          <a:blip r:embed="rId2" cstate="print"/>
          <a:stretch>
            <a:fillRect/>
          </a:stretch>
        </p:blipFill>
        <p:spPr>
          <a:xfrm>
            <a:off x="899592" y="3933056"/>
            <a:ext cx="7215238" cy="186690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500034" y="0"/>
            <a:ext cx="8229600" cy="1143000"/>
          </a:xfrm>
        </p:spPr>
        <p:txBody>
          <a:bodyPr>
            <a:noAutofit/>
          </a:bodyPr>
          <a:lstStyle/>
          <a:p>
            <a:pPr algn="ctr"/>
            <a:r>
              <a:rPr lang="ru-RU" sz="3200" dirty="0" smtClean="0"/>
              <a:t>Физические характеристики волны</a:t>
            </a:r>
            <a:endParaRPr lang="ru-RU" sz="3200" dirty="0"/>
          </a:p>
        </p:txBody>
      </p:sp>
      <p:sp>
        <p:nvSpPr>
          <p:cNvPr id="9" name="Текст 8"/>
          <p:cNvSpPr>
            <a:spLocks noGrp="1"/>
          </p:cNvSpPr>
          <p:nvPr>
            <p:ph type="body" idx="1"/>
          </p:nvPr>
        </p:nvSpPr>
        <p:spPr>
          <a:xfrm>
            <a:off x="214282" y="1071546"/>
            <a:ext cx="3714776" cy="2357454"/>
          </a:xfrm>
        </p:spPr>
        <p:txBody>
          <a:bodyPr>
            <a:normAutofit/>
          </a:bodyPr>
          <a:lstStyle/>
          <a:p>
            <a:r>
              <a:rPr lang="ru-RU" sz="2400" b="1" dirty="0" smtClean="0"/>
              <a:t>1)</a:t>
            </a:r>
            <a:r>
              <a:rPr lang="en-US" sz="2400" b="1" dirty="0" smtClean="0"/>
              <a:t> </a:t>
            </a:r>
            <a:r>
              <a:rPr lang="ru-RU" sz="1800" b="1" i="1" dirty="0" smtClean="0"/>
              <a:t>длина волны                                 </a:t>
            </a:r>
          </a:p>
          <a:p>
            <a:r>
              <a:rPr lang="ru-RU" sz="1800" b="0" dirty="0" smtClean="0">
                <a:solidFill>
                  <a:schemeClr val="tx1"/>
                </a:solidFill>
              </a:rPr>
              <a:t>это расстояние, на которое </a:t>
            </a:r>
          </a:p>
          <a:p>
            <a:r>
              <a:rPr lang="ru-RU" sz="1800" b="0" dirty="0" smtClean="0">
                <a:solidFill>
                  <a:schemeClr val="tx1"/>
                </a:solidFill>
              </a:rPr>
              <a:t>распространяется волна </a:t>
            </a:r>
          </a:p>
          <a:p>
            <a:r>
              <a:rPr lang="ru-RU" sz="1800" b="0" dirty="0" smtClean="0">
                <a:solidFill>
                  <a:schemeClr val="tx1"/>
                </a:solidFill>
              </a:rPr>
              <a:t>за время, равное одному </a:t>
            </a:r>
          </a:p>
          <a:p>
            <a:r>
              <a:rPr lang="ru-RU" sz="1800" b="0" dirty="0" smtClean="0">
                <a:solidFill>
                  <a:schemeClr val="tx1"/>
                </a:solidFill>
              </a:rPr>
              <a:t>периоду колебаний. </a:t>
            </a:r>
          </a:p>
          <a:p>
            <a:endParaRPr lang="en-US" sz="1800" b="0" i="1" dirty="0"/>
          </a:p>
        </p:txBody>
      </p:sp>
      <p:sp>
        <p:nvSpPr>
          <p:cNvPr id="11" name="Текст 10"/>
          <p:cNvSpPr>
            <a:spLocks noGrp="1"/>
          </p:cNvSpPr>
          <p:nvPr>
            <p:ph type="body" sz="half" idx="3"/>
          </p:nvPr>
        </p:nvSpPr>
        <p:spPr>
          <a:xfrm>
            <a:off x="4357686" y="1357298"/>
            <a:ext cx="4256089" cy="2857520"/>
          </a:xfrm>
        </p:spPr>
        <p:txBody>
          <a:bodyPr>
            <a:normAutofit/>
          </a:bodyPr>
          <a:lstStyle/>
          <a:p>
            <a:r>
              <a:rPr lang="ru-RU" sz="1800" dirty="0"/>
              <a:t>2) </a:t>
            </a:r>
            <a:r>
              <a:rPr lang="ru-RU" sz="1800" i="1" dirty="0" smtClean="0"/>
              <a:t>скорость</a:t>
            </a:r>
          </a:p>
          <a:p>
            <a:r>
              <a:rPr lang="ru-RU" sz="1800" i="1" dirty="0" smtClean="0"/>
              <a:t>распространения волны</a:t>
            </a:r>
          </a:p>
          <a:p>
            <a:r>
              <a:rPr lang="ru-RU" sz="1800" b="0" dirty="0" smtClean="0">
                <a:solidFill>
                  <a:schemeClr val="tx1"/>
                </a:solidFill>
              </a:rPr>
              <a:t>это скорость</a:t>
            </a:r>
            <a:r>
              <a:rPr lang="ru-RU" sz="1800" b="0" dirty="0">
                <a:solidFill>
                  <a:schemeClr val="tx1"/>
                </a:solidFill>
              </a:rPr>
              <a:t>, с которой перемещаются в среде волновой фронт(точки волны одинаковой фазы,  т.е. горбы или впадины). Фазовая скорость волны зависит от механических свойств среды, в которой волна распространяется. </a:t>
            </a:r>
          </a:p>
          <a:p>
            <a:endParaRPr lang="ru-RU" dirty="0"/>
          </a:p>
        </p:txBody>
      </p:sp>
      <p:sp>
        <p:nvSpPr>
          <p:cNvPr id="10" name="Содержимое 9"/>
          <p:cNvSpPr>
            <a:spLocks noGrp="1"/>
          </p:cNvSpPr>
          <p:nvPr>
            <p:ph sz="quarter" idx="2"/>
          </p:nvPr>
        </p:nvSpPr>
        <p:spPr>
          <a:xfrm>
            <a:off x="2714612" y="4929198"/>
            <a:ext cx="3714776" cy="1714512"/>
          </a:xfrm>
        </p:spPr>
        <p:txBody>
          <a:bodyPr>
            <a:normAutofit/>
          </a:bodyPr>
          <a:lstStyle/>
          <a:p>
            <a:endParaRPr lang="ru-RU" dirty="0" smtClean="0"/>
          </a:p>
          <a:p>
            <a:endParaRPr lang="ru-RU" dirty="0"/>
          </a:p>
        </p:txBody>
      </p:sp>
      <p:pic>
        <p:nvPicPr>
          <p:cNvPr id="13" name="Рисунок 12" descr="271141.jpg"/>
          <p:cNvPicPr>
            <a:picLocks noChangeAspect="1"/>
          </p:cNvPicPr>
          <p:nvPr/>
        </p:nvPicPr>
        <p:blipFill>
          <a:blip r:embed="rId2" cstate="print"/>
          <a:stretch>
            <a:fillRect/>
          </a:stretch>
        </p:blipFill>
        <p:spPr>
          <a:xfrm>
            <a:off x="285720" y="3286124"/>
            <a:ext cx="2286016" cy="1214446"/>
          </a:xfrm>
          <a:prstGeom prst="rect">
            <a:avLst/>
          </a:prstGeom>
        </p:spPr>
      </p:pic>
      <p:sp>
        <p:nvSpPr>
          <p:cNvPr id="14" name="Выноска-облако 13"/>
          <p:cNvSpPr/>
          <p:nvPr/>
        </p:nvSpPr>
        <p:spPr>
          <a:xfrm>
            <a:off x="5786446" y="4143380"/>
            <a:ext cx="3214710" cy="2286016"/>
          </a:xfrm>
          <a:prstGeom prst="cloudCallout">
            <a:avLst/>
          </a:prstGeom>
          <a:solidFill>
            <a:schemeClr val="accent1">
              <a:lumMod val="20000"/>
              <a:lumOff val="80000"/>
            </a:schemeClr>
          </a:solidFill>
          <a:ln>
            <a:solidFill>
              <a:schemeClr val="accent1">
                <a:lumMod val="40000"/>
                <a:lumOff val="6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buFont typeface="Wingdings" pitchFamily="2" charset="2"/>
              <a:buChar char="v"/>
            </a:pPr>
            <a:r>
              <a:rPr lang="ru-RU" sz="1400" dirty="0" smtClean="0">
                <a:solidFill>
                  <a:schemeClr val="tx1"/>
                </a:solidFill>
              </a:rPr>
              <a:t>Связь между длиной волны </a:t>
            </a:r>
            <a:r>
              <a:rPr lang="el-GR" sz="1400" i="1" u="sng" dirty="0" smtClean="0">
                <a:solidFill>
                  <a:schemeClr val="tx1"/>
                </a:solidFill>
              </a:rPr>
              <a:t>λ</a:t>
            </a:r>
            <a:r>
              <a:rPr lang="ru-RU" sz="1400" dirty="0" smtClean="0">
                <a:solidFill>
                  <a:schemeClr val="tx1"/>
                </a:solidFill>
              </a:rPr>
              <a:t>, фазовой скоростью волны </a:t>
            </a:r>
            <a:r>
              <a:rPr lang="en-US" sz="1400" i="1" u="sng" dirty="0" smtClean="0">
                <a:solidFill>
                  <a:schemeClr val="tx1"/>
                </a:solidFill>
              </a:rPr>
              <a:t>v</a:t>
            </a:r>
            <a:r>
              <a:rPr lang="en-US" sz="1400" dirty="0" smtClean="0">
                <a:solidFill>
                  <a:schemeClr val="tx1"/>
                </a:solidFill>
              </a:rPr>
              <a:t>,</a:t>
            </a:r>
            <a:r>
              <a:rPr lang="ru-RU" sz="1400" dirty="0" smtClean="0">
                <a:solidFill>
                  <a:schemeClr val="tx1"/>
                </a:solidFill>
              </a:rPr>
              <a:t> частотой </a:t>
            </a:r>
            <a:r>
              <a:rPr lang="el-GR" sz="1400" i="1" u="sng" dirty="0" smtClean="0">
                <a:solidFill>
                  <a:schemeClr val="tx1"/>
                </a:solidFill>
              </a:rPr>
              <a:t>ν</a:t>
            </a:r>
            <a:r>
              <a:rPr lang="ru-RU" sz="1400" dirty="0" smtClean="0">
                <a:solidFill>
                  <a:schemeClr val="tx1"/>
                </a:solidFill>
              </a:rPr>
              <a:t> и периодом </a:t>
            </a:r>
            <a:r>
              <a:rPr lang="ru-RU" sz="1400" i="1" u="sng" dirty="0" smtClean="0">
                <a:solidFill>
                  <a:schemeClr val="tx1"/>
                </a:solidFill>
              </a:rPr>
              <a:t>Т</a:t>
            </a:r>
            <a:r>
              <a:rPr lang="ru-RU" sz="1400" dirty="0" smtClean="0">
                <a:solidFill>
                  <a:schemeClr val="tx1"/>
                </a:solidFill>
              </a:rPr>
              <a:t> волны: </a:t>
            </a:r>
            <a:br>
              <a:rPr lang="ru-RU" sz="1400" dirty="0" smtClean="0">
                <a:solidFill>
                  <a:schemeClr val="tx1"/>
                </a:solidFill>
              </a:rPr>
            </a:br>
            <a:r>
              <a:rPr lang="el-GR" sz="1400" b="1" dirty="0" smtClean="0">
                <a:solidFill>
                  <a:schemeClr val="tx1"/>
                </a:solidFill>
              </a:rPr>
              <a:t>λ = </a:t>
            </a:r>
            <a:r>
              <a:rPr lang="en-US" sz="1400" b="1" i="1" dirty="0" err="1" smtClean="0">
                <a:solidFill>
                  <a:schemeClr val="tx1"/>
                </a:solidFill>
              </a:rPr>
              <a:t>vT</a:t>
            </a:r>
            <a:r>
              <a:rPr lang="ru-RU" sz="1400" b="1" i="1" dirty="0" smtClean="0">
                <a:solidFill>
                  <a:schemeClr val="tx1"/>
                </a:solidFill>
              </a:rPr>
              <a:t>=</a:t>
            </a:r>
            <a:r>
              <a:rPr lang="en-US" sz="1400" b="1" dirty="0" smtClean="0">
                <a:solidFill>
                  <a:schemeClr val="tx1"/>
                </a:solidFill>
              </a:rPr>
              <a:t> v</a:t>
            </a:r>
            <a:r>
              <a:rPr lang="ru-RU" sz="1400" b="1" dirty="0" smtClean="0">
                <a:solidFill>
                  <a:schemeClr val="tx1"/>
                </a:solidFill>
              </a:rPr>
              <a:t> /</a:t>
            </a:r>
            <a:r>
              <a:rPr lang="el-GR" sz="1400" b="1" dirty="0" smtClean="0">
                <a:solidFill>
                  <a:schemeClr val="tx1"/>
                </a:solidFill>
              </a:rPr>
              <a:t> ν</a:t>
            </a:r>
            <a:r>
              <a:rPr lang="ru-RU" sz="1400" b="1" dirty="0" smtClean="0">
                <a:solidFill>
                  <a:schemeClr val="tx1"/>
                </a:solidFill>
              </a:rPr>
              <a:t> </a:t>
            </a:r>
            <a:r>
              <a:rPr lang="en-US" sz="1400" b="1" dirty="0" smtClean="0">
                <a:solidFill>
                  <a:schemeClr val="tx1"/>
                </a:solidFill>
              </a:rPr>
              <a:t>  </a:t>
            </a:r>
            <a:r>
              <a:rPr lang="ru-RU" sz="1400" dirty="0" smtClean="0">
                <a:solidFill>
                  <a:schemeClr val="tx1"/>
                </a:solidFill>
              </a:rPr>
              <a:t>=</a:t>
            </a:r>
            <a:r>
              <a:rPr lang="en-US" sz="1400" dirty="0" smtClean="0">
                <a:solidFill>
                  <a:schemeClr val="tx1"/>
                </a:solidFill>
              </a:rPr>
              <a:t>&gt;  </a:t>
            </a:r>
            <a:r>
              <a:rPr lang="en-US" sz="1400" b="1" dirty="0" smtClean="0">
                <a:solidFill>
                  <a:schemeClr val="tx1"/>
                </a:solidFill>
              </a:rPr>
              <a:t>v=</a:t>
            </a:r>
            <a:r>
              <a:rPr lang="el-GR" sz="1400" b="1" dirty="0" smtClean="0">
                <a:solidFill>
                  <a:schemeClr val="tx1"/>
                </a:solidFill>
              </a:rPr>
              <a:t>λν</a:t>
            </a:r>
            <a:r>
              <a:rPr lang="ru-RU" sz="1400" b="1" dirty="0" smtClean="0">
                <a:solidFill>
                  <a:schemeClr val="tx1"/>
                </a:solidFill>
              </a:rPr>
              <a:t>=</a:t>
            </a:r>
            <a:r>
              <a:rPr lang="el-GR" sz="1400" b="1" dirty="0" smtClean="0">
                <a:solidFill>
                  <a:schemeClr val="tx1"/>
                </a:solidFill>
              </a:rPr>
              <a:t>λ</a:t>
            </a:r>
            <a:r>
              <a:rPr lang="ru-RU" sz="1400" b="1" dirty="0" smtClean="0">
                <a:solidFill>
                  <a:schemeClr val="tx1"/>
                </a:solidFill>
              </a:rPr>
              <a:t>/Т</a:t>
            </a:r>
            <a:r>
              <a:rPr lang="ru-RU" sz="1400" dirty="0" smtClean="0">
                <a:solidFill>
                  <a:schemeClr val="tx1"/>
                </a:solidFill>
              </a:rPr>
              <a:t/>
            </a:r>
            <a:br>
              <a:rPr lang="ru-RU" sz="1400" dirty="0" smtClean="0">
                <a:solidFill>
                  <a:schemeClr val="tx1"/>
                </a:solidFill>
              </a:rPr>
            </a:br>
            <a:r>
              <a:rPr lang="en-US" sz="1400" b="1" dirty="0" smtClean="0">
                <a:solidFill>
                  <a:schemeClr val="tx1"/>
                </a:solidFill>
              </a:rPr>
              <a:t>[</a:t>
            </a:r>
            <a:r>
              <a:rPr lang="el-GR" sz="1400" b="1" dirty="0" smtClean="0">
                <a:solidFill>
                  <a:schemeClr val="tx1"/>
                </a:solidFill>
              </a:rPr>
              <a:t>λ</a:t>
            </a:r>
            <a:r>
              <a:rPr lang="en-US" sz="1400" b="1" dirty="0" smtClean="0">
                <a:solidFill>
                  <a:schemeClr val="tx1"/>
                </a:solidFill>
              </a:rPr>
              <a:t>]=[</a:t>
            </a:r>
            <a:r>
              <a:rPr lang="ru-RU" sz="1400" b="1" dirty="0" smtClean="0">
                <a:solidFill>
                  <a:schemeClr val="tx1"/>
                </a:solidFill>
              </a:rPr>
              <a:t>м</a:t>
            </a:r>
            <a:r>
              <a:rPr lang="en-US" sz="1400" b="1" dirty="0" smtClean="0">
                <a:solidFill>
                  <a:schemeClr val="tx1"/>
                </a:solidFill>
              </a:rPr>
              <a:t>]; [v]=[</a:t>
            </a:r>
            <a:r>
              <a:rPr lang="ru-RU" sz="1400" b="1" dirty="0" smtClean="0">
                <a:solidFill>
                  <a:schemeClr val="tx1"/>
                </a:solidFill>
              </a:rPr>
              <a:t>м/с</a:t>
            </a:r>
            <a:r>
              <a:rPr lang="en-US" sz="1400" b="1" dirty="0" smtClean="0">
                <a:solidFill>
                  <a:schemeClr val="tx1"/>
                </a:solidFill>
              </a:rPr>
              <a:t>]</a:t>
            </a:r>
            <a:endParaRPr lang="ru-RU" sz="1400" b="1" dirty="0">
              <a:solidFill>
                <a:schemeClr val="tx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260648"/>
            <a:ext cx="8186766" cy="727058"/>
          </a:xfrm>
        </p:spPr>
        <p:txBody>
          <a:bodyPr>
            <a:noAutofit/>
          </a:bodyPr>
          <a:lstStyle/>
          <a:p>
            <a:pPr algn="ctr"/>
            <a:r>
              <a:rPr lang="ru-RU" sz="3200" b="0" dirty="0" smtClean="0"/>
              <a:t>Распространение волн в упругих средах</a:t>
            </a:r>
            <a:endParaRPr lang="ru-RU" sz="3200" b="0" dirty="0"/>
          </a:p>
        </p:txBody>
      </p:sp>
      <p:sp>
        <p:nvSpPr>
          <p:cNvPr id="4" name="Текст 3"/>
          <p:cNvSpPr>
            <a:spLocks noGrp="1"/>
          </p:cNvSpPr>
          <p:nvPr>
            <p:ph type="body" idx="2"/>
          </p:nvPr>
        </p:nvSpPr>
        <p:spPr>
          <a:xfrm>
            <a:off x="539552" y="1124744"/>
            <a:ext cx="3960440" cy="1584176"/>
          </a:xfrm>
        </p:spPr>
        <p:txBody>
          <a:bodyPr>
            <a:normAutofit/>
          </a:bodyPr>
          <a:lstStyle/>
          <a:p>
            <a:r>
              <a:rPr lang="ru-RU" sz="1800" b="1" i="1" dirty="0" smtClean="0">
                <a:solidFill>
                  <a:schemeClr val="bg2">
                    <a:lumMod val="25000"/>
                  </a:schemeClr>
                </a:solidFill>
              </a:rPr>
              <a:t>плоская волна</a:t>
            </a:r>
          </a:p>
          <a:p>
            <a:r>
              <a:rPr lang="ru-RU" sz="1800" dirty="0" smtClean="0"/>
              <a:t>это волна , </a:t>
            </a:r>
            <a:r>
              <a:rPr lang="ru-RU" sz="1800" dirty="0"/>
              <a:t>у </a:t>
            </a:r>
            <a:r>
              <a:rPr lang="ru-RU" sz="1800" dirty="0" smtClean="0"/>
              <a:t>которой </a:t>
            </a:r>
            <a:r>
              <a:rPr lang="ru-RU" sz="1800" dirty="0"/>
              <a:t>направление распространения одинаково во всех точках </a:t>
            </a:r>
            <a:r>
              <a:rPr lang="ru-RU" sz="1800" dirty="0" smtClean="0"/>
              <a:t>пространства</a:t>
            </a:r>
          </a:p>
          <a:p>
            <a:endParaRPr lang="ru-RU" dirty="0" smtClean="0"/>
          </a:p>
          <a:p>
            <a:endParaRPr lang="ru-RU" dirty="0" smtClean="0"/>
          </a:p>
          <a:p>
            <a:endParaRPr lang="ru-RU" dirty="0" smtClean="0"/>
          </a:p>
          <a:p>
            <a:endParaRPr lang="ru-RU" dirty="0" smtClean="0"/>
          </a:p>
          <a:p>
            <a:endParaRPr lang="ru-RU" dirty="0" smtClean="0"/>
          </a:p>
          <a:p>
            <a:endParaRPr lang="ru-RU" dirty="0"/>
          </a:p>
        </p:txBody>
      </p:sp>
      <p:sp>
        <p:nvSpPr>
          <p:cNvPr id="6" name="TextBox 5"/>
          <p:cNvSpPr txBox="1"/>
          <p:nvPr/>
        </p:nvSpPr>
        <p:spPr>
          <a:xfrm>
            <a:off x="4860032" y="1124744"/>
            <a:ext cx="3888432" cy="1754326"/>
          </a:xfrm>
          <a:prstGeom prst="rect">
            <a:avLst/>
          </a:prstGeom>
          <a:noFill/>
        </p:spPr>
        <p:txBody>
          <a:bodyPr wrap="square" rtlCol="0">
            <a:spAutoFit/>
          </a:bodyPr>
          <a:lstStyle/>
          <a:p>
            <a:r>
              <a:rPr lang="ru-RU" b="1" i="1" dirty="0" smtClean="0">
                <a:solidFill>
                  <a:schemeClr val="bg2">
                    <a:lumMod val="25000"/>
                  </a:schemeClr>
                </a:solidFill>
              </a:rPr>
              <a:t>сферическая волна</a:t>
            </a:r>
          </a:p>
          <a:p>
            <a:r>
              <a:rPr lang="ru-RU" dirty="0" smtClean="0"/>
              <a:t>это волна, фронт которой представляет собой сферическую поверхность с радиусом, совпадающую с направлением  распространения волны. </a:t>
            </a:r>
            <a:endParaRPr lang="ru-RU" dirty="0"/>
          </a:p>
        </p:txBody>
      </p:sp>
      <p:pic>
        <p:nvPicPr>
          <p:cNvPr id="8" name="Рисунок 7" descr="image066.jpg"/>
          <p:cNvPicPr>
            <a:picLocks noChangeAspect="1"/>
          </p:cNvPicPr>
          <p:nvPr/>
        </p:nvPicPr>
        <p:blipFill>
          <a:blip r:embed="rId2" cstate="print"/>
          <a:srcRect l="5376" t="14823" r="55649" b="28849"/>
          <a:stretch>
            <a:fillRect/>
          </a:stretch>
        </p:blipFill>
        <p:spPr>
          <a:xfrm>
            <a:off x="2267744" y="2348880"/>
            <a:ext cx="2088232" cy="1368152"/>
          </a:xfrm>
          <a:prstGeom prst="rect">
            <a:avLst/>
          </a:prstGeom>
        </p:spPr>
      </p:pic>
      <p:pic>
        <p:nvPicPr>
          <p:cNvPr id="9" name="Рисунок 8" descr="noviy_god__2645766454.jpg"/>
          <p:cNvPicPr>
            <a:picLocks noChangeAspect="1"/>
          </p:cNvPicPr>
          <p:nvPr/>
        </p:nvPicPr>
        <p:blipFill>
          <a:blip r:embed="rId3" cstate="print"/>
          <a:srcRect t="10321"/>
          <a:stretch>
            <a:fillRect/>
          </a:stretch>
        </p:blipFill>
        <p:spPr>
          <a:xfrm>
            <a:off x="467544" y="3717032"/>
            <a:ext cx="3786214" cy="2502797"/>
          </a:xfrm>
          <a:prstGeom prst="rect">
            <a:avLst/>
          </a:prstGeom>
        </p:spPr>
      </p:pic>
      <p:pic>
        <p:nvPicPr>
          <p:cNvPr id="10" name="Рисунок 9" descr="kapkap2.jpg"/>
          <p:cNvPicPr>
            <a:picLocks noChangeAspect="1"/>
          </p:cNvPicPr>
          <p:nvPr/>
        </p:nvPicPr>
        <p:blipFill>
          <a:blip r:embed="rId4" cstate="print"/>
          <a:srcRect t="12843"/>
          <a:stretch>
            <a:fillRect/>
          </a:stretch>
        </p:blipFill>
        <p:spPr>
          <a:xfrm>
            <a:off x="4499992" y="3717032"/>
            <a:ext cx="3733284" cy="2515325"/>
          </a:xfrm>
          <a:prstGeom prst="rect">
            <a:avLst/>
          </a:prstGeom>
        </p:spPr>
      </p:pic>
      <p:pic>
        <p:nvPicPr>
          <p:cNvPr id="11" name="Рисунок 10" descr="image066.jpg"/>
          <p:cNvPicPr>
            <a:picLocks noChangeAspect="1"/>
          </p:cNvPicPr>
          <p:nvPr/>
        </p:nvPicPr>
        <p:blipFill>
          <a:blip r:embed="rId2" cstate="print"/>
          <a:srcRect l="51071" r="8610" b="19955"/>
          <a:stretch>
            <a:fillRect/>
          </a:stretch>
        </p:blipFill>
        <p:spPr>
          <a:xfrm>
            <a:off x="7415808" y="2564904"/>
            <a:ext cx="1728192" cy="1555373"/>
          </a:xfrm>
          <a:prstGeom prst="ellipse">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txBox="1">
            <a:spLocks/>
          </p:cNvSpPr>
          <p:nvPr/>
        </p:nvSpPr>
        <p:spPr>
          <a:xfrm>
            <a:off x="1043608" y="1268760"/>
            <a:ext cx="7704856" cy="5256584"/>
          </a:xfrm>
          <a:prstGeom prst="rect">
            <a:avLst/>
          </a:prstGeom>
        </p:spPr>
        <p:txBody>
          <a:bodyPr>
            <a:normAutofit fontScale="62500" lnSpcReduction="20000"/>
          </a:bodyPr>
          <a:lstStyle/>
          <a:p>
            <a:pPr marL="274320" marR="0" lvl="0" indent="-274320" algn="l" defTabSz="914400" rtl="0" eaLnBrk="1" fontAlgn="auto" latinLnBrk="0" hangingPunct="1">
              <a:lnSpc>
                <a:spcPct val="120000"/>
              </a:lnSpc>
              <a:spcBef>
                <a:spcPct val="20000"/>
              </a:spcBef>
              <a:spcAft>
                <a:spcPts val="0"/>
              </a:spcAft>
              <a:buClr>
                <a:schemeClr val="accent3"/>
              </a:buClr>
              <a:buSzPct val="95000"/>
              <a:buFont typeface="Wingdings 2"/>
              <a:buChar char=""/>
              <a:tabLst/>
              <a:defRPr/>
            </a:pPr>
            <a:r>
              <a:rPr kumimoji="0" lang="ru-RU" sz="3300" b="1" i="0" u="none" strike="noStrike" kern="1200" cap="none" spc="0" normalizeH="0" baseline="0" noProof="0" dirty="0" smtClean="0">
                <a:ln>
                  <a:noFill/>
                </a:ln>
                <a:solidFill>
                  <a:schemeClr val="accent4">
                    <a:lumMod val="75000"/>
                  </a:schemeClr>
                </a:solidFill>
                <a:effectLst/>
                <a:uLnTx/>
                <a:uFillTx/>
                <a:latin typeface="+mn-lt"/>
                <a:ea typeface="+mn-ea"/>
                <a:cs typeface="+mn-cs"/>
              </a:rPr>
              <a:t>Мир наполнен самыми разнообразными звуками: тиканьем часов и гулом моторов, шелестом листьев и завыванием ветра, пением птиц и голосами людей. </a:t>
            </a:r>
          </a:p>
          <a:p>
            <a:pPr marL="274320" marR="0" lvl="0" indent="-274320" algn="l" defTabSz="914400" rtl="0" eaLnBrk="1" fontAlgn="auto" latinLnBrk="0" hangingPunct="1">
              <a:lnSpc>
                <a:spcPct val="120000"/>
              </a:lnSpc>
              <a:spcBef>
                <a:spcPct val="20000"/>
              </a:spcBef>
              <a:spcAft>
                <a:spcPts val="0"/>
              </a:spcAft>
              <a:buClr>
                <a:schemeClr val="accent3"/>
              </a:buClr>
              <a:buSzPct val="95000"/>
              <a:buFont typeface="Wingdings 2"/>
              <a:buChar char=""/>
              <a:tabLst/>
              <a:defRPr/>
            </a:pPr>
            <a:r>
              <a:rPr kumimoji="0" lang="ru-RU" sz="3300" b="1" i="0" u="none" strike="noStrike" kern="1200" cap="none" spc="0" normalizeH="0" baseline="0" noProof="0" dirty="0" smtClean="0">
                <a:ln>
                  <a:noFill/>
                </a:ln>
                <a:solidFill>
                  <a:schemeClr val="accent4">
                    <a:lumMod val="75000"/>
                  </a:schemeClr>
                </a:solidFill>
                <a:effectLst/>
                <a:uLnTx/>
                <a:uFillTx/>
                <a:latin typeface="+mn-lt"/>
                <a:ea typeface="+mn-ea"/>
                <a:cs typeface="+mn-cs"/>
              </a:rPr>
              <a:t> С помощью  речи  люди  общаются,  с помощью  звука люди и животные получают информацию об окружающем мире. </a:t>
            </a:r>
          </a:p>
          <a:p>
            <a:pPr marL="274320" marR="0" lvl="0" indent="-274320" algn="l" defTabSz="914400" rtl="0" eaLnBrk="1" fontAlgn="auto" latinLnBrk="0" hangingPunct="1">
              <a:lnSpc>
                <a:spcPct val="120000"/>
              </a:lnSpc>
              <a:spcBef>
                <a:spcPct val="20000"/>
              </a:spcBef>
              <a:spcAft>
                <a:spcPts val="0"/>
              </a:spcAft>
              <a:buClr>
                <a:schemeClr val="accent3"/>
              </a:buClr>
              <a:buSzPct val="95000"/>
              <a:buFont typeface="Wingdings 2"/>
              <a:buChar char=""/>
              <a:tabLst/>
              <a:defRPr/>
            </a:pPr>
            <a:r>
              <a:rPr kumimoji="0" lang="ru-RU" sz="3300" b="1" i="0" u="none" strike="noStrike" kern="1200" cap="none" spc="0" normalizeH="0" baseline="0" noProof="0" dirty="0" smtClean="0">
                <a:ln>
                  <a:noFill/>
                </a:ln>
                <a:solidFill>
                  <a:schemeClr val="accent4">
                    <a:lumMod val="75000"/>
                  </a:schemeClr>
                </a:solidFill>
                <a:effectLst/>
                <a:uLnTx/>
                <a:uFillTx/>
                <a:latin typeface="+mn-lt"/>
                <a:ea typeface="+mn-ea"/>
                <a:cs typeface="+mn-cs"/>
              </a:rPr>
              <a:t>Звуки – наши неизменные спутники. Они по-разному воздействуют на человека: информируют нас о чем-то, предупреждают, об опасности, радуют и раздражают, успокаивают и пугают своей неожиданностью. </a:t>
            </a:r>
          </a:p>
          <a:p>
            <a:pPr marL="274320" marR="0" lvl="0" indent="-274320" algn="l" defTabSz="914400" rtl="0" eaLnBrk="1" fontAlgn="auto" latinLnBrk="0" hangingPunct="1">
              <a:lnSpc>
                <a:spcPct val="120000"/>
              </a:lnSpc>
              <a:spcBef>
                <a:spcPct val="20000"/>
              </a:spcBef>
              <a:spcAft>
                <a:spcPts val="0"/>
              </a:spcAft>
              <a:buClr>
                <a:schemeClr val="accent3"/>
              </a:buClr>
              <a:buSzPct val="95000"/>
              <a:buFont typeface="Wingdings 2"/>
              <a:buChar char=""/>
              <a:tabLst/>
              <a:defRPr/>
            </a:pPr>
            <a:r>
              <a:rPr kumimoji="0" lang="ru-RU" sz="3300" b="1" i="0" u="none" strike="noStrike" kern="1200" cap="none" spc="0" normalizeH="0" baseline="0" noProof="0" dirty="0" smtClean="0">
                <a:ln>
                  <a:noFill/>
                </a:ln>
                <a:solidFill>
                  <a:schemeClr val="accent4">
                    <a:lumMod val="75000"/>
                  </a:schemeClr>
                </a:solidFill>
                <a:effectLst/>
                <a:uLnTx/>
                <a:uFillTx/>
                <a:latin typeface="+mn-lt"/>
                <a:ea typeface="+mn-ea"/>
                <a:cs typeface="+mn-cs"/>
              </a:rPr>
              <a:t>Из биологии мы знаем, что есть звуки, которые мы, люди, не слышим, однако многие животные и птицы пользуются этими звуками (например, дельфины общаются с помощью этих звуков)</a:t>
            </a:r>
          </a:p>
          <a:p>
            <a:pPr marL="274320" marR="0" lvl="0" indent="-274320" algn="l" defTabSz="914400" rtl="0" eaLnBrk="1" fontAlgn="auto" latinLnBrk="0" hangingPunct="1">
              <a:lnSpc>
                <a:spcPct val="120000"/>
              </a:lnSpc>
              <a:spcBef>
                <a:spcPct val="20000"/>
              </a:spcBef>
              <a:spcAft>
                <a:spcPts val="0"/>
              </a:spcAft>
              <a:buClr>
                <a:schemeClr val="accent3"/>
              </a:buClr>
              <a:buSzPct val="95000"/>
              <a:buFont typeface="Wingdings 2"/>
              <a:buChar char=""/>
              <a:tabLst/>
              <a:defRPr/>
            </a:pPr>
            <a:endParaRPr kumimoji="0" lang="ru-RU" sz="33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20000"/>
              </a:lnSpc>
              <a:spcBef>
                <a:spcPct val="20000"/>
              </a:spcBef>
              <a:spcAft>
                <a:spcPts val="0"/>
              </a:spcAft>
              <a:buClr>
                <a:schemeClr val="accent3"/>
              </a:buClr>
              <a:buSzPct val="95000"/>
              <a:buFont typeface="Wingdings 2"/>
              <a:buChar char=""/>
              <a:tabLst/>
              <a:defRPr/>
            </a:pPr>
            <a:endParaRPr kumimoji="0" lang="ru-RU" sz="2600" b="0" i="0" u="none" strike="noStrike" kern="1200" cap="none" spc="0" normalizeH="0" baseline="0" noProof="0" dirty="0">
              <a:ln>
                <a:noFill/>
              </a:ln>
              <a:solidFill>
                <a:schemeClr val="tx1"/>
              </a:solidFill>
              <a:effectLst/>
              <a:uLnTx/>
              <a:uFillTx/>
              <a:latin typeface="+mn-lt"/>
              <a:ea typeface="+mn-ea"/>
              <a:cs typeface="+mn-cs"/>
            </a:endParaRPr>
          </a:p>
        </p:txBody>
      </p:sp>
      <p:sp>
        <p:nvSpPr>
          <p:cNvPr id="4" name="Заголовок 1"/>
          <p:cNvSpPr>
            <a:spLocks noGrp="1"/>
          </p:cNvSpPr>
          <p:nvPr>
            <p:ph type="title"/>
          </p:nvPr>
        </p:nvSpPr>
        <p:spPr>
          <a:xfrm>
            <a:off x="1043608" y="332656"/>
            <a:ext cx="6512511" cy="792088"/>
          </a:xfrm>
        </p:spPr>
        <p:txBody>
          <a:bodyPr/>
          <a:lstStyle/>
          <a:p>
            <a:pPr algn="ctr"/>
            <a:r>
              <a:rPr lang="ru-RU" sz="4000" dirty="0" smtClean="0"/>
              <a:t>Звук  </a:t>
            </a:r>
            <a:endParaRPr lang="ru-RU" sz="40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457200" y="704088"/>
            <a:ext cx="8305800" cy="636680"/>
          </a:xfrm>
        </p:spPr>
        <p:txBody>
          <a:bodyPr>
            <a:normAutofit fontScale="90000"/>
          </a:bodyPr>
          <a:lstStyle/>
          <a:p>
            <a:pPr algn="ctr"/>
            <a:r>
              <a:rPr lang="ru-RU" dirty="0" smtClean="0"/>
              <a:t>Немного из истории</a:t>
            </a:r>
            <a:endParaRPr lang="ru-RU" dirty="0"/>
          </a:p>
        </p:txBody>
      </p:sp>
      <p:sp>
        <p:nvSpPr>
          <p:cNvPr id="8" name="Объект 2"/>
          <p:cNvSpPr txBox="1">
            <a:spLocks/>
          </p:cNvSpPr>
          <p:nvPr/>
        </p:nvSpPr>
        <p:spPr>
          <a:xfrm>
            <a:off x="683568" y="1340768"/>
            <a:ext cx="7632848" cy="5256584"/>
          </a:xfrm>
          <a:prstGeom prst="rect">
            <a:avLst/>
          </a:prstGeom>
        </p:spPr>
        <p:txBody>
          <a:bodyPr>
            <a:normAutofit fontScale="25000" lnSpcReduction="20000"/>
          </a:bodyPr>
          <a:lstStyle/>
          <a:p>
            <a:pPr marL="274320" marR="0" lvl="0" indent="-274320" algn="ctr"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ru-RU" sz="9600" b="1" i="0" u="none" strike="noStrike" kern="1200" cap="none" spc="0" normalizeH="0" baseline="0" noProof="0" smtClean="0">
                <a:ln>
                  <a:noFill/>
                </a:ln>
                <a:solidFill>
                  <a:srgbClr val="FF0000"/>
                </a:solidFill>
                <a:effectLst/>
                <a:uLnTx/>
                <a:uFillTx/>
                <a:latin typeface="Times New Roman" pitchFamily="18" charset="0"/>
                <a:ea typeface="+mn-ea"/>
                <a:cs typeface="Times New Roman" pitchFamily="18" charset="0"/>
              </a:rPr>
              <a:t>А, вы знаете, что</a:t>
            </a:r>
            <a:r>
              <a:rPr kumimoji="0" lang="ru-RU" sz="9600" b="0" i="0" u="none" strike="noStrike" kern="1200" cap="none" spc="0" normalizeH="0" baseline="0" noProof="0" smtClean="0">
                <a:ln>
                  <a:noFill/>
                </a:ln>
                <a:solidFill>
                  <a:srgbClr val="FF0000"/>
                </a:solidFill>
                <a:effectLst/>
                <a:uLnTx/>
                <a:uFillTx/>
                <a:latin typeface="Times New Roman" pitchFamily="18" charset="0"/>
                <a:ea typeface="+mn-ea"/>
                <a:cs typeface="Times New Roman" pitchFamily="18" charset="0"/>
              </a:rPr>
              <a:t>….</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ru-RU" sz="7200" b="0" i="0" u="none" strike="noStrike" kern="1200" cap="none" spc="0" normalizeH="0" baseline="0" noProof="0" smtClean="0">
                <a:ln>
                  <a:noFill/>
                </a:ln>
                <a:solidFill>
                  <a:schemeClr val="accent5">
                    <a:lumMod val="75000"/>
                  </a:schemeClr>
                </a:solidFill>
                <a:effectLst/>
                <a:uLnTx/>
                <a:uFillTx/>
                <a:latin typeface="Times New Roman" pitchFamily="18" charset="0"/>
                <a:ea typeface="+mn-ea"/>
                <a:cs typeface="Times New Roman" pitchFamily="18" charset="0"/>
              </a:rPr>
              <a:t>В глубокой древности звук казался людям удивительным  порождением сверхъестественных сил. Они верили, что звуки могут укрощать диких животных, сдвигать скалы и горы, вызывать дождь, творить другие чудеса.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ru-RU" sz="7200" b="0" i="0" u="none" strike="noStrike" kern="1200" cap="none" spc="0" normalizeH="0" baseline="0" noProof="0" smtClean="0">
                <a:ln>
                  <a:noFill/>
                </a:ln>
                <a:solidFill>
                  <a:schemeClr val="tx1"/>
                </a:solidFill>
                <a:effectLst/>
                <a:uLnTx/>
                <a:uFillTx/>
                <a:latin typeface="Times New Roman" pitchFamily="18" charset="0"/>
                <a:ea typeface="+mn-ea"/>
                <a:cs typeface="Times New Roman" pitchFamily="18" charset="0"/>
              </a:rPr>
              <a:t>Древние индийцы раньше других овладели высокой музыкальной культурой. Они разработали и широко использовали нотную грамоту задолго до того, как она появилась в Европе.</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ru-RU" sz="7200" b="0" i="0" u="none" strike="noStrike" kern="1200" cap="none" spc="0" normalizeH="0" baseline="0" noProof="0" smtClean="0">
                <a:ln>
                  <a:noFill/>
                </a:ln>
                <a:solidFill>
                  <a:schemeClr val="accent5">
                    <a:lumMod val="75000"/>
                  </a:schemeClr>
                </a:solidFill>
                <a:effectLst/>
                <a:uLnTx/>
                <a:uFillTx/>
                <a:latin typeface="Times New Roman" pitchFamily="18" charset="0"/>
                <a:ea typeface="+mn-ea"/>
                <a:cs typeface="Times New Roman" pitchFamily="18" charset="0"/>
              </a:rPr>
              <a:t>Греческий ученый Пифагор впервые доказал, что низкие тона в музыкальных инструментах присуще длинным струнам. При укорочении струны вдвое звук ее повысится на целую октаву. Открытие Пифагора положило начало науки об акустики.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ru-RU" sz="7200" b="0" i="0" u="none" strike="noStrike" kern="1200" cap="none" spc="0" normalizeH="0" baseline="0" noProof="0" smtClean="0">
                <a:ln>
                  <a:noFill/>
                </a:ln>
                <a:solidFill>
                  <a:schemeClr val="tx1"/>
                </a:solidFill>
                <a:effectLst/>
                <a:uLnTx/>
                <a:uFillTx/>
                <a:latin typeface="Times New Roman" pitchFamily="18" charset="0"/>
                <a:ea typeface="+mn-ea"/>
                <a:cs typeface="Times New Roman" pitchFamily="18" charset="0"/>
              </a:rPr>
              <a:t>Выявление Пифагором и его учениками гармонических сочетаний звуков легли в основу представлении о так называемой гармонии Вселенной (небесные тела и планеты расположены относительно друг друга в соответствии с музыкальными интервалами и излучают « музыку сфер»).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ru-RU" sz="7200" b="0" i="0" u="none" strike="noStrike" kern="1200" cap="none" spc="0" normalizeH="0" baseline="0" noProof="0" smtClean="0">
                <a:ln>
                  <a:noFill/>
                </a:ln>
                <a:solidFill>
                  <a:schemeClr val="accent5">
                    <a:lumMod val="75000"/>
                  </a:schemeClr>
                </a:solidFill>
                <a:effectLst/>
                <a:uLnTx/>
                <a:uFillTx/>
                <a:latin typeface="Times New Roman" pitchFamily="18" charset="0"/>
                <a:ea typeface="+mn-ea"/>
                <a:cs typeface="Times New Roman" pitchFamily="18" charset="0"/>
              </a:rPr>
              <a:t>Древнегреческий учёный Аристотель впервые верно объяснял природу звука, полагая, что звучащее тело создаёт попеременное сжатие и разрежения воздуха, возникают упругие звуковые волны.</a:t>
            </a:r>
            <a:endParaRPr kumimoji="0" lang="ru-RU" sz="7200" b="0" i="0" u="none" strike="noStrike" kern="1200" cap="none" spc="0" normalizeH="0" baseline="0" noProof="0" dirty="0">
              <a:ln>
                <a:noFill/>
              </a:ln>
              <a:solidFill>
                <a:schemeClr val="accent5">
                  <a:lumMod val="75000"/>
                </a:schemeClr>
              </a:solidFill>
              <a:effectLst/>
              <a:uLnTx/>
              <a:uFillTx/>
              <a:latin typeface="Times New Roman" pitchFamily="18" charset="0"/>
              <a:ea typeface="+mn-ea"/>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p:cNvSpPr>
            <a:spLocks noGrp="1"/>
          </p:cNvSpPr>
          <p:nvPr>
            <p:ph type="title"/>
          </p:nvPr>
        </p:nvSpPr>
        <p:spPr>
          <a:xfrm>
            <a:off x="457200" y="704088"/>
            <a:ext cx="8305800" cy="564672"/>
          </a:xfrm>
        </p:spPr>
        <p:txBody>
          <a:bodyPr>
            <a:normAutofit fontScale="90000"/>
          </a:bodyPr>
          <a:lstStyle/>
          <a:p>
            <a:pPr algn="ctr">
              <a:buNone/>
            </a:pPr>
            <a:r>
              <a:rPr lang="ru-RU" sz="4000" dirty="0"/>
              <a:t>Что такое </a:t>
            </a:r>
            <a:r>
              <a:rPr lang="ru-RU" sz="4000" dirty="0" smtClean="0"/>
              <a:t>звук?</a:t>
            </a:r>
            <a:br>
              <a:rPr lang="ru-RU" sz="4000" dirty="0" smtClean="0"/>
            </a:br>
            <a:endParaRPr lang="ru-RU" sz="4000" dirty="0"/>
          </a:p>
        </p:txBody>
      </p:sp>
      <p:sp>
        <p:nvSpPr>
          <p:cNvPr id="4" name="Объект 2"/>
          <p:cNvSpPr txBox="1">
            <a:spLocks/>
          </p:cNvSpPr>
          <p:nvPr/>
        </p:nvSpPr>
        <p:spPr>
          <a:xfrm>
            <a:off x="899592" y="908720"/>
            <a:ext cx="7128792" cy="3474720"/>
          </a:xfrm>
          <a:prstGeom prst="rect">
            <a:avLst/>
          </a:prstGeom>
        </p:spPr>
        <p:txBody>
          <a:bodyPr>
            <a:no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ru-RU" sz="2400" b="0" i="0" u="none" strike="noStrike" kern="1200" cap="none" spc="0" normalizeH="0" baseline="0" noProof="0" dirty="0" smtClean="0">
                <a:ln>
                  <a:noFill/>
                </a:ln>
                <a:solidFill>
                  <a:schemeClr val="tx1"/>
                </a:solidFill>
                <a:effectLst/>
                <a:uLnTx/>
                <a:uFillTx/>
                <a:latin typeface="+mn-lt"/>
                <a:ea typeface="+mn-ea"/>
                <a:cs typeface="+mn-cs"/>
              </a:rPr>
              <a:t>Звук - это распространяющиеся в упругих средах: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ru-RU" sz="2400" b="0" i="0" u="none" strike="noStrike" kern="1200" cap="none" spc="0" normalizeH="0" baseline="0" noProof="0" dirty="0" smtClean="0">
                <a:ln>
                  <a:noFill/>
                </a:ln>
                <a:solidFill>
                  <a:schemeClr val="tx1"/>
                </a:solidFill>
                <a:effectLst/>
                <a:uLnTx/>
                <a:uFillTx/>
                <a:latin typeface="+mn-lt"/>
                <a:ea typeface="+mn-ea"/>
                <a:cs typeface="+mn-cs"/>
              </a:rPr>
              <a:t>   газах, жидкостях и твердых телах - механические колебания, воспринимаемые органами слуха.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ru-RU" sz="2400" b="0" i="0" u="none" strike="noStrike" kern="1200" cap="none" spc="0" normalizeH="0" baseline="0" noProof="0" dirty="0" smtClean="0">
                <a:ln>
                  <a:noFill/>
                </a:ln>
                <a:solidFill>
                  <a:schemeClr val="tx1"/>
                </a:solidFill>
                <a:effectLst/>
                <a:uLnTx/>
                <a:uFillTx/>
                <a:latin typeface="+mn-lt"/>
                <a:ea typeface="+mn-ea"/>
                <a:cs typeface="+mn-cs"/>
              </a:rPr>
              <a:t>Восприимчивость человека к звукам избирательна, поэтому мы говорим о слышимых и неслышимых звуках. </a:t>
            </a:r>
          </a:p>
          <a:p>
            <a:pPr marL="274320" indent="-274320">
              <a:spcBef>
                <a:spcPct val="20000"/>
              </a:spcBef>
              <a:buClr>
                <a:schemeClr val="accent3"/>
              </a:buClr>
              <a:buSzPct val="95000"/>
              <a:buFont typeface="Wingdings 2"/>
              <a:buChar char=""/>
            </a:pPr>
            <a:r>
              <a:rPr kumimoji="0" lang="ru-RU" sz="2400" b="0" i="0" u="none" strike="noStrike" kern="1200" cap="none" spc="0" normalizeH="0" baseline="0" noProof="0" dirty="0" smtClean="0">
                <a:ln>
                  <a:noFill/>
                </a:ln>
                <a:solidFill>
                  <a:schemeClr val="tx1"/>
                </a:solidFill>
                <a:effectLst/>
                <a:uLnTx/>
                <a:uFillTx/>
                <a:latin typeface="+mn-lt"/>
                <a:ea typeface="+mn-ea"/>
                <a:cs typeface="+mn-cs"/>
              </a:rPr>
              <a:t>Ультразвуки и инфразвуки имеют очень важную роль и в живом мире. </a:t>
            </a:r>
          </a:p>
          <a:p>
            <a:pPr marL="274320" indent="-274320">
              <a:spcBef>
                <a:spcPct val="20000"/>
              </a:spcBef>
              <a:buClr>
                <a:schemeClr val="accent3"/>
              </a:buClr>
              <a:buSzPct val="95000"/>
              <a:buFont typeface="Wingdings 2"/>
              <a:buChar char=""/>
            </a:pPr>
            <a:r>
              <a:rPr lang="ru-RU" sz="2400" dirty="0" smtClean="0"/>
              <a:t>Для того чтобы тело издавало звук (и наше ухо воспринимало звук) тело должно совершать колебания с частотой от 20 до 20.000 Гц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endParaRPr kumimoji="0" lang="ru-RU" sz="18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endParaRPr kumimoji="0" lang="ru-RU"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9" name="TextBox 8"/>
          <p:cNvSpPr txBox="1"/>
          <p:nvPr/>
        </p:nvSpPr>
        <p:spPr>
          <a:xfrm>
            <a:off x="683568" y="3789040"/>
            <a:ext cx="6624736" cy="369332"/>
          </a:xfrm>
          <a:prstGeom prst="rect">
            <a:avLst/>
          </a:prstGeom>
          <a:noFill/>
        </p:spPr>
        <p:txBody>
          <a:bodyPr wrap="square" rtlCol="0">
            <a:spAutoFit/>
          </a:bodyPr>
          <a:lstStyle/>
          <a:p>
            <a:endParaRPr lang="ru-RU"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591</TotalTime>
  <Words>1375</Words>
  <Application>Microsoft Office PowerPoint</Application>
  <PresentationFormat>Экран (4:3)</PresentationFormat>
  <Paragraphs>107</Paragraphs>
  <Slides>20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Поток</vt:lpstr>
      <vt:lpstr>Механические волны </vt:lpstr>
      <vt:lpstr>Слайд 2</vt:lpstr>
      <vt:lpstr>Механические волны</vt:lpstr>
      <vt:lpstr>Виды волн</vt:lpstr>
      <vt:lpstr>Физические характеристики волны</vt:lpstr>
      <vt:lpstr>Распространение волн в упругих средах</vt:lpstr>
      <vt:lpstr>Звук  </vt:lpstr>
      <vt:lpstr>Немного из истории</vt:lpstr>
      <vt:lpstr>Что такое звук? </vt:lpstr>
      <vt:lpstr>Механизм распространения звука</vt:lpstr>
      <vt:lpstr>Приемники звуковых волн </vt:lpstr>
      <vt:lpstr>Слайд 12</vt:lpstr>
      <vt:lpstr>Характеристики звуковых волн     </vt:lpstr>
      <vt:lpstr>Эхо </vt:lpstr>
      <vt:lpstr>Слайд 15</vt:lpstr>
      <vt:lpstr>Звуковые волны в различных средах</vt:lpstr>
      <vt:lpstr>Это интересно</vt:lpstr>
      <vt:lpstr>Слайд 18</vt:lpstr>
      <vt:lpstr>Значение звука</vt:lpstr>
      <vt:lpstr>Список используемой  литературы: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Механические волны</dc:title>
  <dc:creator>Ирунчик</dc:creator>
  <cp:lastModifiedBy>Герда</cp:lastModifiedBy>
  <cp:revision>77</cp:revision>
  <dcterms:created xsi:type="dcterms:W3CDTF">2012-04-22T10:17:17Z</dcterms:created>
  <dcterms:modified xsi:type="dcterms:W3CDTF">2013-04-24T22:39:14Z</dcterms:modified>
</cp:coreProperties>
</file>