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AC5"/>
    <a:srgbClr val="FEF9E8"/>
    <a:srgbClr val="E5F5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692" autoAdjust="0"/>
    <p:restoredTop sz="94660"/>
  </p:normalViewPr>
  <p:slideViewPr>
    <p:cSldViewPr>
      <p:cViewPr varScale="1">
        <p:scale>
          <a:sx n="103" d="100"/>
          <a:sy n="103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FD9107-38C4-4FEC-8046-D1A2ADE326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446F47A-0505-42B2-B5C0-6CBDA338D4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642918"/>
            <a:ext cx="7215238" cy="2643206"/>
          </a:xfrm>
          <a:solidFill>
            <a:schemeClr val="lt1">
              <a:alpha val="61000"/>
            </a:schemeClr>
          </a:solidFill>
          <a:scene3d>
            <a:camera prst="orthographicFront">
              <a:rot lat="0" lon="0" rev="0"/>
            </a:camera>
            <a:lightRig rig="soft" dir="tl">
              <a:rot lat="0" lon="0" rev="0"/>
            </a:lightRig>
          </a:scene3d>
          <a:sp3d>
            <a:bevelT w="6350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Методика   </a:t>
            </a:r>
            <a:r>
              <a:rPr lang="ru-RU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краеведческо</a:t>
            </a:r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 исследовательской экспедиции  для  старших школьников 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6050" y="4357694"/>
            <a:ext cx="5929354" cy="1714512"/>
          </a:xfrm>
          <a:solidFill>
            <a:schemeClr val="lt1">
              <a:alpha val="68000"/>
            </a:schemeClr>
          </a:solidFill>
          <a:scene3d>
            <a:camera prst="orthographicFront"/>
            <a:lightRig rig="soft" dir="tl">
              <a:rot lat="0" lon="0" rev="0"/>
            </a:lightRig>
          </a:scene3d>
          <a:sp3d>
            <a:bevelT h="952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800" b="1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Волкова Евгения Витальевна</a:t>
            </a:r>
          </a:p>
          <a:p>
            <a:endParaRPr lang="ru-RU" sz="2900" b="1" spc="50" dirty="0" smtClean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2900" dirty="0" smtClean="0">
                <a:solidFill>
                  <a:schemeClr val="tx1"/>
                </a:solidFill>
              </a:rPr>
              <a:t>педагог дополнительного образования ГОУ детско-юношеского центра «Орлёнок» г.Зеленограда,</a:t>
            </a:r>
          </a:p>
          <a:p>
            <a:r>
              <a:rPr lang="ru-RU" sz="2900" dirty="0" smtClean="0">
                <a:solidFill>
                  <a:schemeClr val="tx1"/>
                </a:solidFill>
              </a:rPr>
              <a:t>руководитель  подросткового творческого  объединения «Краеведение и познавательный туризм», или «</a:t>
            </a:r>
            <a:r>
              <a:rPr lang="ru-RU" sz="2900" b="1" dirty="0" err="1" smtClean="0">
                <a:solidFill>
                  <a:schemeClr val="accent2">
                    <a:lumMod val="75000"/>
                  </a:schemeClr>
                </a:solidFill>
              </a:rPr>
              <a:t>Мегаклуб</a:t>
            </a:r>
            <a:r>
              <a:rPr lang="ru-RU" sz="2900" dirty="0" smtClean="0">
                <a:solidFill>
                  <a:schemeClr val="tx1"/>
                </a:solidFill>
              </a:rPr>
              <a:t>»</a:t>
            </a: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facebig.gi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00034" y="3857628"/>
            <a:ext cx="1795773" cy="19283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3786182" y="6357958"/>
            <a:ext cx="857256" cy="366714"/>
          </a:xfrm>
          <a:prstGeom prst="rect">
            <a:avLst/>
          </a:prstGeom>
          <a:solidFill>
            <a:schemeClr val="lt1">
              <a:alpha val="68000"/>
            </a:schemeClr>
          </a:solidFill>
          <a:scene3d>
            <a:camera prst="orthographicFront"/>
            <a:lightRig rig="soft" dir="tl">
              <a:rot lat="0" lon="0" rev="0"/>
            </a:lightRig>
          </a:scene3d>
          <a:sp3d>
            <a:bevelT h="952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b">
            <a:normAutofit fontScale="55000" lnSpcReduction="20000"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800" b="1" i="0" u="none" strike="noStrike" kern="1200" cap="none" spc="50" normalizeH="0" baseline="0" noProof="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1000" t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4678" y="0"/>
            <a:ext cx="5484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Успехи применения методики</a:t>
            </a:r>
            <a:endParaRPr lang="ru-RU" sz="32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7686" y="4929198"/>
            <a:ext cx="4429156" cy="175432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Москва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Конференция  «Отечество»,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номинация   «</a:t>
            </a:r>
            <a:r>
              <a:rPr lang="ru-RU" b="1" smtClean="0">
                <a:latin typeface="Arial" pitchFamily="34" charset="0"/>
                <a:cs typeface="Arial" pitchFamily="34" charset="0"/>
              </a:rPr>
              <a:t>Археология</a:t>
            </a:r>
            <a:r>
              <a:rPr lang="ru-RU" smtClean="0">
                <a:latin typeface="Arial" pitchFamily="34" charset="0"/>
                <a:cs typeface="Arial" pitchFamily="34" charset="0"/>
              </a:rPr>
              <a:t>»</a:t>
            </a:r>
          </a:p>
          <a:p>
            <a:endParaRPr lang="ru-RU" smtClean="0">
              <a:latin typeface="Arial" pitchFamily="34" charset="0"/>
              <a:cs typeface="Arial" pitchFamily="34" charset="0"/>
            </a:endParaRP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1 место                      2007 год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1, 2, 3 места              2009 год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3071810"/>
            <a:ext cx="4071966" cy="1477328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Москва</a:t>
            </a:r>
            <a:r>
              <a:rPr lang="ru-RU" smtClean="0">
                <a:latin typeface="Arial" pitchFamily="34" charset="0"/>
                <a:cs typeface="Arial" pitchFamily="34" charset="0"/>
              </a:rPr>
              <a:t>, межрегиональная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Конференция  «Культура  и  дети»,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номинация   «</a:t>
            </a:r>
            <a:r>
              <a:rPr lang="ru-RU" b="1" smtClean="0">
                <a:latin typeface="Arial" pitchFamily="34" charset="0"/>
                <a:cs typeface="Arial" pitchFamily="34" charset="0"/>
              </a:rPr>
              <a:t>Культурология</a:t>
            </a:r>
            <a:r>
              <a:rPr lang="ru-RU" smtClean="0">
                <a:latin typeface="Arial" pitchFamily="34" charset="0"/>
                <a:cs typeface="Arial" pitchFamily="34" charset="0"/>
              </a:rPr>
              <a:t>»</a:t>
            </a:r>
          </a:p>
          <a:p>
            <a:endParaRPr lang="ru-RU" smtClean="0">
              <a:latin typeface="Arial" pitchFamily="34" charset="0"/>
              <a:cs typeface="Arial" pitchFamily="34" charset="0"/>
            </a:endParaRP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1 место                      2009 год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928670"/>
            <a:ext cx="4071966" cy="175432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Россия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Конференция  «Отечество»,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номинация   «</a:t>
            </a:r>
            <a:r>
              <a:rPr lang="ru-RU" b="1" smtClean="0">
                <a:latin typeface="Arial" pitchFamily="34" charset="0"/>
                <a:cs typeface="Arial" pitchFamily="34" charset="0"/>
              </a:rPr>
              <a:t>Археология</a:t>
            </a:r>
            <a:r>
              <a:rPr lang="ru-RU" smtClean="0">
                <a:latin typeface="Arial" pitchFamily="34" charset="0"/>
                <a:cs typeface="Arial" pitchFamily="34" charset="0"/>
              </a:rPr>
              <a:t>»</a:t>
            </a:r>
          </a:p>
          <a:p>
            <a:endParaRPr lang="ru-RU" smtClean="0">
              <a:latin typeface="Arial" pitchFamily="34" charset="0"/>
              <a:cs typeface="Arial" pitchFamily="34" charset="0"/>
            </a:endParaRP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3 место                     2009 год</a:t>
            </a:r>
          </a:p>
          <a:p>
            <a:r>
              <a:rPr lang="ru-RU" smtClean="0">
                <a:latin typeface="Arial" pitchFamily="34" charset="0"/>
                <a:cs typeface="Arial" pitchFamily="34" charset="0"/>
              </a:rPr>
              <a:t>Дипломанты            2007, 2009 годы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51621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-1"/>
            <a:ext cx="4500562" cy="3376337"/>
          </a:xfrm>
          <a:prstGeom prst="rect">
            <a:avLst/>
          </a:prstGeom>
        </p:spPr>
      </p:pic>
      <p:pic>
        <p:nvPicPr>
          <p:cNvPr id="3" name="Рисунок 2" descr="P517212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43438" y="0"/>
            <a:ext cx="4500562" cy="3375422"/>
          </a:xfrm>
          <a:prstGeom prst="rect">
            <a:avLst/>
          </a:prstGeom>
        </p:spPr>
      </p:pic>
      <p:pic>
        <p:nvPicPr>
          <p:cNvPr id="4" name="Рисунок 3" descr="ris_0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664043" y="3500462"/>
            <a:ext cx="4479989" cy="3357562"/>
          </a:xfrm>
          <a:prstGeom prst="rect">
            <a:avLst/>
          </a:prstGeom>
        </p:spPr>
      </p:pic>
      <p:pic>
        <p:nvPicPr>
          <p:cNvPr id="5" name="Рисунок 4" descr="P5111968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3429001"/>
            <a:ext cx="4575308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85728"/>
            <a:ext cx="842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Возможные    компоненты    исследовательской    экспедиции</a:t>
            </a:r>
            <a:endParaRPr lang="ru-RU" sz="20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1214422"/>
            <a:ext cx="2571768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археологический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0694" y="2000240"/>
            <a:ext cx="2215671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краеведческий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9256" y="2786058"/>
            <a:ext cx="2483565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этнографический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2264" y="6000768"/>
            <a:ext cx="1790875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социальный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5429264"/>
            <a:ext cx="1781770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спортивный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6143644"/>
            <a:ext cx="1749197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личностный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9058" y="6072206"/>
            <a:ext cx="2127827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экологический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80" y="3643314"/>
            <a:ext cx="2790379" cy="4616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культурологический</a:t>
            </a:r>
            <a:endParaRPr lang="ru-RU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43174" y="5072074"/>
            <a:ext cx="5819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Спортивно-туристические элементы</a:t>
            </a:r>
            <a:endParaRPr lang="ru-RU" sz="2400" b="1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8437" y="1785926"/>
            <a:ext cx="38412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8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Поисково-</a:t>
            </a:r>
            <a:br>
              <a:rPr lang="ru-RU" sz="28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-исследовательские</a:t>
            </a:r>
          </a:p>
          <a:p>
            <a:pPr algn="r"/>
            <a:r>
              <a:rPr lang="ru-RU" sz="2800" b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элементы</a:t>
            </a:r>
            <a:endParaRPr lang="ru-RU" sz="2800" b="1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285728"/>
            <a:ext cx="65910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Виды  деятельности  в  экспедиции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7828" y="1857364"/>
            <a:ext cx="3714776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smtClean="0">
                <a:latin typeface="Arial" pitchFamily="34" charset="0"/>
                <a:cs typeface="Arial" pitchFamily="34" charset="0"/>
              </a:rPr>
              <a:t>Поиск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новых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 артефактов</a:t>
            </a:r>
            <a:endParaRPr lang="ru-RU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7717" y="3471920"/>
            <a:ext cx="4879284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Взаимодействие</a:t>
            </a:r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со </a:t>
            </a:r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специалистами</a:t>
            </a:r>
            <a:endParaRPr lang="ru-RU" sz="2000" b="1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5629176"/>
            <a:ext cx="7542001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Техническая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фотосъемка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новых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известных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объектов</a:t>
            </a:r>
            <a:endParaRPr lang="ru-RU" sz="2000" b="1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859" y="4986234"/>
            <a:ext cx="4251870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Фиксация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состояния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объектов</a:t>
            </a:r>
            <a:endParaRPr lang="ru-RU" sz="2000" b="1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70021" y="6243600"/>
            <a:ext cx="6800708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Коррекция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реального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местонахождения </a:t>
            </a:r>
            <a:r>
              <a:rPr lang="en-US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объектов</a:t>
            </a:r>
            <a:endParaRPr lang="ru-RU" sz="2000" b="1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2857496"/>
            <a:ext cx="7373942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Разведка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местности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сбор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информации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объектах</a:t>
            </a:r>
            <a:endParaRPr lang="ru-RU" sz="2000" b="1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0987" y="4043424"/>
            <a:ext cx="5576014" cy="40011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Взаимодействие </a:t>
            </a:r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местным</a:t>
            </a:r>
            <a:r>
              <a:rPr lang="en-US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населением</a:t>
            </a:r>
            <a:endParaRPr lang="ru-RU" sz="2000" b="1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1000108"/>
            <a:ext cx="5226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Поисково - исследовательская   специфика</a:t>
            </a:r>
            <a:endParaRPr lang="ru-RU" b="1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2844" y="1714488"/>
            <a:ext cx="1325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Основа</a:t>
            </a:r>
            <a:endParaRPr lang="ru-RU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3643314"/>
            <a:ext cx="1636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Средства</a:t>
            </a:r>
            <a:endParaRPr lang="ru-RU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5000636"/>
            <a:ext cx="3779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Обработка результатов</a:t>
            </a:r>
            <a:endParaRPr lang="ru-RU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0" y="2500306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0" y="1500174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0" y="4714884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357166"/>
            <a:ext cx="4329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Институт    кураторства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2714620"/>
            <a:ext cx="74480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mtClean="0"/>
              <a:t> </a:t>
            </a:r>
            <a:r>
              <a:rPr lang="ru-RU" smtClean="0">
                <a:latin typeface="Arial" pitchFamily="34" charset="0"/>
                <a:cs typeface="Arial" pitchFamily="34" charset="0"/>
              </a:rPr>
              <a:t>руководитель  школьников, «специалист по детям», набор секции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мотивация  к  исследовательской  деятельности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выявление  склонностей  и  способностей  школьников 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руководство  экспедицией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организация  и  проведение  межсезонных  мероприятий</a:t>
            </a:r>
          </a:p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0034" y="2143116"/>
            <a:ext cx="3507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smtClean="0">
                <a:latin typeface="Arial" pitchFamily="34" charset="0"/>
                <a:cs typeface="Arial" pitchFamily="34" charset="0"/>
              </a:rPr>
              <a:t>Функции  педагога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азвернутая стрелка 7"/>
          <p:cNvSpPr/>
          <p:nvPr/>
        </p:nvSpPr>
        <p:spPr>
          <a:xfrm rot="5400000">
            <a:off x="5214942" y="2571744"/>
            <a:ext cx="5500726" cy="135732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312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углом 8"/>
          <p:cNvSpPr/>
          <p:nvPr/>
        </p:nvSpPr>
        <p:spPr>
          <a:xfrm rot="5400000" flipV="1">
            <a:off x="500034" y="500042"/>
            <a:ext cx="1643074" cy="1500198"/>
          </a:xfrm>
          <a:prstGeom prst="bentArrow">
            <a:avLst>
              <a:gd name="adj1" fmla="val 25000"/>
              <a:gd name="adj2" fmla="val 18133"/>
              <a:gd name="adj3" fmla="val 25717"/>
              <a:gd name="adj4" fmla="val 34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5357826"/>
            <a:ext cx="5280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smtClean="0">
                <a:latin typeface="Arial" pitchFamily="34" charset="0"/>
                <a:cs typeface="Arial" pitchFamily="34" charset="0"/>
              </a:rPr>
              <a:t>Функции  научного куратора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6000768"/>
            <a:ext cx="310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>
                <a:latin typeface="Arial" pitchFamily="34" charset="0"/>
                <a:cs typeface="Arial" pitchFamily="34" charset="0"/>
              </a:rPr>
              <a:t>Вся  научная деятельность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357166"/>
            <a:ext cx="4329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Институт    кураторства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643050"/>
            <a:ext cx="3507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smtClean="0">
                <a:latin typeface="Arial" pitchFamily="34" charset="0"/>
                <a:cs typeface="Arial" pitchFamily="34" charset="0"/>
              </a:rPr>
              <a:t>Функции  педагога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азвернутая стрелка 7"/>
          <p:cNvSpPr/>
          <p:nvPr/>
        </p:nvSpPr>
        <p:spPr>
          <a:xfrm rot="5400000">
            <a:off x="6286512" y="1500174"/>
            <a:ext cx="3357586" cy="135732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31250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углом 8"/>
          <p:cNvSpPr/>
          <p:nvPr/>
        </p:nvSpPr>
        <p:spPr>
          <a:xfrm rot="5400000" flipV="1">
            <a:off x="750067" y="250009"/>
            <a:ext cx="1143008" cy="1500198"/>
          </a:xfrm>
          <a:prstGeom prst="bentArrow">
            <a:avLst>
              <a:gd name="adj1" fmla="val 25000"/>
              <a:gd name="adj2" fmla="val 18133"/>
              <a:gd name="adj3" fmla="val 25717"/>
              <a:gd name="adj4" fmla="val 344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0232" y="3214686"/>
            <a:ext cx="5280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smtClean="0">
                <a:latin typeface="Arial" pitchFamily="34" charset="0"/>
                <a:cs typeface="Arial" pitchFamily="34" charset="0"/>
              </a:rPr>
              <a:t>Функции  научного куратора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2214554"/>
            <a:ext cx="395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>
                <a:latin typeface="Arial" pitchFamily="34" charset="0"/>
                <a:cs typeface="Arial" pitchFamily="34" charset="0"/>
              </a:rPr>
              <a:t>Вся  педагогическая  деятельность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929066"/>
            <a:ext cx="7715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определяет  область  поиска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знакомит  с  научными  методами  работы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помогает  с  поиском  нужной  литературы 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помогает  правильно  оформлять  статьи  научного  характера 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показывает  «в  поле»  как,  что  и  где  искать 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latin typeface="Arial" pitchFamily="34" charset="0"/>
                <a:cs typeface="Arial" pitchFamily="34" charset="0"/>
              </a:rPr>
              <a:t> самим  своим  существованием  обеспечивает  связь  деятельности школьников  с  реальной  «взрослой»  наукой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ection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Саша_культурология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929322" y="3857628"/>
            <a:ext cx="3000396" cy="2554661"/>
          </a:xfrm>
          <a:prstGeom prst="rect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asha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43439" y="0"/>
            <a:ext cx="4500562" cy="3375423"/>
          </a:xfrm>
          <a:prstGeom prst="rect">
            <a:avLst/>
          </a:prstGeom>
        </p:spPr>
      </p:pic>
      <p:pic>
        <p:nvPicPr>
          <p:cNvPr id="3" name="Рисунок 2" descr="all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0"/>
            <a:ext cx="4500561" cy="3375422"/>
          </a:xfrm>
          <a:prstGeom prst="rect">
            <a:avLst/>
          </a:prstGeom>
        </p:spPr>
      </p:pic>
      <p:pic>
        <p:nvPicPr>
          <p:cNvPr id="6" name="Рисунок 5" descr="P102049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643438" y="3481492"/>
            <a:ext cx="4500562" cy="3376507"/>
          </a:xfrm>
          <a:prstGeom prst="rect">
            <a:avLst/>
          </a:prstGeom>
        </p:spPr>
      </p:pic>
      <p:pic>
        <p:nvPicPr>
          <p:cNvPr id="7" name="Рисунок 6" descr="P102049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0" y="3481494"/>
            <a:ext cx="4500562" cy="3376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397</TotalTime>
  <Words>252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Методика   краеведческо- исследовательской экспедиции  для  старших школьников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Мегалитический Клуб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Дмитрий Каленюк</cp:lastModifiedBy>
  <cp:revision>123</cp:revision>
  <dcterms:created xsi:type="dcterms:W3CDTF">2009-04-26T00:04:16Z</dcterms:created>
  <dcterms:modified xsi:type="dcterms:W3CDTF">2014-11-26T12:57:00Z</dcterms:modified>
</cp:coreProperties>
</file>