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71" r:id="rId4"/>
    <p:sldId id="261" r:id="rId5"/>
    <p:sldId id="258" r:id="rId6"/>
    <p:sldId id="257" r:id="rId7"/>
    <p:sldId id="259" r:id="rId8"/>
    <p:sldId id="272" r:id="rId9"/>
    <p:sldId id="262" r:id="rId10"/>
    <p:sldId id="263" r:id="rId11"/>
    <p:sldId id="267" r:id="rId12"/>
    <p:sldId id="264" r:id="rId13"/>
    <p:sldId id="265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1B9C-492F-443B-BC46-C0DA675CAF6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663E-7D25-4A93-8024-1CBC07D8B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7789776" cy="1470025"/>
          </a:xfrm>
        </p:spPr>
        <p:txBody>
          <a:bodyPr/>
          <a:lstStyle/>
          <a:p>
            <a:r>
              <a:rPr lang="ru-RU" dirty="0" smtClean="0"/>
              <a:t>Распределение света и тепла на Земле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/>
              <a:t>Полярные круги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4788024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Полярные круги (Северный полярный круг и Южный полярный круг) — параллели соответственно с северной и южной широтой около 66,5°.</a:t>
            </a:r>
          </a:p>
          <a:p>
            <a:r>
              <a:rPr lang="ru-RU" dirty="0" smtClean="0"/>
              <a:t> К северу от Северного полярного круга и к югу от Южного полярного круга наблюдаются полярный день (летом) и полярная ночь (зимой).</a:t>
            </a:r>
          </a:p>
          <a:p>
            <a:r>
              <a:rPr lang="ru-RU" dirty="0" smtClean="0"/>
              <a:t> Область от полярного круга до полюса в обоих полушариях называется Заполярье.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412776"/>
            <a:ext cx="3898311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6215605" y="1794076"/>
            <a:ext cx="1493134" cy="268147"/>
          </a:xfrm>
          <a:custGeom>
            <a:avLst/>
            <a:gdLst>
              <a:gd name="connsiteX0" fmla="*/ 0 w 1493134"/>
              <a:gd name="connsiteY0" fmla="*/ 11575 h 268147"/>
              <a:gd name="connsiteX1" fmla="*/ 208344 w 1493134"/>
              <a:gd name="connsiteY1" fmla="*/ 173620 h 268147"/>
              <a:gd name="connsiteX2" fmla="*/ 497711 w 1493134"/>
              <a:gd name="connsiteY2" fmla="*/ 254643 h 268147"/>
              <a:gd name="connsiteX3" fmla="*/ 844952 w 1493134"/>
              <a:gd name="connsiteY3" fmla="*/ 254643 h 268147"/>
              <a:gd name="connsiteX4" fmla="*/ 1111170 w 1493134"/>
              <a:gd name="connsiteY4" fmla="*/ 196770 h 268147"/>
              <a:gd name="connsiteX5" fmla="*/ 1319514 w 1493134"/>
              <a:gd name="connsiteY5" fmla="*/ 115747 h 268147"/>
              <a:gd name="connsiteX6" fmla="*/ 1493134 w 1493134"/>
              <a:gd name="connsiteY6" fmla="*/ 0 h 268147"/>
              <a:gd name="connsiteX7" fmla="*/ 1493134 w 1493134"/>
              <a:gd name="connsiteY7" fmla="*/ 0 h 2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3134" h="268147">
                <a:moveTo>
                  <a:pt x="0" y="11575"/>
                </a:moveTo>
                <a:cubicBezTo>
                  <a:pt x="62696" y="72342"/>
                  <a:pt x="125392" y="133109"/>
                  <a:pt x="208344" y="173620"/>
                </a:cubicBezTo>
                <a:cubicBezTo>
                  <a:pt x="291296" y="214131"/>
                  <a:pt x="391610" y="241139"/>
                  <a:pt x="497711" y="254643"/>
                </a:cubicBezTo>
                <a:cubicBezTo>
                  <a:pt x="603812" y="268147"/>
                  <a:pt x="742709" y="264289"/>
                  <a:pt x="844952" y="254643"/>
                </a:cubicBezTo>
                <a:cubicBezTo>
                  <a:pt x="947195" y="244998"/>
                  <a:pt x="1032076" y="219919"/>
                  <a:pt x="1111170" y="196770"/>
                </a:cubicBezTo>
                <a:cubicBezTo>
                  <a:pt x="1190264" y="173621"/>
                  <a:pt x="1255853" y="148542"/>
                  <a:pt x="1319514" y="115747"/>
                </a:cubicBezTo>
                <a:cubicBezTo>
                  <a:pt x="1383175" y="82952"/>
                  <a:pt x="1493134" y="0"/>
                  <a:pt x="1493134" y="0"/>
                </a:cubicBezTo>
                <a:lnTo>
                  <a:pt x="1493134" y="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204030" y="4699322"/>
            <a:ext cx="1547150" cy="300941"/>
          </a:xfrm>
          <a:custGeom>
            <a:avLst/>
            <a:gdLst>
              <a:gd name="connsiteX0" fmla="*/ 0 w 1547150"/>
              <a:gd name="connsiteY0" fmla="*/ 289367 h 300941"/>
              <a:gd name="connsiteX1" fmla="*/ 196770 w 1547150"/>
              <a:gd name="connsiteY1" fmla="*/ 138896 h 300941"/>
              <a:gd name="connsiteX2" fmla="*/ 497712 w 1547150"/>
              <a:gd name="connsiteY2" fmla="*/ 23149 h 300941"/>
              <a:gd name="connsiteX3" fmla="*/ 775504 w 1547150"/>
              <a:gd name="connsiteY3" fmla="*/ 0 h 300941"/>
              <a:gd name="connsiteX4" fmla="*/ 1041722 w 1547150"/>
              <a:gd name="connsiteY4" fmla="*/ 23149 h 300941"/>
              <a:gd name="connsiteX5" fmla="*/ 1307940 w 1547150"/>
              <a:gd name="connsiteY5" fmla="*/ 138896 h 300941"/>
              <a:gd name="connsiteX6" fmla="*/ 1516284 w 1547150"/>
              <a:gd name="connsiteY6" fmla="*/ 277792 h 300941"/>
              <a:gd name="connsiteX7" fmla="*/ 1493135 w 1547150"/>
              <a:gd name="connsiteY7" fmla="*/ 277792 h 30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150" h="300941">
                <a:moveTo>
                  <a:pt x="0" y="289367"/>
                </a:moveTo>
                <a:cubicBezTo>
                  <a:pt x="56909" y="236316"/>
                  <a:pt x="113818" y="183266"/>
                  <a:pt x="196770" y="138896"/>
                </a:cubicBezTo>
                <a:cubicBezTo>
                  <a:pt x="279722" y="94526"/>
                  <a:pt x="401256" y="46298"/>
                  <a:pt x="497712" y="23149"/>
                </a:cubicBezTo>
                <a:cubicBezTo>
                  <a:pt x="594168" y="0"/>
                  <a:pt x="684836" y="0"/>
                  <a:pt x="775504" y="0"/>
                </a:cubicBezTo>
                <a:cubicBezTo>
                  <a:pt x="866172" y="0"/>
                  <a:pt x="952983" y="0"/>
                  <a:pt x="1041722" y="23149"/>
                </a:cubicBezTo>
                <a:cubicBezTo>
                  <a:pt x="1130461" y="46298"/>
                  <a:pt x="1228846" y="96456"/>
                  <a:pt x="1307940" y="138896"/>
                </a:cubicBezTo>
                <a:cubicBezTo>
                  <a:pt x="1387034" y="181336"/>
                  <a:pt x="1485418" y="254643"/>
                  <a:pt x="1516284" y="277792"/>
                </a:cubicBezTo>
                <a:cubicBezTo>
                  <a:pt x="1547150" y="300941"/>
                  <a:pt x="1520142" y="289366"/>
                  <a:pt x="1493135" y="277792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Обелиск полярному кругу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65104"/>
            <a:ext cx="8686800" cy="24928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Жители Салехарда вполне могут гордиться уникальным географическим положением своего города. Дело в том, что Салехард расположен на линии Полярного круга и разделен ею на две части. В центре города на символической разделительной линии установлен единственный в мире обелиск Полярному кругу. </a:t>
            </a:r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764704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Полярный день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31683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Полярный день — период, когда Солнце в высоких широтах круглые сутки не опускается за горизонт. </a:t>
            </a:r>
          </a:p>
          <a:p>
            <a:r>
              <a:rPr lang="ru-RU" sz="2400" dirty="0" smtClean="0"/>
              <a:t>Продолжительность полярного дня тем больше, чем дальше к полюсу от полярного круга.</a:t>
            </a:r>
          </a:p>
          <a:p>
            <a:r>
              <a:rPr lang="ru-RU" sz="2400" dirty="0" smtClean="0"/>
              <a:t> На полярных кругах Солнце не заходит только в день солнцестояния, на 68° широты полярный день длится около 40 суток, на Северном полюсе 189 суток, на Южном несколько меньше, из-за неодинаковой скорости движения Земли по орбите в зимнее и летнее полугодия.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4725144"/>
          <a:ext cx="8136903" cy="19316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12301"/>
                <a:gridCol w="2712301"/>
                <a:gridCol w="271230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Широта</a:t>
                      </a:r>
                    </a:p>
                  </a:txBody>
                  <a:tcPr marL="28575" marR="28575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Продолжительность</a:t>
                      </a:r>
                      <a:br>
                        <a:rPr lang="ru-RU" dirty="0"/>
                      </a:br>
                      <a:r>
                        <a:rPr lang="ru-RU" dirty="0"/>
                        <a:t>полярного дня</a:t>
                      </a:r>
                    </a:p>
                  </a:txBody>
                  <a:tcPr marL="28575" marR="28575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Продолжительность</a:t>
                      </a:r>
                      <a:br>
                        <a:rPr lang="ru-RU" dirty="0"/>
                      </a:br>
                      <a:r>
                        <a:rPr lang="ru-RU" dirty="0"/>
                        <a:t>полярной ночи</a:t>
                      </a:r>
                    </a:p>
                  </a:txBody>
                  <a:tcPr marL="28575" marR="28575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66,5°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70°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80°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133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126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90°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186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179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00506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Продолжительность полярного дня и полярной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ночи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различных широтах Северного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полушария (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сут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Полярная ночь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076056" cy="31683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Полярная ночь — период, когда Солнце в высоких широтах круглые сутки не поднимается над горизонтом, — явление, противоположное полярному дню, наблюдается одновременно с ним на соответствующих широтах другого полушария.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4725144"/>
          <a:ext cx="8136903" cy="19316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12301"/>
                <a:gridCol w="2712301"/>
                <a:gridCol w="271230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Широта</a:t>
                      </a:r>
                    </a:p>
                  </a:txBody>
                  <a:tcPr marL="28575" marR="28575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Продолжительность</a:t>
                      </a:r>
                      <a:br>
                        <a:rPr lang="ru-RU" dirty="0"/>
                      </a:br>
                      <a:r>
                        <a:rPr lang="ru-RU" dirty="0"/>
                        <a:t>полярного дня</a:t>
                      </a:r>
                    </a:p>
                  </a:txBody>
                  <a:tcPr marL="28575" marR="28575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Продолжительность</a:t>
                      </a:r>
                      <a:br>
                        <a:rPr lang="ru-RU" dirty="0"/>
                      </a:br>
                      <a:r>
                        <a:rPr lang="ru-RU" dirty="0"/>
                        <a:t>полярной ночи</a:t>
                      </a:r>
                    </a:p>
                  </a:txBody>
                  <a:tcPr marL="28575" marR="28575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66,5°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70°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80°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133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126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90°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186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179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00506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Продолжительность полярного дня и полярной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ночи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различных широтах Северного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полушария (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сут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98072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Пояса освещенности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4932040" cy="6021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Пояса освещенности — части поверхности Земли, ограниченные тропиками и полярными кругами и различающиеся по условиям освещенности.</a:t>
            </a:r>
          </a:p>
          <a:p>
            <a:r>
              <a:rPr lang="ru-RU" dirty="0" smtClean="0"/>
              <a:t> Между тропиками расположен тропический пояс; здесь дважды в году (а на тропиках — раз в году) можно наблюдать полуденное Солнце в зените.</a:t>
            </a:r>
          </a:p>
          <a:p>
            <a:r>
              <a:rPr lang="ru-RU" dirty="0" smtClean="0"/>
              <a:t> От полярного круга до полюса  в каждом полушарии лежат полярные пояса; здесь бывают полярный день и полярная ночь.</a:t>
            </a:r>
          </a:p>
          <a:p>
            <a:r>
              <a:rPr lang="ru-RU" dirty="0" smtClean="0"/>
              <a:t> В умеренных поясах, находящихся в Северном и Южном полушариях между тропиком и полярным кругом, Солнце в зените не бывает, полярный день и полярная ночь не наблюдаются. 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412776"/>
            <a:ext cx="3473577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Пояса освещённости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784976" cy="57196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19409"/>
                <a:gridCol w="4650869"/>
                <a:gridCol w="2214698"/>
              </a:tblGrid>
              <a:tr h="4121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Название пояса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Характеристика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пояса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Границы между поясами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8796">
                <a:tc>
                  <a:txBody>
                    <a:bodyPr/>
                    <a:lstStyle/>
                    <a:p>
                      <a:r>
                        <a:rPr lang="ru-RU" sz="2400" dirty="0"/>
                        <a:t>Северный полярный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Наблюдается полярная ночь и полярный день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66,5° </a:t>
                      </a:r>
                      <a:r>
                        <a:rPr lang="ru-RU" sz="2400" dirty="0" err="1"/>
                        <a:t>с.ш</a:t>
                      </a:r>
                      <a:r>
                        <a:rPr lang="ru-RU" sz="2400" dirty="0"/>
                        <a:t>. —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Северный полярный круг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23,5° </a:t>
                      </a:r>
                      <a:r>
                        <a:rPr lang="ru-RU" sz="2400" dirty="0" err="1"/>
                        <a:t>с.ш</a:t>
                      </a:r>
                      <a:r>
                        <a:rPr lang="ru-RU" sz="2400" dirty="0"/>
                        <a:t>. —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Северный тропик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23,5° </a:t>
                      </a:r>
                      <a:r>
                        <a:rPr lang="ru-RU" sz="2400" dirty="0" err="1"/>
                        <a:t>ю.ш</a:t>
                      </a:r>
                      <a:r>
                        <a:rPr lang="ru-RU" sz="2400" dirty="0"/>
                        <a:t>. —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Южный тропик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66,5° </a:t>
                      </a:r>
                      <a:r>
                        <a:rPr lang="ru-RU" sz="2400" dirty="0" err="1"/>
                        <a:t>ю.ш</a:t>
                      </a:r>
                      <a:r>
                        <a:rPr lang="ru-RU" sz="2400" dirty="0"/>
                        <a:t>. —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Южный полярный круг</a:t>
                      </a:r>
                      <a:endParaRPr lang="ru-RU" sz="2400" dirty="0">
                        <a:latin typeface="arial"/>
                      </a:endParaRPr>
                    </a:p>
                  </a:txBody>
                  <a:tcPr marL="19441" marR="19441" marT="19441" marB="194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2071">
                <a:tc>
                  <a:txBody>
                    <a:bodyPr/>
                    <a:lstStyle/>
                    <a:p>
                      <a:r>
                        <a:rPr lang="ru-RU" sz="2400"/>
                        <a:t>Северный умеренный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Не бывает ни полярного дня, ни полярной ночи, Солнце никогда не стоит в зените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2071">
                <a:tc>
                  <a:txBody>
                    <a:bodyPr/>
                    <a:lstStyle/>
                    <a:p>
                      <a:r>
                        <a:rPr lang="ru-RU" sz="2400"/>
                        <a:t>Тропический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Солнце бывает в зените два раза в году на любой широте и один раз на широте тропиков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2071">
                <a:tc>
                  <a:txBody>
                    <a:bodyPr/>
                    <a:lstStyle/>
                    <a:p>
                      <a:r>
                        <a:rPr lang="ru-RU" sz="2400"/>
                        <a:t>Южный умеренный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Солнце никогда не бывает в зените, не бывает ни полярного дня, ни полярной ночи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796">
                <a:tc>
                  <a:txBody>
                    <a:bodyPr/>
                    <a:lstStyle/>
                    <a:p>
                      <a:r>
                        <a:rPr lang="ru-RU" sz="2400"/>
                        <a:t>Южный полярный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Наблюдается полярная ночь и полярный день</a:t>
                      </a:r>
                    </a:p>
                  </a:txBody>
                  <a:tcPr marL="19441" marR="19441" marT="19441" marB="19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Заполните таблицу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61029"/>
          <a:ext cx="9144000" cy="619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3"/>
                <a:gridCol w="3610744"/>
                <a:gridCol w="3737113"/>
              </a:tblGrid>
              <a:tr h="100616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Северное полушарие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Южное полушарие</a:t>
                      </a:r>
                      <a:endParaRPr lang="ru-RU" sz="2000" dirty="0"/>
                    </a:p>
                  </a:txBody>
                  <a:tcPr/>
                </a:tc>
              </a:tr>
              <a:tr h="137780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 июня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День … ночи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На</a:t>
                      </a:r>
                      <a:r>
                        <a:rPr lang="ru-RU" sz="2000" baseline="0" dirty="0" smtClean="0"/>
                        <a:t> параллели 23,5°с.ш. -…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На параллели 66,5° </a:t>
                      </a:r>
                      <a:r>
                        <a:rPr lang="ru-RU" sz="2000" baseline="0" dirty="0" err="1" smtClean="0"/>
                        <a:t>с.ш</a:t>
                      </a:r>
                      <a:r>
                        <a:rPr lang="ru-RU" sz="2000" baseline="0" dirty="0" smtClean="0"/>
                        <a:t>.-…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День … ночи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На</a:t>
                      </a:r>
                      <a:r>
                        <a:rPr lang="ru-RU" sz="2000" baseline="0" dirty="0" smtClean="0"/>
                        <a:t> параллели 23,5°ю.ш. -…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aseline="0" dirty="0" smtClean="0"/>
                        <a:t>На параллели 66,5° </a:t>
                      </a:r>
                      <a:r>
                        <a:rPr lang="ru-RU" sz="2000" baseline="0" dirty="0" err="1" smtClean="0"/>
                        <a:t>ю.ш</a:t>
                      </a:r>
                      <a:r>
                        <a:rPr lang="ru-RU" sz="2000" baseline="0" dirty="0" smtClean="0"/>
                        <a:t>.-…</a:t>
                      </a:r>
                      <a:endParaRPr lang="ru-RU" sz="20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2000" dirty="0"/>
                    </a:p>
                  </a:txBody>
                  <a:tcPr/>
                </a:tc>
              </a:tr>
              <a:tr h="105738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23 сентября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1.  День … ночи</a:t>
                      </a:r>
                    </a:p>
                    <a:p>
                      <a:r>
                        <a:rPr lang="ru-RU" sz="2000" dirty="0" smtClean="0"/>
                        <a:t>2.  На экваторе 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1.  День … ночи</a:t>
                      </a:r>
                    </a:p>
                    <a:p>
                      <a:r>
                        <a:rPr lang="ru-RU" sz="2000" dirty="0" smtClean="0"/>
                        <a:t>2.  На экваторе …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69822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 декабря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День … ночи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На</a:t>
                      </a:r>
                      <a:r>
                        <a:rPr lang="ru-RU" sz="2000" baseline="0" dirty="0" smtClean="0"/>
                        <a:t> параллели 23,5°с.ш. -…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На параллели 66,5° </a:t>
                      </a:r>
                      <a:r>
                        <a:rPr lang="ru-RU" sz="2000" baseline="0" dirty="0" err="1" smtClean="0"/>
                        <a:t>с.ш</a:t>
                      </a:r>
                      <a:r>
                        <a:rPr lang="ru-RU" sz="2000" baseline="0" dirty="0" smtClean="0"/>
                        <a:t>.-…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День … ночи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На</a:t>
                      </a:r>
                      <a:r>
                        <a:rPr lang="ru-RU" sz="2000" baseline="0" dirty="0" smtClean="0"/>
                        <a:t> параллели 23,5°ю.ш. -…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aseline="0" dirty="0" smtClean="0"/>
                        <a:t>На параллели 66,5° </a:t>
                      </a:r>
                      <a:r>
                        <a:rPr lang="ru-RU" sz="2000" baseline="0" dirty="0" err="1" smtClean="0"/>
                        <a:t>ю.ш</a:t>
                      </a:r>
                      <a:r>
                        <a:rPr lang="ru-RU" sz="2000" baseline="0" dirty="0" smtClean="0"/>
                        <a:t>.-…</a:t>
                      </a:r>
                      <a:endParaRPr lang="ru-RU" sz="20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05738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21 марта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1.  День … ночи</a:t>
                      </a:r>
                    </a:p>
                    <a:p>
                      <a:r>
                        <a:rPr lang="ru-RU" sz="2000" dirty="0" smtClean="0"/>
                        <a:t>2.  На экваторе …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1.  День … ночи</a:t>
                      </a:r>
                    </a:p>
                    <a:p>
                      <a:r>
                        <a:rPr lang="ru-RU" sz="2000" dirty="0" smtClean="0"/>
                        <a:t>2.  На экваторе …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Проверяем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9144000" cy="623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3689684"/>
                <a:gridCol w="3609474"/>
              </a:tblGrid>
              <a:tr h="56867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Северное полушарие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Южное полушарие</a:t>
                      </a:r>
                      <a:endParaRPr lang="ru-RU" sz="2000" dirty="0"/>
                    </a:p>
                  </a:txBody>
                  <a:tcPr/>
                </a:tc>
              </a:tr>
              <a:tr h="22695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 июня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летнего солнцестояния</a:t>
                      </a:r>
                    </a:p>
                    <a:p>
                      <a:r>
                        <a:rPr lang="ru-RU" sz="2000" dirty="0" smtClean="0"/>
                        <a:t>День длиннее ночи</a:t>
                      </a:r>
                    </a:p>
                    <a:p>
                      <a:r>
                        <a:rPr lang="ru-RU" sz="2000" dirty="0" smtClean="0"/>
                        <a:t>На параллели 23,5° </a:t>
                      </a:r>
                      <a:r>
                        <a:rPr lang="ru-RU" sz="2000" dirty="0" err="1" smtClean="0"/>
                        <a:t>с.ш</a:t>
                      </a:r>
                      <a:r>
                        <a:rPr lang="ru-RU" sz="2000" dirty="0" smtClean="0"/>
                        <a:t>. Солнце стоит в зените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На параллели 66,5° </a:t>
                      </a:r>
                      <a:r>
                        <a:rPr lang="ru-RU" sz="2000" baseline="0" dirty="0" err="1" smtClean="0"/>
                        <a:t>с.ш.-полярный</a:t>
                      </a:r>
                      <a:r>
                        <a:rPr lang="ru-RU" sz="2000" baseline="0" dirty="0" smtClean="0"/>
                        <a:t> день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зимнего </a:t>
                      </a:r>
                      <a:r>
                        <a:rPr lang="ru-RU" sz="2000" dirty="0" err="1" smtClean="0"/>
                        <a:t>солцестояния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День короче ночи</a:t>
                      </a:r>
                    </a:p>
                    <a:p>
                      <a:r>
                        <a:rPr lang="ru-RU" sz="2000" dirty="0" smtClean="0"/>
                        <a:t> На параллели  66,5° </a:t>
                      </a:r>
                      <a:r>
                        <a:rPr lang="ru-RU" sz="2000" dirty="0" err="1" smtClean="0"/>
                        <a:t>ю.ш</a:t>
                      </a:r>
                      <a:r>
                        <a:rPr lang="ru-RU" sz="2000" dirty="0" smtClean="0"/>
                        <a:t>. –полярная ночь</a:t>
                      </a:r>
                      <a:endParaRPr lang="ru-RU" sz="2000" dirty="0"/>
                    </a:p>
                  </a:txBody>
                  <a:tcPr/>
                </a:tc>
              </a:tr>
              <a:tr h="113302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23 сентября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равен ночи</a:t>
                      </a:r>
                    </a:p>
                    <a:p>
                      <a:r>
                        <a:rPr lang="ru-RU" sz="2000" dirty="0" smtClean="0"/>
                        <a:t>На экваторе – Солнце в зените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равен ночи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 экваторе – Солнце в зените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13302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 декабря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короче ночи</a:t>
                      </a:r>
                    </a:p>
                    <a:p>
                      <a:r>
                        <a:rPr lang="ru-RU" sz="2000" dirty="0" smtClean="0"/>
                        <a:t>На 66,5° </a:t>
                      </a:r>
                      <a:r>
                        <a:rPr lang="ru-RU" sz="2000" dirty="0" err="1" smtClean="0"/>
                        <a:t>с.ш</a:t>
                      </a:r>
                      <a:r>
                        <a:rPr lang="ru-RU" sz="2000" dirty="0" smtClean="0"/>
                        <a:t>. – полярная ночь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длиннее ночи</a:t>
                      </a:r>
                    </a:p>
                    <a:p>
                      <a:r>
                        <a:rPr lang="ru-RU" sz="2000" dirty="0" smtClean="0"/>
                        <a:t>На 23,5° </a:t>
                      </a:r>
                      <a:r>
                        <a:rPr lang="ru-RU" sz="2000" dirty="0" err="1" smtClean="0"/>
                        <a:t>ю.ш</a:t>
                      </a:r>
                      <a:r>
                        <a:rPr lang="ru-RU" sz="2000" dirty="0" smtClean="0"/>
                        <a:t>. Солнце в зените</a:t>
                      </a:r>
                    </a:p>
                    <a:p>
                      <a:r>
                        <a:rPr lang="ru-RU" sz="2000" dirty="0" smtClean="0"/>
                        <a:t>На 66,5° </a:t>
                      </a:r>
                      <a:r>
                        <a:rPr lang="ru-RU" sz="2000" dirty="0" err="1" smtClean="0"/>
                        <a:t>ю.ш</a:t>
                      </a:r>
                      <a:r>
                        <a:rPr lang="ru-RU" sz="2000" dirty="0" smtClean="0"/>
                        <a:t>. – полярный день</a:t>
                      </a:r>
                      <a:endParaRPr lang="ru-RU" sz="2000" dirty="0"/>
                    </a:p>
                  </a:txBody>
                  <a:tcPr/>
                </a:tc>
              </a:tr>
              <a:tr h="113302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21 марта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равен ночи</a:t>
                      </a:r>
                    </a:p>
                    <a:p>
                      <a:r>
                        <a:rPr lang="ru-RU" sz="2000" dirty="0" smtClean="0"/>
                        <a:t>На экваторе Солнце в зените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равен ночи</a:t>
                      </a:r>
                    </a:p>
                    <a:p>
                      <a:r>
                        <a:rPr lang="ru-RU" sz="2000" dirty="0" smtClean="0"/>
                        <a:t>На экваторе Солнце в зените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Найди соответствие: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86000" cy="502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Климат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Погода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19400" y="1600200"/>
            <a:ext cx="6096000" cy="502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среднегодовое количество осадков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б) среднесуточная температура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в)направление и скорость ветра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г)роза ветров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/>
              <a:t>)вид осадков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е)облачность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ж) средняя многолетняя температура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з</a:t>
            </a:r>
            <a:r>
              <a:rPr lang="ru-RU" dirty="0" smtClean="0"/>
              <a:t>) температура самого теплого и самого холодного месяца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Почему на Земле происходит смена времён года?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2071688"/>
            <a:ext cx="400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Солнцестояние (летнее солнцестояние и зимнее солнцестояние)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Моменты, когда высота Солнца над горизонтом в полдень наибольшая (летнее солнцестояние, 22 июня) или наименьшая (зимнее солнцестояние, 22 декабря). </a:t>
            </a:r>
          </a:p>
          <a:p>
            <a:r>
              <a:rPr lang="ru-RU" dirty="0" smtClean="0"/>
              <a:t>В отдельные годы солнцестояние смещается на 21-е число, так как продолжительность календарного года меняется (365 или 366 дней).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482986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Летнее  солнцестояние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44008" y="1340768"/>
            <a:ext cx="433082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день летнего солнцестояния самая большая продолжительность дня в Северном полушарии, вся область за полярным кругом освещена, Солнце не заходит. </a:t>
            </a:r>
          </a:p>
          <a:p>
            <a:r>
              <a:rPr lang="ru-RU" dirty="0" smtClean="0"/>
              <a:t>В Южном полушарии в это время самый короткий день, вся область за полярным кругом в тени, Солнце не восходит.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Зимнее  солнцестояние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427984" cy="47133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день зимнего солнцестояния картина обратная: самый короткий день в Северном полушарии, самый длинный в Южном. </a:t>
            </a:r>
          </a:p>
          <a:p>
            <a:r>
              <a:rPr lang="ru-RU" dirty="0" smtClean="0"/>
              <a:t>В дни, близкие к солнцестоянию, мало изменяются продолжительность дня и полуденная высота Солнца, отсюда термин «солнцестояние».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556792"/>
            <a:ext cx="4952214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484784"/>
            <a:ext cx="467942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Равноденствие (весеннее равноденствие и осеннее равноденствие)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690864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Моменты, когда солнечные лучи касаются обоих полюсов, а земная ось перпендикулярна лучам.</a:t>
            </a:r>
          </a:p>
          <a:p>
            <a:r>
              <a:rPr lang="ru-RU" dirty="0" smtClean="0"/>
              <a:t>Весеннее равноденствие бывает 21 марта, осеннее равноденствие — 23 сентября; в отдельные годы равноденствие смещается на 22-е число. </a:t>
            </a:r>
          </a:p>
          <a:p>
            <a:r>
              <a:rPr lang="ru-RU" dirty="0" smtClean="0"/>
              <a:t>Северное и Южное полушария освещены одинаково, на всех широтах день равен ночи, на одном полюсе Солнце восходит, на другом заходит.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3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/>
          <a:lstStyle/>
          <a:p>
            <a:r>
              <a:rPr lang="ru-RU" dirty="0" smtClean="0"/>
              <a:t>Тропики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5004048" cy="5949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Тропики — Северный тропик и Южный тропик — параллели соответственно с северной и южной широтой около 23,5°. </a:t>
            </a:r>
          </a:p>
          <a:p>
            <a:r>
              <a:rPr lang="ru-RU" dirty="0" smtClean="0"/>
              <a:t>В день летнего солнцестояния (22 июня) Солнце в полдень стоит в зените над Северным тропиком, или тропиком Рака; </a:t>
            </a:r>
          </a:p>
          <a:p>
            <a:r>
              <a:rPr lang="ru-RU" dirty="0" smtClean="0"/>
              <a:t>В  день зимнего солнцестояния (22 декабря) — над Южным тропиком, или тропиком Козерога. </a:t>
            </a:r>
          </a:p>
          <a:p>
            <a:r>
              <a:rPr lang="ru-RU" dirty="0" smtClean="0"/>
              <a:t>На любой широте между тропиками Солнце бывает в зените дважды в году;</a:t>
            </a:r>
          </a:p>
          <a:p>
            <a:r>
              <a:rPr lang="ru-RU" dirty="0" smtClean="0"/>
              <a:t>К северу от Северного тропика и к югу от Южного тропика Солнце в зените не бывает.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6350" y="1340768"/>
            <a:ext cx="4057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>
            <a:off x="5278056" y="2442258"/>
            <a:ext cx="3734764" cy="1134320"/>
          </a:xfrm>
          <a:custGeom>
            <a:avLst/>
            <a:gdLst>
              <a:gd name="connsiteX0" fmla="*/ 0 w 3734764"/>
              <a:gd name="connsiteY0" fmla="*/ 0 h 1134320"/>
              <a:gd name="connsiteX1" fmla="*/ 138896 w 3734764"/>
              <a:gd name="connsiteY1" fmla="*/ 312517 h 1134320"/>
              <a:gd name="connsiteX2" fmla="*/ 439838 w 3734764"/>
              <a:gd name="connsiteY2" fmla="*/ 625033 h 1134320"/>
              <a:gd name="connsiteX3" fmla="*/ 439838 w 3734764"/>
              <a:gd name="connsiteY3" fmla="*/ 625033 h 1134320"/>
              <a:gd name="connsiteX4" fmla="*/ 879676 w 3734764"/>
              <a:gd name="connsiteY4" fmla="*/ 925975 h 1134320"/>
              <a:gd name="connsiteX5" fmla="*/ 1585731 w 3734764"/>
              <a:gd name="connsiteY5" fmla="*/ 1088020 h 1134320"/>
              <a:gd name="connsiteX6" fmla="*/ 1585731 w 3734764"/>
              <a:gd name="connsiteY6" fmla="*/ 1088020 h 1134320"/>
              <a:gd name="connsiteX7" fmla="*/ 2222339 w 3734764"/>
              <a:gd name="connsiteY7" fmla="*/ 1122745 h 1134320"/>
              <a:gd name="connsiteX8" fmla="*/ 2812648 w 3734764"/>
              <a:gd name="connsiteY8" fmla="*/ 1018572 h 1134320"/>
              <a:gd name="connsiteX9" fmla="*/ 2812648 w 3734764"/>
              <a:gd name="connsiteY9" fmla="*/ 1006998 h 1134320"/>
              <a:gd name="connsiteX10" fmla="*/ 3310359 w 3734764"/>
              <a:gd name="connsiteY10" fmla="*/ 810228 h 1134320"/>
              <a:gd name="connsiteX11" fmla="*/ 3310359 w 3734764"/>
              <a:gd name="connsiteY11" fmla="*/ 798653 h 1134320"/>
              <a:gd name="connsiteX12" fmla="*/ 3611301 w 3734764"/>
              <a:gd name="connsiteY12" fmla="*/ 509286 h 1134320"/>
              <a:gd name="connsiteX13" fmla="*/ 3611301 w 3734764"/>
              <a:gd name="connsiteY13" fmla="*/ 509286 h 1134320"/>
              <a:gd name="connsiteX14" fmla="*/ 3715473 w 3734764"/>
              <a:gd name="connsiteY14" fmla="*/ 196770 h 1134320"/>
              <a:gd name="connsiteX15" fmla="*/ 3727048 w 3734764"/>
              <a:gd name="connsiteY15" fmla="*/ 196770 h 1134320"/>
              <a:gd name="connsiteX16" fmla="*/ 3727048 w 3734764"/>
              <a:gd name="connsiteY16" fmla="*/ 196770 h 113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34764" h="1134320">
                <a:moveTo>
                  <a:pt x="0" y="0"/>
                </a:moveTo>
                <a:cubicBezTo>
                  <a:pt x="32795" y="104172"/>
                  <a:pt x="65590" y="208345"/>
                  <a:pt x="138896" y="312517"/>
                </a:cubicBezTo>
                <a:cubicBezTo>
                  <a:pt x="212202" y="416689"/>
                  <a:pt x="439838" y="625033"/>
                  <a:pt x="439838" y="625033"/>
                </a:cubicBezTo>
                <a:lnTo>
                  <a:pt x="439838" y="625033"/>
                </a:lnTo>
                <a:cubicBezTo>
                  <a:pt x="513144" y="675190"/>
                  <a:pt x="688694" y="848811"/>
                  <a:pt x="879676" y="925975"/>
                </a:cubicBezTo>
                <a:cubicBezTo>
                  <a:pt x="1070658" y="1003140"/>
                  <a:pt x="1585731" y="1088020"/>
                  <a:pt x="1585731" y="1088020"/>
                </a:cubicBezTo>
                <a:lnTo>
                  <a:pt x="1585731" y="1088020"/>
                </a:lnTo>
                <a:cubicBezTo>
                  <a:pt x="1691832" y="1093807"/>
                  <a:pt x="2017853" y="1134320"/>
                  <a:pt x="2222339" y="1122745"/>
                </a:cubicBezTo>
                <a:cubicBezTo>
                  <a:pt x="2426825" y="1111170"/>
                  <a:pt x="2714263" y="1037863"/>
                  <a:pt x="2812648" y="1018572"/>
                </a:cubicBezTo>
                <a:cubicBezTo>
                  <a:pt x="2911033" y="999281"/>
                  <a:pt x="2729696" y="1041722"/>
                  <a:pt x="2812648" y="1006998"/>
                </a:cubicBezTo>
                <a:cubicBezTo>
                  <a:pt x="2895600" y="972274"/>
                  <a:pt x="3227407" y="844952"/>
                  <a:pt x="3310359" y="810228"/>
                </a:cubicBezTo>
                <a:cubicBezTo>
                  <a:pt x="3393311" y="775504"/>
                  <a:pt x="3260202" y="848810"/>
                  <a:pt x="3310359" y="798653"/>
                </a:cubicBezTo>
                <a:cubicBezTo>
                  <a:pt x="3360516" y="748496"/>
                  <a:pt x="3611301" y="509286"/>
                  <a:pt x="3611301" y="509286"/>
                </a:cubicBezTo>
                <a:lnTo>
                  <a:pt x="3611301" y="509286"/>
                </a:lnTo>
                <a:cubicBezTo>
                  <a:pt x="3628663" y="457200"/>
                  <a:pt x="3696182" y="248856"/>
                  <a:pt x="3715473" y="196770"/>
                </a:cubicBezTo>
                <a:cubicBezTo>
                  <a:pt x="3734764" y="144684"/>
                  <a:pt x="3727048" y="196770"/>
                  <a:pt x="3727048" y="196770"/>
                </a:cubicBezTo>
                <a:lnTo>
                  <a:pt x="3727048" y="19677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266481" y="4213185"/>
            <a:ext cx="3640238" cy="679048"/>
          </a:xfrm>
          <a:custGeom>
            <a:avLst/>
            <a:gdLst>
              <a:gd name="connsiteX0" fmla="*/ 0 w 3640238"/>
              <a:gd name="connsiteY0" fmla="*/ 0 h 679048"/>
              <a:gd name="connsiteX1" fmla="*/ 416689 w 3640238"/>
              <a:gd name="connsiteY1" fmla="*/ 289367 h 679048"/>
              <a:gd name="connsiteX2" fmla="*/ 983848 w 3640238"/>
              <a:gd name="connsiteY2" fmla="*/ 532435 h 679048"/>
              <a:gd name="connsiteX3" fmla="*/ 1689904 w 3640238"/>
              <a:gd name="connsiteY3" fmla="*/ 659757 h 679048"/>
              <a:gd name="connsiteX4" fmla="*/ 2268638 w 3640238"/>
              <a:gd name="connsiteY4" fmla="*/ 648182 h 679048"/>
              <a:gd name="connsiteX5" fmla="*/ 2882096 w 3640238"/>
              <a:gd name="connsiteY5" fmla="*/ 555585 h 679048"/>
              <a:gd name="connsiteX6" fmla="*/ 3171463 w 3640238"/>
              <a:gd name="connsiteY6" fmla="*/ 416688 h 679048"/>
              <a:gd name="connsiteX7" fmla="*/ 3414532 w 3640238"/>
              <a:gd name="connsiteY7" fmla="*/ 277792 h 679048"/>
              <a:gd name="connsiteX8" fmla="*/ 3611301 w 3640238"/>
              <a:gd name="connsiteY8" fmla="*/ 162045 h 679048"/>
              <a:gd name="connsiteX9" fmla="*/ 3588152 w 3640238"/>
              <a:gd name="connsiteY9" fmla="*/ 173620 h 67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0238" h="679048">
                <a:moveTo>
                  <a:pt x="0" y="0"/>
                </a:moveTo>
                <a:cubicBezTo>
                  <a:pt x="126357" y="100314"/>
                  <a:pt x="252714" y="200628"/>
                  <a:pt x="416689" y="289367"/>
                </a:cubicBezTo>
                <a:cubicBezTo>
                  <a:pt x="580664" y="378106"/>
                  <a:pt x="771646" y="470703"/>
                  <a:pt x="983848" y="532435"/>
                </a:cubicBezTo>
                <a:cubicBezTo>
                  <a:pt x="1196051" y="594167"/>
                  <a:pt x="1475772" y="640466"/>
                  <a:pt x="1689904" y="659757"/>
                </a:cubicBezTo>
                <a:cubicBezTo>
                  <a:pt x="1904036" y="679048"/>
                  <a:pt x="2069939" y="665544"/>
                  <a:pt x="2268638" y="648182"/>
                </a:cubicBezTo>
                <a:cubicBezTo>
                  <a:pt x="2467337" y="630820"/>
                  <a:pt x="2731625" y="594167"/>
                  <a:pt x="2882096" y="555585"/>
                </a:cubicBezTo>
                <a:cubicBezTo>
                  <a:pt x="3032567" y="517003"/>
                  <a:pt x="3082724" y="462987"/>
                  <a:pt x="3171463" y="416688"/>
                </a:cubicBezTo>
                <a:cubicBezTo>
                  <a:pt x="3260202" y="370389"/>
                  <a:pt x="3414532" y="277792"/>
                  <a:pt x="3414532" y="277792"/>
                </a:cubicBezTo>
                <a:lnTo>
                  <a:pt x="3611301" y="162045"/>
                </a:lnTo>
                <a:cubicBezTo>
                  <a:pt x="3640238" y="144683"/>
                  <a:pt x="3614195" y="159151"/>
                  <a:pt x="3588152" y="17362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7020272" y="3645024"/>
            <a:ext cx="360040" cy="1152128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092280" y="2132856"/>
            <a:ext cx="288032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92280" y="501317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155</TotalTime>
  <Words>1054</Words>
  <Application>Microsoft Office PowerPoint</Application>
  <PresentationFormat>Экран (4:3)</PresentationFormat>
  <Paragraphs>157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Тема12</vt:lpstr>
      <vt:lpstr>Распределение света и тепла на Земле</vt:lpstr>
      <vt:lpstr>Найди соответствие:</vt:lpstr>
      <vt:lpstr>Слайд 3</vt:lpstr>
      <vt:lpstr>Солнцестояние (летнее солнцестояние и зимнее солнцестояние)</vt:lpstr>
      <vt:lpstr>Летнее  солнцестояние</vt:lpstr>
      <vt:lpstr>Зимнее  солнцестояние</vt:lpstr>
      <vt:lpstr>Равноденствие (весеннее равноденствие и осеннее равноденствие)</vt:lpstr>
      <vt:lpstr>Слайд 8</vt:lpstr>
      <vt:lpstr>Тропики </vt:lpstr>
      <vt:lpstr>Полярные круги </vt:lpstr>
      <vt:lpstr>Обелиск полярному кругу</vt:lpstr>
      <vt:lpstr>Полярный день </vt:lpstr>
      <vt:lpstr>Полярная ночь</vt:lpstr>
      <vt:lpstr>Пояса освещенности </vt:lpstr>
      <vt:lpstr>Пояса освещённости </vt:lpstr>
      <vt:lpstr>Заполните таблицу</vt:lpstr>
      <vt:lpstr>Проверяем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kiv4ik</dc:creator>
  <cp:lastModifiedBy>kiv4ik</cp:lastModifiedBy>
  <cp:revision>148</cp:revision>
  <dcterms:created xsi:type="dcterms:W3CDTF">2012-05-02T19:26:08Z</dcterms:created>
  <dcterms:modified xsi:type="dcterms:W3CDTF">2013-01-24T16:28:31Z</dcterms:modified>
</cp:coreProperties>
</file>