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314" r:id="rId3"/>
    <p:sldId id="316" r:id="rId4"/>
    <p:sldId id="296" r:id="rId5"/>
    <p:sldId id="317" r:id="rId6"/>
    <p:sldId id="318" r:id="rId7"/>
    <p:sldId id="331" r:id="rId8"/>
    <p:sldId id="323" r:id="rId9"/>
    <p:sldId id="324" r:id="rId10"/>
    <p:sldId id="325" r:id="rId11"/>
    <p:sldId id="326" r:id="rId12"/>
    <p:sldId id="327" r:id="rId13"/>
    <p:sldId id="328" r:id="rId14"/>
    <p:sldId id="321" r:id="rId15"/>
    <p:sldId id="332" r:id="rId16"/>
    <p:sldId id="329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605" autoAdjust="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49B5-ECF3-4995-B173-7D9C381C71B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8D51-3065-420A-A1CC-AC959D01A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08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Rectangl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181E2-CB15-43B1-995E-629C0D25B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9;&#1095;&#1080;&#1090;&#1077;&#1083;&#1100;\Desktop\&#1084;&#1072;&#1089;&#1090;&#1077;&#1088;-&#1082;&#1083;&#1072;&#1089;7%20&#1076;&#1077;&#1082;&#1072;&#1073;&#1088;&#1103;\&#1048;&#1085;&#1076;&#1080;&#1081;&#1089;&#1082;&#1080;&#1081;%20&#1086;&#1082;&#1077;&#1072;&#1085;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4;&#1072;&#1089;&#1090;&#1077;&#1088;-&#1082;&#1083;&#1072;&#1089;7%20&#1076;&#1077;&#1082;&#1072;&#1073;&#1088;&#1103;\&#1052;&#1086;&#1081;%20&#1092;&#1080;&#1083;&#1100;&#1084;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7058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Метод моделирования на уроках географии в рамках реализации ФГОС ООО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000636"/>
            <a:ext cx="4896544" cy="15716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Ажигатова Ш.У учитель географии</a:t>
            </a:r>
          </a:p>
          <a:p>
            <a:r>
              <a:rPr lang="ru-RU" dirty="0" smtClean="0"/>
              <a:t>МБОУ «Забузанская СОШ имени Турченко Э.П</a:t>
            </a:r>
            <a:r>
              <a:rPr lang="ru-RU" dirty="0" smtClean="0"/>
              <a:t>.»Красноярский район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4136">
            <a:off x="899592" y="680265"/>
            <a:ext cx="302433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0187">
            <a:off x="3793523" y="904879"/>
            <a:ext cx="2422393" cy="197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093">
            <a:off x="6337205" y="1277212"/>
            <a:ext cx="2310576" cy="21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102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Батискаф -глубоководный, самоходный аппарат для исследования глубин океана.</a:t>
            </a:r>
            <a:endParaRPr lang="ru-RU" sz="4800" dirty="0"/>
          </a:p>
        </p:txBody>
      </p:sp>
      <p:pic>
        <p:nvPicPr>
          <p:cNvPr id="4" name="Picture 2" descr="http://www.libex.ru/dimg/10a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286124"/>
            <a:ext cx="257173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1.Картон разделите на 2 части: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1 полоса </a:t>
            </a:r>
            <a:r>
              <a:rPr lang="ru-RU" dirty="0" smtClean="0"/>
              <a:t>– для отметки глубин и температуры </a:t>
            </a:r>
          </a:p>
          <a:p>
            <a:pPr>
              <a:buNone/>
            </a:pPr>
            <a:r>
              <a:rPr lang="ru-RU" dirty="0" smtClean="0"/>
              <a:t>(отступить 2 см от левого края картона) </a:t>
            </a:r>
          </a:p>
          <a:p>
            <a:pPr>
              <a:buNone/>
            </a:pPr>
            <a:r>
              <a:rPr lang="ru-RU" b="1" u="sng" dirty="0" smtClean="0"/>
              <a:t>2 полоса </a:t>
            </a:r>
            <a:r>
              <a:rPr lang="ru-RU" dirty="0" smtClean="0"/>
              <a:t>– для выделения глубины зон (этажей)океана.</a:t>
            </a:r>
          </a:p>
          <a:p>
            <a:pPr lvl="0"/>
            <a:r>
              <a:rPr lang="ru-RU" dirty="0" smtClean="0"/>
              <a:t>2.Закрасьте вторую полосу (сверху- вниз) в соответствующие цвета зоны: </a:t>
            </a:r>
          </a:p>
          <a:p>
            <a:pPr lvl="0">
              <a:buNone/>
            </a:pPr>
            <a:r>
              <a:rPr lang="ru-RU" b="1" dirty="0" smtClean="0"/>
              <a:t>световая </a:t>
            </a:r>
            <a:r>
              <a:rPr lang="ru-RU" dirty="0" smtClean="0"/>
              <a:t> - голубой ;</a:t>
            </a:r>
          </a:p>
          <a:p>
            <a:pPr>
              <a:buNone/>
            </a:pPr>
            <a:r>
              <a:rPr lang="ru-RU" b="1" dirty="0" smtClean="0"/>
              <a:t>сумеречная </a:t>
            </a:r>
            <a:r>
              <a:rPr lang="ru-RU" dirty="0" smtClean="0"/>
              <a:t>- синий;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ночная</a:t>
            </a:r>
            <a:r>
              <a:rPr lang="ru-RU" dirty="0" smtClean="0"/>
              <a:t> - черный.</a:t>
            </a:r>
          </a:p>
          <a:p>
            <a:pPr lvl="0"/>
            <a:r>
              <a:rPr lang="ru-RU" dirty="0" smtClean="0"/>
              <a:t>3.На 1 полосе заклейте отметки глубин и температуры воды (данные в конверте с надписью зоны).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4.На закрашенной второй полосе ,найдите свою зону (этаж) .</a:t>
            </a:r>
          </a:p>
          <a:p>
            <a:pPr lvl="0"/>
            <a:r>
              <a:rPr lang="ru-RU" dirty="0" smtClean="0"/>
              <a:t>5. Выбрать из конверта морских обитателей этой зоны (опираясь на определитель в учебнике), заклейте на картон.</a:t>
            </a:r>
          </a:p>
          <a:p>
            <a:pPr lvl="0"/>
            <a:r>
              <a:rPr lang="ru-RU" dirty="0" smtClean="0"/>
              <a:t>6.Сделайте бегунок по схеме, данной в учебнике.</a:t>
            </a:r>
          </a:p>
          <a:p>
            <a:pPr lvl="0"/>
            <a:r>
              <a:rPr lang="ru-RU" dirty="0" smtClean="0"/>
              <a:t>7.Вставьте схему глубинных зон океана в бегунок так, чтобы через круглое окошко было видно изображение морских обитателей, а через маленькое  боковое окошко-значение глубин (</a:t>
            </a:r>
            <a:r>
              <a:rPr lang="en-US" dirty="0" smtClean="0"/>
              <a:t>h</a:t>
            </a:r>
            <a:r>
              <a:rPr lang="ru-RU" dirty="0" smtClean="0"/>
              <a:t>,м) и температуры воды (</a:t>
            </a:r>
            <a:r>
              <a:rPr lang="en-US" dirty="0" smtClean="0"/>
              <a:t>t</a:t>
            </a:r>
            <a:r>
              <a:rPr lang="ru-RU" dirty="0" smtClean="0"/>
              <a:t>,С).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8. Начните «погружение» в морские пучины. 9.Обратите внимание на размеры каждой глубинной зоны. Какая из них самая мощная, а какая -самая незначительная по толщине.</a:t>
            </a:r>
          </a:p>
          <a:p>
            <a:pPr lvl="0"/>
            <a:r>
              <a:rPr lang="ru-RU" dirty="0" smtClean="0"/>
              <a:t>10.Изучите морских животных ,которых вы наблюдаете при «погружении», с помощью определителя морских обитателей.</a:t>
            </a:r>
          </a:p>
          <a:p>
            <a:pPr lvl="0"/>
            <a:r>
              <a:rPr lang="ru-RU" dirty="0" smtClean="0"/>
              <a:t>11. Сделайте вывод о том, как живые организмы приспосабливаются к условиям жизни в океана на различных глубинах(величина и форма  тела морских животных, способность светиться, окраска спины и брюха).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Выделяют 3 зоны: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033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сумеречная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ночная</a:t>
                      </a:r>
                      <a:endParaRPr lang="ru-RU" dirty="0"/>
                    </a:p>
                  </a:txBody>
                  <a:tcPr/>
                </a:tc>
              </a:tr>
              <a:tr h="550338">
                <a:tc>
                  <a:txBody>
                    <a:bodyPr/>
                    <a:lstStyle/>
                    <a:p>
                      <a:r>
                        <a:rPr lang="ru-RU" dirty="0" smtClean="0"/>
                        <a:t>глубина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100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100 м до 1000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 1000 м</a:t>
                      </a:r>
                      <a:endParaRPr lang="ru-RU" dirty="0"/>
                    </a:p>
                  </a:txBody>
                  <a:tcPr/>
                </a:tc>
              </a:tr>
              <a:tr h="550338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20 С до 15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13С до 6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3.3</a:t>
                      </a:r>
                      <a:r>
                        <a:rPr lang="ru-RU" baseline="0" dirty="0" smtClean="0"/>
                        <a:t> С до 0 С</a:t>
                      </a:r>
                      <a:endParaRPr lang="ru-RU" dirty="0"/>
                    </a:p>
                  </a:txBody>
                  <a:tcPr/>
                </a:tc>
              </a:tr>
              <a:tr h="3392496">
                <a:tc>
                  <a:txBody>
                    <a:bodyPr/>
                    <a:lstStyle/>
                    <a:p>
                      <a:r>
                        <a:rPr lang="ru-RU" dirty="0" smtClean="0"/>
                        <a:t>Морские обитатели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u="none" dirty="0" smtClean="0"/>
                        <a:t>П</a:t>
                      </a:r>
                      <a:r>
                        <a:rPr lang="ru-RU" dirty="0" smtClean="0"/>
                        <a:t>ортугальский кораблик,</a:t>
                      </a:r>
                    </a:p>
                    <a:p>
                      <a:r>
                        <a:rPr lang="ru-RU" dirty="0" smtClean="0"/>
                        <a:t>Летучая рыба,</a:t>
                      </a:r>
                    </a:p>
                    <a:p>
                      <a:r>
                        <a:rPr lang="ru-RU" dirty="0" smtClean="0"/>
                        <a:t>Луна-рыба,</a:t>
                      </a:r>
                    </a:p>
                    <a:p>
                      <a:r>
                        <a:rPr lang="ru-RU" dirty="0" smtClean="0"/>
                        <a:t>Полосатый</a:t>
                      </a:r>
                      <a:r>
                        <a:rPr lang="ru-RU" baseline="0" dirty="0" smtClean="0"/>
                        <a:t>  дельфин,</a:t>
                      </a:r>
                    </a:p>
                    <a:p>
                      <a:r>
                        <a:rPr lang="ru-RU" baseline="0" dirty="0" smtClean="0"/>
                        <a:t>Кашалот и </a:t>
                      </a:r>
                      <a:r>
                        <a:rPr lang="ru-RU" baseline="0" dirty="0" err="1" smtClean="0"/>
                        <a:t>др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Светящиеся анчоусы,</a:t>
                      </a:r>
                    </a:p>
                    <a:p>
                      <a:r>
                        <a:rPr lang="ru-RU" dirty="0" err="1" smtClean="0"/>
                        <a:t>Хаулиод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Рыба-топорик,</a:t>
                      </a:r>
                    </a:p>
                    <a:p>
                      <a:r>
                        <a:rPr lang="ru-RU" dirty="0" err="1" smtClean="0"/>
                        <a:t>Средневодная</a:t>
                      </a:r>
                      <a:r>
                        <a:rPr lang="ru-RU" dirty="0" smtClean="0"/>
                        <a:t> медуза,</a:t>
                      </a:r>
                    </a:p>
                    <a:p>
                      <a:r>
                        <a:rPr lang="ru-RU" dirty="0" err="1" smtClean="0"/>
                        <a:t>Макрурус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Мизида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Черный живоглот,</a:t>
                      </a:r>
                    </a:p>
                    <a:p>
                      <a:r>
                        <a:rPr lang="ru-RU" dirty="0" smtClean="0"/>
                        <a:t>Кальмар-вампир,</a:t>
                      </a:r>
                    </a:p>
                    <a:p>
                      <a:r>
                        <a:rPr lang="ru-RU" dirty="0" smtClean="0"/>
                        <a:t>Морской черт,</a:t>
                      </a:r>
                    </a:p>
                    <a:p>
                      <a:r>
                        <a:rPr lang="ru-RU" dirty="0" smtClean="0"/>
                        <a:t>Морской огурец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ндийский океан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0112" y="0"/>
            <a:ext cx="9184112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1.У каждого на парте лежат  сигнальные карточки с изображением : кувшинки, рыбки, ракушки.</a:t>
            </a:r>
            <a:endParaRPr lang="ru-RU" dirty="0" smtClean="0"/>
          </a:p>
          <a:p>
            <a:r>
              <a:rPr lang="ru-RU" i="1" dirty="0" smtClean="0"/>
              <a:t>2.Вам необходимо приклеить 1 карточку на ватман (по выбору):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Кувшинка </a:t>
            </a:r>
            <a:r>
              <a:rPr lang="ru-RU" i="1" dirty="0" smtClean="0"/>
              <a:t>- занятие понравилось, было интересно.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Рыбка </a:t>
            </a:r>
            <a:r>
              <a:rPr lang="ru-RU" i="1" dirty="0" smtClean="0"/>
              <a:t> - были трудности при выполнении </a:t>
            </a:r>
            <a:r>
              <a:rPr lang="ru-RU" i="1" dirty="0" err="1" smtClean="0"/>
              <a:t>заданий,но</a:t>
            </a:r>
            <a:r>
              <a:rPr lang="ru-RU" i="1" dirty="0" smtClean="0"/>
              <a:t> занятие интересное..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Ракушка</a:t>
            </a:r>
            <a:r>
              <a:rPr lang="ru-RU" i="1" dirty="0" smtClean="0"/>
              <a:t> - было трудно и не понравилось.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свидания!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1845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84629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Algoritm_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25"/>
            <a:ext cx="27717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Рисунок 1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604" t="13028" r="4077" b="4930"/>
          <a:stretch>
            <a:fillRect/>
          </a:stretch>
        </p:blipFill>
        <p:spPr bwMode="auto">
          <a:xfrm>
            <a:off x="6130925" y="5867400"/>
            <a:ext cx="3013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13" descr="F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11160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260350"/>
            <a:ext cx="14398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7"/>
          <p:cNvSpPr>
            <a:spLocks noGrp="1" noChangeArrowheads="1"/>
          </p:cNvSpPr>
          <p:nvPr>
            <p:ph idx="1"/>
          </p:nvPr>
        </p:nvSpPr>
        <p:spPr>
          <a:xfrm>
            <a:off x="2643174" y="1285860"/>
            <a:ext cx="5897576" cy="435771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4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800000"/>
                </a:solidFill>
              </a:rPr>
              <a:t>Учебник </a:t>
            </a:r>
            <a:r>
              <a:rPr lang="ru-RU" sz="4400" b="1" i="1" dirty="0" smtClean="0">
                <a:solidFill>
                  <a:srgbClr val="FF3300"/>
                </a:solidFill>
              </a:rPr>
              <a:t>помогает</a:t>
            </a:r>
            <a:r>
              <a:rPr lang="ru-RU" sz="4400" b="1" i="1" dirty="0" smtClean="0">
                <a:solidFill>
                  <a:srgbClr val="8000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FF3300"/>
                </a:solidFill>
              </a:rPr>
              <a:t>по-новому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000" b="1" i="1" dirty="0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800000"/>
                </a:solidFill>
              </a:rPr>
              <a:t>организовать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900" b="1" i="1" dirty="0" smtClean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800000"/>
                </a:solidFill>
              </a:rPr>
              <a:t> учебный процесс!</a:t>
            </a:r>
          </a:p>
        </p:txBody>
      </p:sp>
      <p:pic>
        <p:nvPicPr>
          <p:cNvPr id="7" name="Picture 8" descr="2272_Geografy_5klUch_1iz_cover_fg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714356"/>
            <a:ext cx="28575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POSTER-pr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>
          <a:xfrm>
            <a:off x="42864" y="29634"/>
            <a:ext cx="1330325" cy="1437217"/>
          </a:xfrm>
        </p:spPr>
      </p:pic>
      <p:sp>
        <p:nvSpPr>
          <p:cNvPr id="11" name="Прямоугольник 10"/>
          <p:cNvSpPr/>
          <p:nvPr/>
        </p:nvSpPr>
        <p:spPr>
          <a:xfrm rot="5400000">
            <a:off x="1120984" y="451199"/>
            <a:ext cx="1544784" cy="36427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lnSpc>
                <a:spcPct val="150000"/>
              </a:lnSpc>
              <a:defRPr/>
            </a:pPr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на практике осваивают географические понятия и закономерности</a:t>
            </a:r>
            <a:endParaRPr lang="ru-RU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426" y="3214686"/>
            <a:ext cx="2644775" cy="1285884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spc="300" dirty="0" smtClean="0">
                <a:solidFill>
                  <a:schemeClr val="accent2">
                    <a:lumMod val="75000"/>
                  </a:schemeClr>
                </a:solidFill>
              </a:rPr>
              <a:t>Учатся проводить измерения</a:t>
            </a:r>
            <a:endParaRPr lang="ru-RU" sz="2000" b="1" spc="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859338" y="2099734"/>
            <a:ext cx="3097212" cy="276999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D465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 ГЕОГРАФА–СЛЕДОПЫТА</a:t>
            </a:r>
            <a:endParaRPr lang="ru-RU" sz="900" dirty="0">
              <a:cs typeface="Arial" pitchFamily="34" charset="0"/>
            </a:endParaRPr>
          </a:p>
        </p:txBody>
      </p:sp>
      <p:sp>
        <p:nvSpPr>
          <p:cNvPr id="30727" name="Прямоугольник 14"/>
          <p:cNvSpPr>
            <a:spLocks noChangeArrowheads="1"/>
          </p:cNvSpPr>
          <p:nvPr/>
        </p:nvSpPr>
        <p:spPr bwMode="auto">
          <a:xfrm>
            <a:off x="2916238" y="5378452"/>
            <a:ext cx="3079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Учатся ориентироваться</a:t>
            </a:r>
            <a:endParaRPr lang="ru-RU" sz="2000" b="1" dirty="0"/>
          </a:p>
        </p:txBody>
      </p:sp>
      <p:sp>
        <p:nvSpPr>
          <p:cNvPr id="30728" name="Прямоугольник 16"/>
          <p:cNvSpPr>
            <a:spLocks noChangeArrowheads="1"/>
          </p:cNvSpPr>
          <p:nvPr/>
        </p:nvSpPr>
        <p:spPr bwMode="auto">
          <a:xfrm>
            <a:off x="107951" y="4485218"/>
            <a:ext cx="26638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b="1" dirty="0" smtClean="0"/>
              <a:t>Учатся составлять карты , схемы , модели</a:t>
            </a:r>
            <a:endParaRPr lang="ru-RU" sz="2000" b="1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21050" y="3075518"/>
            <a:ext cx="1557338" cy="1985433"/>
            <a:chOff x="1705" y="10820"/>
            <a:chExt cx="3655" cy="3875"/>
          </a:xfrm>
        </p:grpSpPr>
        <p:pic>
          <p:nvPicPr>
            <p:cNvPr id="307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4932" r="2435" b="26659"/>
            <a:stretch>
              <a:fillRect/>
            </a:stretch>
          </p:blipFill>
          <p:spPr bwMode="auto">
            <a:xfrm>
              <a:off x="1705" y="10820"/>
              <a:ext cx="3655" cy="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735" name="AutoShape 4"/>
            <p:cNvCxnSpPr>
              <a:cxnSpLocks noChangeShapeType="1"/>
            </p:cNvCxnSpPr>
            <p:nvPr/>
          </p:nvCxnSpPr>
          <p:spPr bwMode="auto">
            <a:xfrm>
              <a:off x="1924" y="11990"/>
              <a:ext cx="2989" cy="130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0736" name="AutoShape 5"/>
            <p:cNvCxnSpPr>
              <a:cxnSpLocks noChangeShapeType="1"/>
            </p:cNvCxnSpPr>
            <p:nvPr/>
          </p:nvCxnSpPr>
          <p:spPr bwMode="auto">
            <a:xfrm rot="-5400000">
              <a:off x="1906" y="12037"/>
              <a:ext cx="2989" cy="1307"/>
            </a:xfrm>
            <a:prstGeom prst="straightConnector1">
              <a:avLst/>
            </a:prstGeom>
            <a:noFill/>
            <a:ln w="19050">
              <a:solidFill>
                <a:srgbClr val="005392"/>
              </a:solidFill>
              <a:round/>
              <a:headEnd/>
              <a:tailEnd/>
            </a:ln>
          </p:spPr>
        </p:cxnSp>
      </p:grpSp>
      <p:sp>
        <p:nvSpPr>
          <p:cNvPr id="30730" name="Прямоугольник 19"/>
          <p:cNvSpPr>
            <a:spLocks noChangeArrowheads="1"/>
          </p:cNvSpPr>
          <p:nvPr/>
        </p:nvSpPr>
        <p:spPr bwMode="auto">
          <a:xfrm>
            <a:off x="5867401" y="4786322"/>
            <a:ext cx="30936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Познают тайны географии</a:t>
            </a:r>
            <a:endParaRPr lang="ru-RU" sz="2000" b="1" dirty="0"/>
          </a:p>
        </p:txBody>
      </p:sp>
      <p:pic>
        <p:nvPicPr>
          <p:cNvPr id="30731" name="Рисунок 1" descr="1218377605---.jpg"/>
          <p:cNvPicPr>
            <a:picLocks noChangeAspect="1" noChangeArrowheads="1"/>
          </p:cNvPicPr>
          <p:nvPr/>
        </p:nvPicPr>
        <p:blipFill>
          <a:blip r:embed="rId4" cstate="print"/>
          <a:srcRect t="11890" r="60185" b="6056"/>
          <a:stretch>
            <a:fillRect/>
          </a:stretch>
        </p:blipFill>
        <p:spPr bwMode="auto">
          <a:xfrm>
            <a:off x="5867400" y="2853267"/>
            <a:ext cx="2052638" cy="169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Прямоугольник 21"/>
          <p:cNvSpPr>
            <a:spLocks noChangeArrowheads="1"/>
          </p:cNvSpPr>
          <p:nvPr/>
        </p:nvSpPr>
        <p:spPr bwMode="auto">
          <a:xfrm rot="10800000" flipV="1">
            <a:off x="5900736" y="5552205"/>
            <a:ext cx="2957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Создают      игротеку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85918" y="357166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D465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 ГЕОГРАФА–СЛЕДОПЫТА</a:t>
            </a:r>
            <a:endParaRPr lang="ru-RU" sz="4000" dirty="0"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</a:rPr>
              <a:t>Метод Моделирование  в географии</a:t>
            </a:r>
            <a:endParaRPr lang="ru-RU" b="1" dirty="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Способствует изучению темы более быстрыми темпами</a:t>
            </a:r>
          </a:p>
          <a:p>
            <a:r>
              <a:rPr lang="ru-RU" sz="3600" dirty="0" smtClean="0"/>
              <a:t>Облегчают самостоятельное выполнение заданий творческого характера</a:t>
            </a:r>
          </a:p>
          <a:p>
            <a:r>
              <a:rPr lang="ru-RU" sz="3600" dirty="0" smtClean="0"/>
              <a:t>Обеспечивают динамичность подачи информации , что позволяет снижать перегрузку учащихся</a:t>
            </a:r>
            <a:endParaRPr lang="ru-RU" sz="3600" dirty="0"/>
          </a:p>
        </p:txBody>
      </p:sp>
      <p:pic>
        <p:nvPicPr>
          <p:cNvPr id="36867" name="Picture 13" descr="F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11160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1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604" t="13028" r="4077" b="4930"/>
          <a:stretch>
            <a:fillRect/>
          </a:stretch>
        </p:blipFill>
        <p:spPr bwMode="auto">
          <a:xfrm>
            <a:off x="6130925" y="5867400"/>
            <a:ext cx="3013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logo_zvet_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260350"/>
            <a:ext cx="18716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</a:rPr>
              <a:t>Метод Моделирование  в географии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Формирует более высокий теоретический уровень мышления</a:t>
            </a:r>
          </a:p>
          <a:p>
            <a:r>
              <a:rPr lang="ru-RU" sz="4000" dirty="0" smtClean="0"/>
              <a:t>Обеспечивает качественный анализ учебного материала</a:t>
            </a:r>
          </a:p>
          <a:p>
            <a:r>
              <a:rPr lang="ru-RU" sz="4000" dirty="0" smtClean="0"/>
              <a:t>Дают возможность сжато излагать информацию и воспроизводить ее.</a:t>
            </a:r>
            <a:endParaRPr lang="ru-RU" sz="4000" dirty="0"/>
          </a:p>
        </p:txBody>
      </p:sp>
      <p:pic>
        <p:nvPicPr>
          <p:cNvPr id="6" name="Picture 3" descr="Algoritm_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25"/>
            <a:ext cx="27717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_zvet_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572140"/>
            <a:ext cx="1871663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метода в географии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Для повышения мотивации учебной деятельности</a:t>
            </a:r>
          </a:p>
          <a:p>
            <a:r>
              <a:rPr lang="ru-RU" sz="4000" dirty="0" smtClean="0"/>
              <a:t>При изучении нового материала</a:t>
            </a:r>
          </a:p>
          <a:p>
            <a:r>
              <a:rPr lang="ru-RU" sz="4000" dirty="0" smtClean="0"/>
              <a:t>При проверке знаний, умений.</a:t>
            </a:r>
          </a:p>
          <a:p>
            <a:r>
              <a:rPr lang="ru-RU" sz="4000" dirty="0" smtClean="0"/>
              <a:t> при  обобщении систематизации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Algoritm_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25"/>
            <a:ext cx="27717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o_zvet_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072074"/>
            <a:ext cx="187166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 «Моделирование на уроках географии»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/>
              <a:t>          </a:t>
            </a:r>
          </a:p>
          <a:p>
            <a:r>
              <a:rPr lang="ru-RU" sz="3600" dirty="0" smtClean="0"/>
              <a:t>Оборудование: </a:t>
            </a:r>
          </a:p>
          <a:p>
            <a:pPr>
              <a:buNone/>
            </a:pPr>
            <a:r>
              <a:rPr lang="ru-RU" sz="4400" i="1" dirty="0" smtClean="0"/>
              <a:t>      учебник «География. Начальный курс 5 класс»; атлас, физическая карта мира; картон, клей , линейка , циркуль, цветные карандаши , определитель «морские обитатели»</a:t>
            </a:r>
            <a:endParaRPr lang="ru-RU" sz="44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Создать модель «батискафа».</a:t>
            </a:r>
          </a:p>
          <a:p>
            <a:r>
              <a:rPr lang="ru-RU" sz="4000" dirty="0" smtClean="0"/>
              <a:t>Совершить «погружение» в глубины Атлантического океана. </a:t>
            </a:r>
          </a:p>
          <a:p>
            <a:r>
              <a:rPr lang="ru-RU" sz="4000" dirty="0" smtClean="0"/>
              <a:t> Изучить способы приспособления животных  к условиям своего обитания.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403</TotalTime>
  <Words>592</Words>
  <Application>Microsoft Office PowerPoint</Application>
  <PresentationFormat>Экран (4:3)</PresentationFormat>
  <Paragraphs>99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Метод моделирования на уроках географии в рамках реализации ФГОС ООО</vt:lpstr>
      <vt:lpstr>Слайд 2</vt:lpstr>
      <vt:lpstr>Слайд 3</vt:lpstr>
      <vt:lpstr>Метод Моделирование  в географии</vt:lpstr>
      <vt:lpstr>Метод Моделирование  в географии</vt:lpstr>
      <vt:lpstr>Применение метода в географии</vt:lpstr>
      <vt:lpstr>Слайд 7</vt:lpstr>
      <vt:lpstr>Мастер-класс «Моделирование на уроках географии»</vt:lpstr>
      <vt:lpstr>Цель:</vt:lpstr>
      <vt:lpstr>Словарь:</vt:lpstr>
      <vt:lpstr>План работы:</vt:lpstr>
      <vt:lpstr>План работы:</vt:lpstr>
      <vt:lpstr>План работы:</vt:lpstr>
      <vt:lpstr>Выделяют 3 зоны:</vt:lpstr>
      <vt:lpstr>Слайд 15</vt:lpstr>
      <vt:lpstr>Рефлексия:</vt:lpstr>
      <vt:lpstr>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Toshiba_SPD</dc:creator>
  <cp:lastModifiedBy>User</cp:lastModifiedBy>
  <cp:revision>49</cp:revision>
  <dcterms:created xsi:type="dcterms:W3CDTF">2012-07-03T20:58:30Z</dcterms:created>
  <dcterms:modified xsi:type="dcterms:W3CDTF">2013-01-08T16:23:16Z</dcterms:modified>
</cp:coreProperties>
</file>