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92" r:id="rId4"/>
    <p:sldId id="280" r:id="rId5"/>
    <p:sldId id="287" r:id="rId6"/>
    <p:sldId id="282" r:id="rId7"/>
    <p:sldId id="295" r:id="rId8"/>
    <p:sldId id="270" r:id="rId9"/>
    <p:sldId id="276" r:id="rId10"/>
    <p:sldId id="278" r:id="rId11"/>
    <p:sldId id="272" r:id="rId12"/>
    <p:sldId id="290" r:id="rId13"/>
    <p:sldId id="29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1DD6"/>
    <a:srgbClr val="FF9900"/>
    <a:srgbClr val="00FFFF"/>
    <a:srgbClr val="CCCC00"/>
    <a:srgbClr val="FF6600"/>
    <a:srgbClr val="3CD0A9"/>
    <a:srgbClr val="A50021"/>
    <a:srgbClr val="F8761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2.4557749560878611E-2"/>
          <c:w val="1"/>
          <c:h val="0.97544227176845866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 prstMaterial="metal">
              <a:bevelT prst="angle"/>
            </a:sp3d>
          </c:spPr>
          <c:explosion val="25"/>
          <c:dPt>
            <c:idx val="0"/>
            <c:explosion val="29"/>
          </c:dPt>
          <c:val>
            <c:numRef>
              <c:f>Лист1!$C$2:$C$4</c:f>
              <c:numCache>
                <c:formatCode>0%</c:formatCode>
                <c:ptCount val="3"/>
                <c:pt idx="0">
                  <c:v>0.89000000000000212</c:v>
                </c:pt>
                <c:pt idx="1">
                  <c:v>0.1</c:v>
                </c:pt>
                <c:pt idx="2">
                  <c:v>1.000000000000004E-2</c:v>
                </c:pt>
              </c:numCache>
            </c:numRef>
          </c:val>
        </c:ser>
      </c:pie3DChart>
    </c:plotArea>
    <c:legend>
      <c:legendPos val="l"/>
      <c:layout/>
      <c:txPr>
        <a:bodyPr rot="0" vert="wordArtVert"/>
        <a:lstStyle/>
        <a:p>
          <a:pPr rtl="0">
            <a:defRPr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view3D>
      <c:depthPercent val="570"/>
      <c:rAngAx val="1"/>
    </c:view3D>
    <c:floor>
      <c:spPr>
        <a:ln>
          <a:noFill/>
        </a:ln>
        <a:scene3d>
          <a:camera prst="orthographicFront"/>
          <a:lightRig rig="threePt" dir="t"/>
        </a:scene3d>
        <a:sp3d prstMaterial="plastic">
          <a:bevelT prst="angle"/>
        </a:sp3d>
      </c:spPr>
    </c:floor>
    <c:plotArea>
      <c:layout>
        <c:manualLayout>
          <c:layoutTarget val="inner"/>
          <c:xMode val="edge"/>
          <c:yMode val="edge"/>
          <c:x val="8.1034949830111141E-2"/>
          <c:y val="3.1228136813627395E-2"/>
          <c:w val="0.73518031768065861"/>
          <c:h val="0.84148420445776251"/>
        </c:manualLayout>
      </c:layout>
      <c:bar3DChart>
        <c:barDir val="col"/>
        <c:grouping val="standard"/>
        <c:ser>
          <c:idx val="0"/>
          <c:order val="0"/>
          <c:tx>
            <c:strRef>
              <c:f>Лист1!$A$2:$B$2</c:f>
              <c:strCache>
                <c:ptCount val="1"/>
                <c:pt idx="0">
                  <c:v>низкий уроване</c:v>
                </c:pt>
              </c:strCache>
            </c:strRef>
          </c:tx>
          <c:dLbls>
            <c:delete val="1"/>
          </c:dLbls>
          <c:cat>
            <c:strRef>
              <c:f>Лист1!$C$1:$I$1</c:f>
              <c:strCache>
                <c:ptCount val="5"/>
                <c:pt idx="0">
                  <c:v>костатирующее иследование</c:v>
                </c:pt>
                <c:pt idx="4">
                  <c:v>контрольное иследование</c:v>
                </c:pt>
              </c:strCache>
            </c:strRef>
          </c:cat>
          <c:val>
            <c:numRef>
              <c:f>Лист1!$C$2:$I$2</c:f>
              <c:numCache>
                <c:formatCode>0%</c:formatCode>
                <c:ptCount val="7"/>
                <c:pt idx="1">
                  <c:v>0.9</c:v>
                </c:pt>
                <c:pt idx="5">
                  <c:v>3.0000000000000002E-2</c:v>
                </c:pt>
              </c:numCache>
            </c:numRef>
          </c:val>
        </c:ser>
        <c:ser>
          <c:idx val="1"/>
          <c:order val="1"/>
          <c:tx>
            <c:strRef>
              <c:f>Лист1!$A$3:$B$3</c:f>
              <c:strCache>
                <c:ptCount val="1"/>
                <c:pt idx="0">
                  <c:v>средний уровень</c:v>
                </c:pt>
              </c:strCache>
            </c:strRef>
          </c:tx>
          <c:dLbls>
            <c:txPr>
              <a:bodyPr/>
              <a:lstStyle/>
              <a:p>
                <a:pPr>
                  <a:defRPr sz="2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Лист1!$C$1:$I$1</c:f>
              <c:strCache>
                <c:ptCount val="5"/>
                <c:pt idx="0">
                  <c:v>костатирующее иследование</c:v>
                </c:pt>
                <c:pt idx="4">
                  <c:v>контрольное иследование</c:v>
                </c:pt>
              </c:strCache>
            </c:strRef>
          </c:cat>
          <c:val>
            <c:numRef>
              <c:f>Лист1!$C$3:$I$3</c:f>
              <c:numCache>
                <c:formatCode>0%</c:formatCode>
                <c:ptCount val="7"/>
                <c:pt idx="1">
                  <c:v>9.0000000000000024E-2</c:v>
                </c:pt>
                <c:pt idx="5">
                  <c:v>8.0000000000000043E-2</c:v>
                </c:pt>
              </c:numCache>
            </c:numRef>
          </c:val>
        </c:ser>
        <c:ser>
          <c:idx val="2"/>
          <c:order val="2"/>
          <c:tx>
            <c:strRef>
              <c:f>Лист1!$A$4:$B$4</c:f>
              <c:strCache>
                <c:ptCount val="1"/>
                <c:pt idx="0">
                  <c:v>высокий уровень</c:v>
                </c:pt>
              </c:strCache>
            </c:strRef>
          </c:tx>
          <c:dPt>
            <c:idx val="5"/>
            <c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5"/>
              <c:layout>
                <c:manualLayout>
                  <c:x val="2.2486592148106992E-2"/>
                  <c:y val="0.28600425778517102"/>
                </c:manualLayout>
              </c:layout>
              <c:showVal val="1"/>
            </c:dLbl>
            <c:txPr>
              <a:bodyPr/>
              <a:lstStyle/>
              <a:p>
                <a:pPr>
                  <a:defRPr sz="2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Лист1!$C$1:$I$1</c:f>
              <c:strCache>
                <c:ptCount val="5"/>
                <c:pt idx="0">
                  <c:v>костатирующее иследование</c:v>
                </c:pt>
                <c:pt idx="4">
                  <c:v>контрольное иследование</c:v>
                </c:pt>
              </c:strCache>
            </c:strRef>
          </c:cat>
          <c:val>
            <c:numRef>
              <c:f>Лист1!$C$4:$I$4</c:f>
              <c:numCache>
                <c:formatCode>0%</c:formatCode>
                <c:ptCount val="7"/>
                <c:pt idx="1">
                  <c:v>1.0000000000000005E-2</c:v>
                </c:pt>
                <c:pt idx="5">
                  <c:v>0.89</c:v>
                </c:pt>
              </c:numCache>
            </c:numRef>
          </c:val>
        </c:ser>
        <c:dLbls>
          <c:showVal val="1"/>
        </c:dLbls>
        <c:gapWidth val="0"/>
        <c:gapDepth val="96"/>
        <c:shape val="pyramid"/>
        <c:axId val="39346560"/>
        <c:axId val="39348096"/>
        <c:axId val="63785152"/>
      </c:bar3DChart>
      <c:catAx>
        <c:axId val="39346560"/>
        <c:scaling>
          <c:orientation val="minMax"/>
        </c:scaling>
        <c:delete val="1"/>
        <c:axPos val="b"/>
        <c:tickLblPos val="nextTo"/>
        <c:crossAx val="39348096"/>
        <c:crosses val="autoZero"/>
        <c:auto val="1"/>
        <c:lblAlgn val="ctr"/>
        <c:lblOffset val="100"/>
      </c:catAx>
      <c:valAx>
        <c:axId val="39348096"/>
        <c:scaling>
          <c:orientation val="minMax"/>
        </c:scaling>
        <c:delete val="1"/>
        <c:axPos val="l"/>
        <c:numFmt formatCode="General" sourceLinked="1"/>
        <c:tickLblPos val="nextTo"/>
        <c:crossAx val="39346560"/>
        <c:crosses val="autoZero"/>
        <c:crossBetween val="between"/>
      </c:valAx>
      <c:serAx>
        <c:axId val="63785152"/>
        <c:scaling>
          <c:orientation val="minMax"/>
        </c:scaling>
        <c:delete val="1"/>
        <c:axPos val="b"/>
        <c:numFmt formatCode="General" sourceLinked="1"/>
        <c:tickLblPos val="nextTo"/>
        <c:crossAx val="39348096"/>
        <c:crosses val="autoZero"/>
      </c:ser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9290408583149943"/>
          <c:y val="0.6760727787002645"/>
          <c:w val="0.27758226197411245"/>
          <c:h val="0.26038004035587775"/>
        </c:manualLayout>
      </c:layout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dispBlanksAs val="gap"/>
  </c:chart>
  <c:spPr>
    <a:ln cap="rnd" cmpd="dbl">
      <a:bevel/>
    </a:ln>
    <a:effectLst>
      <a:glow rad="228600">
        <a:schemeClr val="accent1">
          <a:satMod val="175000"/>
          <a:alpha val="40000"/>
        </a:schemeClr>
      </a:glow>
      <a:innerShdw blurRad="114300">
        <a:prstClr val="black"/>
      </a:innerShdw>
    </a:effectLst>
    <a:scene3d>
      <a:camera prst="orthographicFront"/>
      <a:lightRig rig="threePt" dir="t"/>
    </a:scene3d>
    <a:sp3d prstMaterial="dkEdge"/>
  </c:sp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0.41458</cdr:x>
      <cdr:y>0.10243</cdr:y>
    </cdr:from>
    <cdr:to>
      <cdr:x>0.61458</cdr:x>
      <cdr:y>0.43576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95475" y="28098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0.8</cdr:x>
      <cdr:y>0.47049</cdr:y>
    </cdr:from>
    <cdr:to>
      <cdr:x>1</cdr:x>
      <cdr:y>0.88368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198427" y="1555754"/>
          <a:ext cx="1049607" cy="13662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0.5</cdr:x>
      <cdr:y>0.49032</cdr:y>
    </cdr:from>
    <cdr:to>
      <cdr:x>0.60762</cdr:x>
      <cdr:y>0.6204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48472" y="2952328"/>
          <a:ext cx="914400" cy="783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90%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0.34746</cdr:x>
      <cdr:y>0.11959</cdr:y>
    </cdr:from>
    <cdr:to>
      <cdr:x>0.44068</cdr:x>
      <cdr:y>0.21369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952328" y="720080"/>
          <a:ext cx="792088" cy="5665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dirty="0">
              <a:latin typeface="Times New Roman" pitchFamily="18" charset="0"/>
              <a:cs typeface="Times New Roman" pitchFamily="18" charset="0"/>
            </a:rPr>
            <a:t>9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%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0.49153</cdr:x>
      <cdr:y>0.08371</cdr:y>
    </cdr:from>
    <cdr:to>
      <cdr:x>0.55932</cdr:x>
      <cdr:y>0.16413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176464" y="504056"/>
          <a:ext cx="576064" cy="4842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1%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0.19125</cdr:x>
      <cdr:y>0.67568</cdr:y>
    </cdr:from>
    <cdr:to>
      <cdr:x>0.2789</cdr:x>
      <cdr:y>0.77027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28192" y="3600400"/>
          <a:ext cx="792088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90%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0.37452</cdr:x>
      <cdr:y>0.71622</cdr:y>
    </cdr:from>
    <cdr:to>
      <cdr:x>0.44624</cdr:x>
      <cdr:y>0.7973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384376" y="3816424"/>
          <a:ext cx="648072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3%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FFFF">
                <a:lumMod val="87000"/>
              </a:srgbClr>
            </a:gs>
            <a:gs pos="100000">
              <a:srgbClr val="CCFFFF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6633"/>
            <a:ext cx="8568952" cy="1296143"/>
          </a:xfrm>
        </p:spPr>
        <p:txBody>
          <a:bodyPr>
            <a:norm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ГОСУДАРСТВЕННОЕ  БЮДЖЕТНОЕ ОБРАЗОВАТЕЛЬНОЕ УЧРЕЖДЕНИЕ СРЕДНЕГО ПРОФЕССИОНАЛЬНОГО ОБРАЗОВАНИЯ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АНАПСКИЙ ИНДУСТРИАЛЬНО-ПЕДАГОГИЧЕСКИЙ КОЛЛЕДЖ КРАСНОДАРСКОГО КРАЯ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84168" y="4869160"/>
            <a:ext cx="2768352" cy="864096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 Дементьева Е. В.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Руководитель: Малых И. В.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8180" y="2060848"/>
            <a:ext cx="662473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cap="all" dirty="0">
                <a:latin typeface="Times New Roman" pitchFamily="18" charset="0"/>
                <a:cs typeface="Times New Roman" pitchFamily="18" charset="0"/>
              </a:rPr>
              <a:t>ВЫПУСКНАЯ КВАЛИФИКАЦИОННАЯ РАБОТА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cap="all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400" cap="all" dirty="0">
                <a:latin typeface="Times New Roman" pitchFamily="18" charset="0"/>
                <a:cs typeface="Times New Roman" pitchFamily="18" charset="0"/>
              </a:rPr>
              <a:t>выразительных образов в рисунках у детей старшего дошкольного возраста средствами нетрадиционных </a:t>
            </a:r>
            <a:r>
              <a:rPr lang="ru-RU" sz="2400" cap="all" dirty="0" smtClean="0">
                <a:latin typeface="Times New Roman" pitchFamily="18" charset="0"/>
                <a:cs typeface="Times New Roman" pitchFamily="18" charset="0"/>
              </a:rPr>
              <a:t>техник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4198" y="6381328"/>
            <a:ext cx="1195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Анапа 2012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916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928926" y="1071546"/>
            <a:ext cx="3286148" cy="1357322"/>
          </a:xfrm>
          <a:prstGeom prst="roundRect">
            <a:avLst/>
          </a:prstGeom>
          <a:solidFill>
            <a:srgbClr val="FF6600"/>
          </a:solidFill>
          <a:ln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Кляксография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643314"/>
            <a:ext cx="3429000" cy="2543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C:\Users\Елена\Фото\детский сад\кляксография (2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571876"/>
            <a:ext cx="3286148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4021271548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214942" y="214290"/>
            <a:ext cx="2883740" cy="1214446"/>
          </a:xfrm>
          <a:prstGeom prst="roundRect">
            <a:avLst/>
          </a:prstGeom>
          <a:solidFill>
            <a:srgbClr val="FF6600"/>
          </a:solidFill>
          <a:ln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Набрызг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000504"/>
            <a:ext cx="32766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/>
          <a:srcRect l="4190" t="5429" r="6286" b="5857"/>
          <a:stretch>
            <a:fillRect/>
          </a:stretch>
        </p:blipFill>
        <p:spPr bwMode="auto">
          <a:xfrm>
            <a:off x="4857752" y="1643050"/>
            <a:ext cx="382905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Елена\Desktop\Мои рисунки\Изображение 283.jpg"/>
          <p:cNvPicPr/>
          <p:nvPr/>
        </p:nvPicPr>
        <p:blipFill>
          <a:blip r:embed="rId4"/>
          <a:srcRect t="49225" r="63785"/>
          <a:stretch>
            <a:fillRect/>
          </a:stretch>
        </p:blipFill>
        <p:spPr bwMode="auto">
          <a:xfrm>
            <a:off x="1214414" y="571480"/>
            <a:ext cx="2500330" cy="2495550"/>
          </a:xfrm>
          <a:prstGeom prst="teardrop">
            <a:avLst/>
          </a:prstGeom>
          <a:noFill/>
          <a:ln w="57150">
            <a:solidFill>
              <a:srgbClr val="EF1DD6"/>
            </a:solidFill>
            <a:miter lim="800000"/>
            <a:headEnd/>
            <a:tailEnd/>
          </a:ln>
          <a:scene3d>
            <a:camera prst="isometricOffAxis1Right">
              <a:rot lat="21594000" lon="21594000" rev="17400000"/>
            </a:camera>
            <a:lightRig rig="brightRoom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xmlns="" val="1256576017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243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Сравнение результатов констатирующего и контрольного эксперимента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5105400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Диаграмма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99564848"/>
              </p:ext>
            </p:extLst>
          </p:nvPr>
        </p:nvGraphicFramePr>
        <p:xfrm>
          <a:off x="107504" y="1412776"/>
          <a:ext cx="903649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26110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857364"/>
            <a:ext cx="7772400" cy="1470025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Благодарю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внимание!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5643634" y="1285861"/>
            <a:ext cx="1571636" cy="12858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14546" y="785794"/>
            <a:ext cx="4929222" cy="2428892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2214546" y="1000108"/>
            <a:ext cx="492922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Художественная культура - процесс выражения индивидуальных особенностей детей на занятиях по изобразительной деятельности.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Елена\Фото\ДОУ\DSC0154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3786190"/>
            <a:ext cx="3361606" cy="2214578"/>
          </a:xfrm>
          <a:prstGeom prst="rect">
            <a:avLst/>
          </a:prstGeom>
          <a:noFill/>
          <a:ln w="28575">
            <a:solidFill>
              <a:srgbClr val="EF1DD6"/>
            </a:solidFill>
            <a:miter lim="800000"/>
            <a:headEnd/>
            <a:tailEnd/>
          </a:ln>
        </p:spPr>
      </p:pic>
      <p:pic>
        <p:nvPicPr>
          <p:cNvPr id="8" name="Рисунок 7" descr="C:\Users\Елена\Фото\ДОУ\DSC01461.JPG"/>
          <p:cNvPicPr/>
          <p:nvPr/>
        </p:nvPicPr>
        <p:blipFill>
          <a:blip r:embed="rId3" cstate="print"/>
          <a:srcRect t="25703" r="28249"/>
          <a:stretch>
            <a:fillRect/>
          </a:stretch>
        </p:blipFill>
        <p:spPr bwMode="auto">
          <a:xfrm>
            <a:off x="642910" y="3714752"/>
            <a:ext cx="3286148" cy="2214577"/>
          </a:xfrm>
          <a:prstGeom prst="rect">
            <a:avLst/>
          </a:prstGeom>
          <a:noFill/>
          <a:ln w="28575">
            <a:solidFill>
              <a:srgbClr val="EF1DD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571744"/>
            <a:ext cx="7772400" cy="17859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учреждение детский сад №47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271442" cy="257180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  <p:pic>
        <p:nvPicPr>
          <p:cNvPr id="6" name="Рисунок 5" descr="C:\Users\Елена\Desktop\VTS_01_1.VOB_snapshot_00.19_[2012.06.07_19.46.45]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357166"/>
            <a:ext cx="2514600" cy="201168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7" name="Рисунок 6" descr="C:\Users\Елена\Desktop\VTS_01_1.VOB_snapshot_00.53_[2012.06.07_19.47.31]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8604"/>
            <a:ext cx="2590800" cy="207264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8" name="Рисунок 7" descr="C:\Users\Елена\Desktop\VTS_01_1.VOB_snapshot_00.58_[2012.06.07_19.47.47]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714884"/>
            <a:ext cx="2286016" cy="1857388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9" name="Рисунок 8" descr="C:\Users\Елена\Desktop\VTS_01_1.VOB_snapshot_00.48_[2012.06.07_19.26.16]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4714884"/>
            <a:ext cx="2209800" cy="176784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2910" y="214290"/>
            <a:ext cx="7268248" cy="1428760"/>
          </a:xfrm>
          <a:prstGeom prst="roundRect">
            <a:avLst/>
          </a:prstGeom>
          <a:solidFill>
            <a:srgbClr val="FF6600"/>
          </a:solidFill>
          <a:ln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констатирующего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этапа </a:t>
            </a: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выявление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способностей рисования у детей старшего дошкольного возраста</a:t>
            </a:r>
          </a:p>
        </p:txBody>
      </p:sp>
      <p:pic>
        <p:nvPicPr>
          <p:cNvPr id="6" name="Рисунок 5" descr="C:\Users\Елена\Фото\ДОУ\DSC01478.JPG"/>
          <p:cNvPicPr/>
          <p:nvPr/>
        </p:nvPicPr>
        <p:blipFill>
          <a:blip r:embed="rId2" cstate="print"/>
          <a:srcRect t="13136" r="23861"/>
          <a:stretch>
            <a:fillRect/>
          </a:stretch>
        </p:blipFill>
        <p:spPr bwMode="auto">
          <a:xfrm>
            <a:off x="5572132" y="2143117"/>
            <a:ext cx="306230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Елена\Фото\ДОУ\DSC0153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143116"/>
            <a:ext cx="328614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785786" y="5000636"/>
            <a:ext cx="7643866" cy="1571636"/>
          </a:xfrm>
          <a:prstGeom prst="roundRect">
            <a:avLst/>
          </a:prstGeom>
          <a:solidFill>
            <a:srgbClr val="FF6600"/>
          </a:solidFill>
          <a:ln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Были проведены 4 методики диагностики, где детям предлагалось нарисовать пейзажные рисунки – осень, зима, весна;  деревья  садово-парковые, хвойные,  плодовые;  рисование насекомых – паук и бабочка; морские обитатели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486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00100" y="4214818"/>
            <a:ext cx="7787208" cy="1412776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Низкий уровень         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Средний уровень</a:t>
            </a:r>
          </a:p>
          <a:p>
            <a:pPr marL="0" indent="0">
              <a:buClr>
                <a:srgbClr val="6600FF"/>
              </a:buClr>
              <a:buNone/>
            </a:pPr>
            <a:r>
              <a:rPr lang="ru-RU" sz="2000" dirty="0"/>
              <a:t>Высокий уровень</a:t>
            </a: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73145785"/>
              </p:ext>
            </p:extLst>
          </p:nvPr>
        </p:nvGraphicFramePr>
        <p:xfrm>
          <a:off x="3000364" y="2714620"/>
          <a:ext cx="5892116" cy="4143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500034" y="428604"/>
            <a:ext cx="8286808" cy="2286016"/>
          </a:xfrm>
          <a:prstGeom prst="roundRect">
            <a:avLst/>
          </a:prstGeom>
          <a:solidFill>
            <a:srgbClr val="FF66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Таким образом,  констатирующий  эксперимент  показал, что у  детей 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тсутствует все показатели творческого начала, средства выразительности. Сама изобразительная деятельность вызывает у ребят негатив. Данная экспериментальная группа соответствует низкому уровню.</a:t>
            </a:r>
            <a:endPara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467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28596" y="512676"/>
            <a:ext cx="8143931" cy="1630440"/>
          </a:xfrm>
          <a:prstGeom prst="roundRect">
            <a:avLst/>
          </a:prstGeom>
          <a:solidFill>
            <a:srgbClr val="FF6600"/>
          </a:solidFill>
          <a:ln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формирующего этапа: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формирование у детей графических навыков, изобразительной грамотности посредством предложенной системы занятий и работы с родителями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0" descr="сканирование0003 (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500306"/>
            <a:ext cx="235087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сканирование00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2922">
            <a:off x="2644606" y="2714570"/>
            <a:ext cx="21907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2" descr="сканирование00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37437">
            <a:off x="3969433" y="2965891"/>
            <a:ext cx="2080733" cy="2972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сканирование00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378163">
            <a:off x="5609865" y="3685714"/>
            <a:ext cx="21717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249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4348" y="357166"/>
            <a:ext cx="7929618" cy="2428892"/>
          </a:xfrm>
          <a:prstGeom prst="roundRect">
            <a:avLst/>
          </a:prstGeom>
          <a:solidFill>
            <a:srgbClr val="FF66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контрольного этапа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выявление способностей рисования у детей старшего дошкольного возраста с помощью нетрадиционных техник. Задачи были аналогичны первоначальному этапу.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429000"/>
            <a:ext cx="2500330" cy="3000396"/>
          </a:xfrm>
          <a:prstGeom prst="plaque">
            <a:avLst/>
          </a:prstGeom>
          <a:noFill/>
          <a:ln w="28575">
            <a:solidFill>
              <a:srgbClr val="EF1DD6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8" name="Рисунок 7" descr="01.jpg"/>
          <p:cNvPicPr/>
          <p:nvPr/>
        </p:nvPicPr>
        <p:blipFill>
          <a:blip r:embed="rId3"/>
          <a:srcRect r="-53" b="11265"/>
          <a:stretch>
            <a:fillRect/>
          </a:stretch>
        </p:blipFill>
        <p:spPr bwMode="auto">
          <a:xfrm>
            <a:off x="5286380" y="3571876"/>
            <a:ext cx="3357586" cy="2714644"/>
          </a:xfrm>
          <a:prstGeom prst="rect">
            <a:avLst/>
          </a:prstGeom>
          <a:noFill/>
          <a:ln w="9525">
            <a:solidFill>
              <a:srgbClr val="EF1DD6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71538" y="5429264"/>
            <a:ext cx="6840760" cy="1082072"/>
          </a:xfrm>
          <a:prstGeom prst="roundRect">
            <a:avLst/>
          </a:prstGeom>
          <a:solidFill>
            <a:srgbClr val="FF6600"/>
          </a:solidFill>
          <a:ln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Печатаем листьями на бумаге</a:t>
            </a:r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/>
          <a:srcRect r="5385" b="8462"/>
          <a:stretch>
            <a:fillRect/>
          </a:stretch>
        </p:blipFill>
        <p:spPr bwMode="auto">
          <a:xfrm>
            <a:off x="928662" y="928670"/>
            <a:ext cx="3629025" cy="26233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071678"/>
            <a:ext cx="2833694" cy="2643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77570787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786050" y="928670"/>
            <a:ext cx="4143404" cy="1500198"/>
          </a:xfrm>
          <a:prstGeom prst="roundRect">
            <a:avLst/>
          </a:prstGeom>
          <a:solidFill>
            <a:srgbClr val="FF6600"/>
          </a:solidFill>
          <a:ln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Рисование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мокрой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бумаге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 b="8010"/>
          <a:stretch>
            <a:fillRect/>
          </a:stretch>
        </p:blipFill>
        <p:spPr bwMode="auto">
          <a:xfrm>
            <a:off x="5357818" y="3500438"/>
            <a:ext cx="336598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5" name="Рисунок 4" descr="C:\Users\Елена\Pictures\img001.jpg"/>
          <p:cNvPicPr/>
          <p:nvPr/>
        </p:nvPicPr>
        <p:blipFill>
          <a:blip r:embed="rId3" cstate="print"/>
          <a:srcRect l="9460" b="6181"/>
          <a:stretch>
            <a:fillRect/>
          </a:stretch>
        </p:blipFill>
        <p:spPr bwMode="auto">
          <a:xfrm>
            <a:off x="642910" y="3571876"/>
            <a:ext cx="357190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xmlns="" val="144790421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218</Words>
  <Application>Microsoft Office PowerPoint</Application>
  <PresentationFormat>Экран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ГОСУДАРСТВЕННОЕ  БЮДЖЕТНОЕ ОБРАЗОВАТЕЛЬНОЕ УЧРЕЖДЕНИЕ СРЕДНЕГО ПРОФЕССИОНАЛЬНОГО ОБРАЗОВАНИЯ АНАПСКИЙ ИНДУСТРИАЛЬНО-ПЕДАГОГИЧЕСКИЙ КОЛЛЕДЖ КРАСНОДАРСКОГО КРАЯ </vt:lpstr>
      <vt:lpstr> </vt:lpstr>
      <vt:lpstr>Муниципальное бюджетное дошкольное учреждение детский сад №47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Сравнение результатов констатирующего и контрольного эксперимента</vt:lpstr>
      <vt:lpstr>Благодарю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Елена</cp:lastModifiedBy>
  <cp:revision>80</cp:revision>
  <dcterms:created xsi:type="dcterms:W3CDTF">2012-03-11T07:20:01Z</dcterms:created>
  <dcterms:modified xsi:type="dcterms:W3CDTF">2012-06-21T10:44:40Z</dcterms:modified>
</cp:coreProperties>
</file>