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  <p:sldId id="262" r:id="rId9"/>
    <p:sldId id="260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CC"/>
    <a:srgbClr val="0000CC"/>
    <a:srgbClr val="D94FB2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4568A-1349-4104-A373-7979ADFA7EB2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C7F50-6E0E-4F19-802A-9C4A692DE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7F50-6E0E-4F19-802A-9C4A692DEC1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9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7F50-6E0E-4F19-802A-9C4A692DEC1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2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1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3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3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6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6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0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2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9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A7968-943B-4953-947D-6452513798C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28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6314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«Преемственность детского сада и школы»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941168"/>
            <a:ext cx="7464324" cy="122413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l"/>
            <a:r>
              <a:rPr lang="ru-RU" sz="6400" b="1" dirty="0" smtClean="0">
                <a:solidFill>
                  <a:srgbClr val="D60093"/>
                </a:solidFill>
              </a:rPr>
              <a:t>                                                                                         Подготовила :</a:t>
            </a:r>
          </a:p>
          <a:p>
            <a:pPr algn="r"/>
            <a:r>
              <a:rPr lang="ru-RU" sz="6400" b="1" dirty="0" smtClean="0">
                <a:solidFill>
                  <a:srgbClr val="D60093"/>
                </a:solidFill>
              </a:rPr>
              <a:t>         Ст.  воспитатель  МБДОУ №1</a:t>
            </a:r>
          </a:p>
          <a:p>
            <a:pPr algn="l"/>
            <a:r>
              <a:rPr lang="ru-RU" sz="6400" b="1" dirty="0" smtClean="0">
                <a:solidFill>
                  <a:srgbClr val="D60093"/>
                </a:solidFill>
              </a:rPr>
              <a:t>                                                                                         Ульяновская С.Г.   </a:t>
            </a:r>
            <a:r>
              <a:rPr lang="en-US" sz="6400" b="1" dirty="0" smtClean="0">
                <a:solidFill>
                  <a:srgbClr val="D60093"/>
                </a:solidFill>
              </a:rPr>
              <a:t>I </a:t>
            </a:r>
            <a:r>
              <a:rPr lang="ru-RU" sz="6400" b="1" dirty="0" smtClean="0">
                <a:solidFill>
                  <a:srgbClr val="D60093"/>
                </a:solidFill>
              </a:rPr>
              <a:t> кв.  </a:t>
            </a:r>
            <a:r>
              <a:rPr lang="ru-RU" sz="6400" b="1" dirty="0">
                <a:solidFill>
                  <a:srgbClr val="D60093"/>
                </a:solidFill>
              </a:rPr>
              <a:t>к</a:t>
            </a:r>
            <a:r>
              <a:rPr lang="ru-RU" sz="6400" b="1" dirty="0" smtClean="0">
                <a:solidFill>
                  <a:srgbClr val="D60093"/>
                </a:solidFill>
              </a:rPr>
              <a:t>ат.</a:t>
            </a:r>
          </a:p>
          <a:p>
            <a:pPr algn="l"/>
            <a:endParaRPr lang="ru-RU" sz="6400" b="1" dirty="0">
              <a:solidFill>
                <a:srgbClr val="D60093"/>
              </a:solidFill>
            </a:endParaRPr>
          </a:p>
          <a:p>
            <a:r>
              <a:rPr lang="ru-RU" sz="8000" b="1" dirty="0" smtClean="0">
                <a:solidFill>
                  <a:srgbClr val="D60093"/>
                </a:solidFill>
              </a:rPr>
              <a:t>г. Александров  2014 г.</a:t>
            </a:r>
            <a:endParaRPr lang="ru-RU" sz="8000" b="1" dirty="0">
              <a:solidFill>
                <a:srgbClr val="D6009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0820"/>
            <a:ext cx="1608684" cy="130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74504"/>
            <a:ext cx="1922351" cy="134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9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CC00CC"/>
                </a:solidFill>
              </a:rPr>
              <a:t>	</a:t>
            </a:r>
            <a:r>
              <a:rPr lang="ru-RU" sz="1800" b="1" dirty="0" smtClean="0">
                <a:solidFill>
                  <a:srgbClr val="CC00CC"/>
                </a:solidFill>
              </a:rPr>
              <a:t>В </a:t>
            </a:r>
            <a:r>
              <a:rPr lang="ru-RU" sz="1800" b="1" dirty="0">
                <a:solidFill>
                  <a:srgbClr val="CC00CC"/>
                </a:solidFill>
              </a:rPr>
              <a:t>конце учебного года составляется план работы на следующий учебный год, планируются совместные праздники, взаимопосещения </a:t>
            </a:r>
            <a:r>
              <a:rPr lang="ru-RU" sz="1800" b="1" dirty="0" smtClean="0">
                <a:solidFill>
                  <a:srgbClr val="CC00CC"/>
                </a:solidFill>
              </a:rPr>
              <a:t>ННОД</a:t>
            </a:r>
            <a:r>
              <a:rPr lang="ru-RU" sz="1800" b="1" dirty="0">
                <a:solidFill>
                  <a:srgbClr val="CC00CC"/>
                </a:solidFill>
              </a:rPr>
              <a:t>, уроков, совместные педсоветы, консультации и др</a:t>
            </a:r>
            <a:r>
              <a:rPr lang="ru-RU" sz="2000" b="1" dirty="0">
                <a:solidFill>
                  <a:srgbClr val="CC00CC"/>
                </a:solidFill>
              </a:rPr>
              <a:t>. </a:t>
            </a:r>
          </a:p>
        </p:txBody>
      </p:sp>
      <p:pic>
        <p:nvPicPr>
          <p:cNvPr id="1026" name="Picture 2" descr="C:\Users\1234\Desktop\план по приемственно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85860"/>
            <a:ext cx="3786214" cy="5143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5249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066" y="180132"/>
            <a:ext cx="8208912" cy="1325707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rgbClr val="D60093"/>
                </a:solidFill>
              </a:rPr>
              <a:t>	</a:t>
            </a:r>
            <a:br>
              <a:rPr lang="ru-RU" sz="1800" dirty="0" smtClean="0">
                <a:solidFill>
                  <a:srgbClr val="D60093"/>
                </a:solidFill>
              </a:rPr>
            </a:br>
            <a:r>
              <a:rPr lang="ru-RU" sz="1800" dirty="0">
                <a:solidFill>
                  <a:srgbClr val="D60093"/>
                </a:solidFill>
              </a:rPr>
              <a:t>	</a:t>
            </a:r>
            <a:r>
              <a:rPr lang="ru-RU" sz="1800" dirty="0" smtClean="0">
                <a:solidFill>
                  <a:srgbClr val="D60093"/>
                </a:solidFill>
              </a:rPr>
              <a:t>Данное </a:t>
            </a:r>
            <a:r>
              <a:rPr lang="ru-RU" sz="1800" dirty="0">
                <a:solidFill>
                  <a:srgbClr val="D60093"/>
                </a:solidFill>
              </a:rPr>
              <a:t>сотрудничество позволяет нам решать проблемы преемственности в системе "детский сад – школа". Учителя школы имеют возможность ближе познакомиться с формами работы, которые используются в детском саду, узнать основные требования программы, по которой работает ДОУ, увидеть своих будущих первоклассников в привычной для них обстановке</a:t>
            </a:r>
            <a:r>
              <a:rPr lang="ru-RU" sz="2000" dirty="0">
                <a:solidFill>
                  <a:srgbClr val="D60093"/>
                </a:solidFill>
              </a:rPr>
              <a:t>.</a:t>
            </a:r>
            <a:br>
              <a:rPr lang="ru-RU" sz="2000" dirty="0">
                <a:solidFill>
                  <a:srgbClr val="D60093"/>
                </a:solidFill>
              </a:rPr>
            </a:br>
            <a:endParaRPr lang="ru-RU" sz="2000" dirty="0">
              <a:solidFill>
                <a:srgbClr val="D6009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8478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Учитель начальных классов  СОШ №1  </a:t>
            </a:r>
            <a: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Новикова Надежда 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Александровна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общается с  с будущими первоклассниками  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C:\Users\1\Desktop\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2230437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1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87" y="4581128"/>
            <a:ext cx="2449513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581128"/>
            <a:ext cx="2644027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13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CC00CC"/>
                </a:solidFill>
              </a:rPr>
              <a:t>	Наши выпускники приходят в гости в детский сад, делятся своими результатами,  рассказывают детям о школе, участвуют в различных мероприятиях</a:t>
            </a:r>
            <a:r>
              <a:rPr lang="ru-RU" sz="2000" dirty="0">
                <a:solidFill>
                  <a:srgbClr val="CC00CC"/>
                </a:solidFill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38" y="1708373"/>
            <a:ext cx="2316742" cy="16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06" y="1708373"/>
            <a:ext cx="266949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7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51325"/>
            <a:ext cx="2286000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8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30" y="4077072"/>
            <a:ext cx="2499974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39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2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89844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Результаты </a:t>
            </a:r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подготовки детей к школе определены положительными выводами : в 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2013-2014 году  </a:t>
            </a:r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 результате проведенной психолого-педагогической диагностики на готовность детей к школьному обучению большинство -75%, имеют высокий уровень, и 25% детей получили средние данные. </a:t>
            </a:r>
            <a:endParaRPr lang="ru-RU" sz="2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just"/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Отмечаются </a:t>
            </a:r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творческие достижения бывших воспитанников ДОУ  - примером являются их успехи в музыкальной школе, спортивных секциях, танцевальных студиях. У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ровень </a:t>
            </a:r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получаемых детьми знаний позволяет нашим выпускникам обучаться в образовательных учреждениях любого вида, включая гимназии и школы с углубленным изучением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376723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Желаем успехов!</a:t>
            </a:r>
            <a:r>
              <a:rPr lang="ru-RU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11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Преемственность ДОУ и школы</a:t>
            </a:r>
            <a:endParaRPr lang="ru-RU" b="1" dirty="0">
              <a:solidFill>
                <a:srgbClr val="D60093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599366"/>
              </p:ext>
            </p:extLst>
          </p:nvPr>
        </p:nvGraphicFramePr>
        <p:xfrm>
          <a:off x="611560" y="1916832"/>
          <a:ext cx="7920880" cy="41764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60440"/>
                <a:gridCol w="3960440"/>
              </a:tblGrid>
              <a:tr h="989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2"/>
                          </a:solidFill>
                          <a:effectLst/>
                        </a:rPr>
                        <a:t>Цель дошкольного  образования:</a:t>
                      </a:r>
                      <a:endParaRPr lang="ru-RU" sz="28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2"/>
                          </a:solidFill>
                          <a:effectLst/>
                        </a:rPr>
                        <a:t>Цель образования в начальной школе:</a:t>
                      </a:r>
                      <a:endParaRPr lang="ru-RU" sz="28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3186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6600FF"/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rgbClr val="6600FF"/>
                          </a:solidFill>
                          <a:effectLst/>
                        </a:rPr>
                        <a:t>Общее развитие ребенка, задаваемое государственным стандартом в полном объеме в соответствии с потенциальными возможностями и спецификой детства как самоценного периода жизни человека.</a:t>
                      </a:r>
                      <a:endParaRPr lang="ru-RU" sz="2000" dirty="0">
                        <a:solidFill>
                          <a:srgbClr val="66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00FF"/>
                          </a:solidFill>
                          <a:effectLst/>
                        </a:rPr>
                        <a:t>Продолжить общее развитие детей с учетом возрастных возможностей, специфики школьной жизни, наряду с освоением важнейших учебных навыков в чтении, письме, математике и  становлением учебной деятельности (мотивации, способов и типов общения)</a:t>
                      </a:r>
                      <a:endParaRPr lang="ru-RU" sz="2000" dirty="0">
                        <a:solidFill>
                          <a:srgbClr val="66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606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D60093"/>
                </a:solidFill>
              </a:rPr>
              <a:t>Наш детский сад тесно взаимодействует </a:t>
            </a:r>
            <a:br>
              <a:rPr lang="ru-RU" sz="3100" b="1" dirty="0" smtClean="0">
                <a:solidFill>
                  <a:srgbClr val="D60093"/>
                </a:solidFill>
              </a:rPr>
            </a:br>
            <a:r>
              <a:rPr lang="ru-RU" sz="3100" b="1" dirty="0" smtClean="0">
                <a:solidFill>
                  <a:srgbClr val="D60093"/>
                </a:solidFill>
              </a:rPr>
              <a:t>с  СОШ № 1 с углубленным изучением</a:t>
            </a:r>
            <a:br>
              <a:rPr lang="ru-RU" sz="3100" b="1" dirty="0" smtClean="0">
                <a:solidFill>
                  <a:srgbClr val="D60093"/>
                </a:solidFill>
              </a:rPr>
            </a:br>
            <a:r>
              <a:rPr lang="ru-RU" sz="3100" b="1" dirty="0" smtClean="0">
                <a:solidFill>
                  <a:srgbClr val="D60093"/>
                </a:solidFill>
              </a:rPr>
              <a:t>английского языка</a:t>
            </a:r>
            <a:r>
              <a:rPr lang="ru-RU" b="1" dirty="0" smtClean="0">
                <a:solidFill>
                  <a:srgbClr val="D60093"/>
                </a:solidFill>
              </a:rPr>
              <a:t>.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МБДОУ №1                    МБОУ СОШ №1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92D050"/>
                </a:solidFill>
              </a:rPr>
              <a:t>Заведующий  МБДОУ №1                          Директор   МБОУ СОШ №1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92D050"/>
                </a:solidFill>
              </a:rPr>
              <a:t>Капранова  Ольга Ивановна                       Ваняткина  Анна Валерьева</a:t>
            </a: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10" name="Picture 3" descr="C:\Users\1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2089"/>
            <a:ext cx="2304256" cy="17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84897"/>
            <a:ext cx="252412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176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256" y="12119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60093"/>
                </a:solidFill>
              </a:rPr>
              <a:t>Основными задачами сотрудничества </a:t>
            </a:r>
            <a:br>
              <a:rPr lang="ru-RU" sz="2800" b="1" dirty="0" smtClean="0">
                <a:solidFill>
                  <a:srgbClr val="D60093"/>
                </a:solidFill>
              </a:rPr>
            </a:br>
            <a:r>
              <a:rPr lang="ru-RU" sz="2800" b="1" dirty="0" smtClean="0">
                <a:solidFill>
                  <a:srgbClr val="D60093"/>
                </a:solidFill>
              </a:rPr>
              <a:t>ДОУ и школы являются:</a:t>
            </a:r>
            <a:br>
              <a:rPr lang="ru-RU" sz="2800" b="1" dirty="0" smtClean="0">
                <a:solidFill>
                  <a:srgbClr val="D60093"/>
                </a:solidFill>
              </a:rPr>
            </a:br>
            <a:endParaRPr lang="ru-RU" sz="2800" b="1" dirty="0">
              <a:solidFill>
                <a:srgbClr val="D6009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644" y="1772816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обеспечение естественности перехода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   из  детского сада в школу;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углубление интереса к жизни в школе;     обеспечение единства воспитательного          влияния школы и семьи,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помощь семьи в новой ситуации,                  возникающей при поступлении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  ребенка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в школу. 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4" y="692696"/>
            <a:ext cx="1382556" cy="792088"/>
          </a:xfrm>
          <a:prstGeom prst="rect">
            <a:avLst/>
          </a:prstGeom>
          <a:solidFill>
            <a:srgbClr val="0000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6256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812" y="188640"/>
            <a:ext cx="856895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        Федеральный государственный образовательный стандарт дошкольного образования</a:t>
            </a:r>
          </a:p>
          <a:p>
            <a:endParaRPr lang="ru-RU" sz="1200" b="1" dirty="0">
              <a:solidFill>
                <a:srgbClr val="D60093"/>
              </a:solidFill>
            </a:endParaRPr>
          </a:p>
          <a:p>
            <a:r>
              <a:rPr lang="ru-RU" sz="1200" b="1" dirty="0" smtClean="0">
                <a:solidFill>
                  <a:srgbClr val="D60093"/>
                </a:solidFill>
              </a:rPr>
              <a:t>   </a:t>
            </a:r>
            <a:r>
              <a:rPr lang="ru-RU" sz="1400" b="1" dirty="0" smtClean="0">
                <a:solidFill>
                  <a:srgbClr val="D60093"/>
                </a:solidFill>
              </a:rPr>
              <a:t>Целевые ориентиры на этапе завершения дошкольного образования :</a:t>
            </a:r>
          </a:p>
          <a:p>
            <a:endParaRPr lang="ru-RU" sz="1200" dirty="0" smtClean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/>
              <a:t>	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 smtClean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/>
              <a:t>	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 smtClean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/>
              <a:t>	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 smtClean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/>
              <a:t>	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 smtClean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/>
              <a:t>	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 smtClean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/>
              <a:t>	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 smtClean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/>
              <a:t> </a:t>
            </a:r>
            <a:r>
              <a:rPr lang="ru-RU" sz="1200" dirty="0" smtClean="0"/>
              <a:t>          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597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Стандарт ориентирован на становление личностных характеристик выпускника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(«портрет выпускника начальной школы»):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84784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любящий свой народ, свой край и свою Родину;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уважающий и принимающий ценности семьи и общества;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любознательный, активно и заинтересованно познающий мир;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владеющий основами умения учиться, способный к организации     собственной деятельности;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готовый самостоятельно действовать и отвечать за свои поступки перед семьей и обществом;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доброжелательный, умеющий слушать и слышать собеседника, обосновывать  свою позицию, высказывать свое мнение;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выполняющий правила здорового и безопасного для себя и окружающих образа жизни.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560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 основе государственных образовательных стандартов лежит деятельностный подход.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Что такое </a:t>
            </a:r>
            <a:r>
              <a:rPr lang="ru-RU" sz="2800" i="1" dirty="0" smtClean="0">
                <a:solidFill>
                  <a:srgbClr val="FF0000"/>
                </a:solidFill>
              </a:rPr>
              <a:t>деятельностный подход</a:t>
            </a:r>
            <a:r>
              <a:rPr lang="ru-RU" sz="28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Обучать деятельности в воспитательном смысле – это значит делать учение мотивированным, учить ребенка самостоятельно ставить перед собой цель и находить пути, в том числе средства, ее достижения, помогать ребенку сформировать у себя умения контроля и самоконтроля, оценки и самооценки.</a:t>
            </a:r>
          </a:p>
          <a:p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Поэтому </a:t>
            </a:r>
            <a:r>
              <a:rPr lang="ru-RU" sz="2000" b="1" i="1" dirty="0" smtClean="0">
                <a:solidFill>
                  <a:srgbClr val="FF0000"/>
                </a:solidFill>
              </a:rPr>
              <a:t>ведущей целью подготовки к школе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должно быть формирование у дошкольника качеств, необходимых для овладения учебной деятельностью, —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любознательности, инициативности, самостоятельности, произвольности, творческого самовыражения ребенка и др.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85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26838"/>
              </p:ext>
            </p:extLst>
          </p:nvPr>
        </p:nvGraphicFramePr>
        <p:xfrm>
          <a:off x="827584" y="1412776"/>
          <a:ext cx="7488832" cy="488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636404"/>
              </a:tblGrid>
              <a:tr h="5227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Образовательные области</a:t>
                      </a:r>
                    </a:p>
                    <a:p>
                      <a:pPr algn="ctr"/>
                      <a:r>
                        <a:rPr lang="ru-RU" baseline="0" dirty="0" smtClean="0"/>
                        <a:t>  дошкольного образования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Предметные области  </a:t>
                      </a:r>
                      <a:r>
                        <a:rPr lang="ru-RU" smtClean="0"/>
                        <a:t>начального</a:t>
                      </a:r>
                      <a:r>
                        <a:rPr lang="ru-RU" baseline="0" smtClean="0"/>
                        <a:t>  </a:t>
                      </a:r>
                      <a:endParaRPr lang="ru-RU" dirty="0"/>
                    </a:p>
                  </a:txBody>
                  <a:tcPr/>
                </a:tc>
              </a:tr>
              <a:tr h="522722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Социально-коммуникативное развитие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Филология</a:t>
                      </a:r>
                      <a:endParaRPr lang="ru-RU" dirty="0"/>
                    </a:p>
                  </a:txBody>
                  <a:tcPr/>
                </a:tc>
              </a:tr>
              <a:tr h="522722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и информатика</a:t>
                      </a:r>
                      <a:endParaRPr lang="ru-RU" dirty="0"/>
                    </a:p>
                  </a:txBody>
                  <a:tcPr/>
                </a:tc>
              </a:tr>
              <a:tr h="618732">
                <a:tc>
                  <a:txBody>
                    <a:bodyPr/>
                    <a:lstStyle/>
                    <a:p>
                      <a:r>
                        <a:rPr lang="ru-RU" dirty="0" smtClean="0"/>
                        <a:t>Речевое 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 и естествознание</a:t>
                      </a:r>
                    </a:p>
                    <a:p>
                      <a:r>
                        <a:rPr lang="ru-RU" dirty="0" smtClean="0"/>
                        <a:t>(Окружающий мир)</a:t>
                      </a:r>
                    </a:p>
                  </a:txBody>
                  <a:tcPr/>
                </a:tc>
              </a:tr>
              <a:tr h="870728"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Художественно-эстетическое 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Основы  духовно-нравственной культуры народов России </a:t>
                      </a:r>
                      <a:endParaRPr lang="ru-RU" dirty="0"/>
                    </a:p>
                  </a:txBody>
                  <a:tcPr/>
                </a:tc>
              </a:tr>
              <a:tr h="522722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Искусство</a:t>
                      </a:r>
                      <a:endParaRPr lang="ru-RU" dirty="0"/>
                    </a:p>
                  </a:txBody>
                  <a:tcPr/>
                </a:tc>
              </a:tr>
              <a:tr h="5227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Технология</a:t>
                      </a:r>
                      <a:endParaRPr lang="ru-RU" dirty="0"/>
                    </a:p>
                  </a:txBody>
                  <a:tcPr/>
                </a:tc>
              </a:tr>
              <a:tr h="5227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8592"/>
            <a:ext cx="864096" cy="109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17203"/>
            <a:ext cx="1296143" cy="109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044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223050" y="1597548"/>
            <a:ext cx="2067853" cy="815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60093"/>
                </a:solidFill>
              </a:rPr>
              <a:t>Обмен опытом</a:t>
            </a:r>
            <a:endParaRPr lang="ru-RU" sz="1600" b="1" dirty="0">
              <a:solidFill>
                <a:srgbClr val="D6009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51708" y="1597548"/>
            <a:ext cx="228818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60093"/>
                </a:solidFill>
              </a:rPr>
              <a:t>Взаимопомощь</a:t>
            </a:r>
            <a:endParaRPr lang="ru-RU" sz="1600" b="1" dirty="0">
              <a:solidFill>
                <a:srgbClr val="D60093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5984" y="1609448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60093"/>
                </a:solidFill>
              </a:rPr>
              <a:t>Изучение программ</a:t>
            </a:r>
            <a:endParaRPr lang="ru-RU" sz="1600" b="1" dirty="0">
              <a:solidFill>
                <a:srgbClr val="D60093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41326" y="4840684"/>
            <a:ext cx="67089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Взаимопосещение  мероприятий, праздников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2" name="Лента лицом вверх 11"/>
          <p:cNvSpPr/>
          <p:nvPr/>
        </p:nvSpPr>
        <p:spPr>
          <a:xfrm>
            <a:off x="6409611" y="548680"/>
            <a:ext cx="2424130" cy="765563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МБОУ  СОШ №1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Лента лицом вверх 12"/>
          <p:cNvSpPr/>
          <p:nvPr/>
        </p:nvSpPr>
        <p:spPr>
          <a:xfrm>
            <a:off x="243384" y="548680"/>
            <a:ext cx="2528888" cy="7920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МБДОУ №1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5984" y="2528900"/>
            <a:ext cx="2072456" cy="988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60093"/>
                </a:solidFill>
              </a:rPr>
              <a:t>Изучение  работы учителя начальных классов</a:t>
            </a:r>
            <a:endParaRPr lang="ru-RU" sz="1600" b="1" dirty="0">
              <a:solidFill>
                <a:srgbClr val="D60093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864" y="2486732"/>
            <a:ext cx="2392030" cy="1067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D60093"/>
                </a:solidFill>
              </a:rPr>
              <a:t>Планирование и осуществление совместной практической деятельности педагогов и учителей с детьми  </a:t>
            </a:r>
            <a:endParaRPr lang="ru-RU" sz="1400" b="1" dirty="0">
              <a:solidFill>
                <a:srgbClr val="D60093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2522736"/>
            <a:ext cx="2134728" cy="995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60093"/>
                </a:solidFill>
              </a:rPr>
              <a:t>Изучение работы воспитателя ДОУ</a:t>
            </a:r>
            <a:endParaRPr lang="ru-RU" sz="1600" b="1" dirty="0">
              <a:solidFill>
                <a:srgbClr val="D60093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5984" y="3678076"/>
            <a:ext cx="2088232" cy="1036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D60093"/>
                </a:solidFill>
              </a:rPr>
              <a:t>Отслеживание результативности адаптации детей (выпускников ДОУ) к школьному обучению </a:t>
            </a:r>
            <a:endParaRPr lang="ru-RU" sz="1400" b="1" dirty="0">
              <a:solidFill>
                <a:srgbClr val="D60093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10416" y="3678076"/>
            <a:ext cx="2288185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D60093"/>
                </a:solidFill>
              </a:rPr>
              <a:t>Встречи родителей с будущими учителями начальных классов</a:t>
            </a:r>
            <a:endParaRPr lang="ru-RU" sz="1400" b="1" dirty="0">
              <a:solidFill>
                <a:srgbClr val="D60093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3634916"/>
            <a:ext cx="21347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D60093"/>
                </a:solidFill>
              </a:rPr>
              <a:t>Отслеживание результативности усвоения детьми программы в начальном блоке </a:t>
            </a:r>
            <a:endParaRPr lang="ru-RU" sz="1400" b="1" dirty="0">
              <a:solidFill>
                <a:srgbClr val="D60093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249920" y="1329376"/>
            <a:ext cx="576064" cy="10468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>
            <a:off x="8290902" y="1314243"/>
            <a:ext cx="673584" cy="10468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5984" y="5715880"/>
            <a:ext cx="20724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60093"/>
                </a:solidFill>
              </a:rPr>
              <a:t>Посещение уроков воспитателями ДОУ</a:t>
            </a:r>
            <a:endParaRPr lang="ru-RU" sz="1600" b="1" dirty="0">
              <a:solidFill>
                <a:srgbClr val="D60093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11282" y="5641416"/>
            <a:ext cx="21286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D60093"/>
                </a:solidFill>
              </a:rPr>
              <a:t>Совместные педсоветы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84137" y="5641416"/>
            <a:ext cx="1906765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D60093"/>
                </a:solidFill>
              </a:rPr>
              <a:t>Посещение НОД  учителями начальных классо</a:t>
            </a:r>
            <a:r>
              <a:rPr lang="ru-RU" b="1" dirty="0" smtClean="0">
                <a:solidFill>
                  <a:srgbClr val="D60093"/>
                </a:solidFill>
              </a:rPr>
              <a:t>в 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14216" y="211252"/>
            <a:ext cx="3308834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Преемственность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МБДОУ №1 и МБОУ СОШ №1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08" name="Стрелка вниз 4107"/>
          <p:cNvSpPr/>
          <p:nvPr/>
        </p:nvSpPr>
        <p:spPr>
          <a:xfrm>
            <a:off x="4427984" y="857583"/>
            <a:ext cx="115895" cy="739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0" name="Стрелка влево 4109"/>
          <p:cNvSpPr/>
          <p:nvPr/>
        </p:nvSpPr>
        <p:spPr>
          <a:xfrm>
            <a:off x="2914216" y="1993592"/>
            <a:ext cx="537492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1" name="Стрелка вправо 4110"/>
          <p:cNvSpPr/>
          <p:nvPr/>
        </p:nvSpPr>
        <p:spPr>
          <a:xfrm>
            <a:off x="5739894" y="1993592"/>
            <a:ext cx="4831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2" name="Стрелка вниз 4111"/>
          <p:cNvSpPr/>
          <p:nvPr/>
        </p:nvSpPr>
        <p:spPr>
          <a:xfrm>
            <a:off x="4485931" y="2389636"/>
            <a:ext cx="45719" cy="133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3" name="Стрелка вниз 4112"/>
          <p:cNvSpPr/>
          <p:nvPr/>
        </p:nvSpPr>
        <p:spPr>
          <a:xfrm>
            <a:off x="4508790" y="3553780"/>
            <a:ext cx="45719" cy="12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4" name="Стрелка вверх 4113"/>
          <p:cNvSpPr/>
          <p:nvPr/>
        </p:nvSpPr>
        <p:spPr>
          <a:xfrm>
            <a:off x="4554509" y="4686188"/>
            <a:ext cx="45719" cy="1544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5" name="Стрелка влево 4114"/>
          <p:cNvSpPr/>
          <p:nvPr/>
        </p:nvSpPr>
        <p:spPr>
          <a:xfrm>
            <a:off x="2898440" y="3020256"/>
            <a:ext cx="449424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6" name="Стрелка влево 4115"/>
          <p:cNvSpPr/>
          <p:nvPr/>
        </p:nvSpPr>
        <p:spPr>
          <a:xfrm>
            <a:off x="2914216" y="4196556"/>
            <a:ext cx="4962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7" name="Стрелка влево 4116"/>
          <p:cNvSpPr/>
          <p:nvPr/>
        </p:nvSpPr>
        <p:spPr>
          <a:xfrm>
            <a:off x="2914216" y="6066205"/>
            <a:ext cx="69706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8" name="Стрелка вправо 4117"/>
          <p:cNvSpPr/>
          <p:nvPr/>
        </p:nvSpPr>
        <p:spPr>
          <a:xfrm>
            <a:off x="5739894" y="3043115"/>
            <a:ext cx="41628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9" name="Стрелка вправо 4118"/>
          <p:cNvSpPr/>
          <p:nvPr/>
        </p:nvSpPr>
        <p:spPr>
          <a:xfrm>
            <a:off x="5739894" y="4182132"/>
            <a:ext cx="41628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0" name="Стрелка вправо 4119"/>
          <p:cNvSpPr/>
          <p:nvPr/>
        </p:nvSpPr>
        <p:spPr>
          <a:xfrm>
            <a:off x="5739894" y="6089064"/>
            <a:ext cx="64424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1" name="Стрелка вниз 4120"/>
          <p:cNvSpPr/>
          <p:nvPr/>
        </p:nvSpPr>
        <p:spPr>
          <a:xfrm>
            <a:off x="2051720" y="5488756"/>
            <a:ext cx="45719" cy="152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2" name="Стрелка вниз 4121"/>
          <p:cNvSpPr/>
          <p:nvPr/>
        </p:nvSpPr>
        <p:spPr>
          <a:xfrm>
            <a:off x="4577368" y="5488756"/>
            <a:ext cx="98220" cy="227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3" name="Стрелка вниз 4122"/>
          <p:cNvSpPr/>
          <p:nvPr/>
        </p:nvSpPr>
        <p:spPr>
          <a:xfrm>
            <a:off x="7256976" y="5488756"/>
            <a:ext cx="45719" cy="113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13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432</Words>
  <Application>Microsoft Office PowerPoint</Application>
  <PresentationFormat>Экран (4:3)</PresentationFormat>
  <Paragraphs>108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«Преемственность детского сада и школы»</vt:lpstr>
      <vt:lpstr>Преемственность ДОУ и школы</vt:lpstr>
      <vt:lpstr>Наш детский сад тесно взаимодействует  с  СОШ № 1 с углубленным изучением английского языка.</vt:lpstr>
      <vt:lpstr>Основными задачами сотрудничества  ДОУ и школы являются: </vt:lpstr>
      <vt:lpstr>Презентация PowerPoint</vt:lpstr>
      <vt:lpstr>Стандарт ориентирован на становление личностных характеристик выпускника  («портрет выпускника начальной школы»):</vt:lpstr>
      <vt:lpstr>Презентация PowerPoint</vt:lpstr>
      <vt:lpstr>Презентация PowerPoint</vt:lpstr>
      <vt:lpstr>Презентация PowerPoint</vt:lpstr>
      <vt:lpstr> В конце учебного года составляется план работы на следующий учебный год, планируются совместные праздники, взаимопосещения ННОД, уроков, совместные педсоветы, консультации и др. </vt:lpstr>
      <vt:lpstr>   Данное сотрудничество позволяет нам решать проблемы преемственности в системе "детский сад – школа". Учителя школы имеют возможность ближе познакомиться с формами работы, которые используются в детском саду, узнать основные требования программы, по которой работает ДОУ, увидеть своих будущих первоклассников в привычной для них обстановке. </vt:lpstr>
      <vt:lpstr> Наши выпускники приходят в гости в детский сад, делятся своими результатами,  рассказывают детям о школе, участвуют в различных мероприятиях.</vt:lpstr>
      <vt:lpstr>Презентация PowerPoint</vt:lpstr>
      <vt:lpstr>   Желаем успехов!  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59</cp:revision>
  <dcterms:created xsi:type="dcterms:W3CDTF">2014-02-25T17:11:41Z</dcterms:created>
  <dcterms:modified xsi:type="dcterms:W3CDTF">2015-02-07T20:54:25Z</dcterms:modified>
</cp:coreProperties>
</file>