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6" r:id="rId2"/>
    <p:sldId id="258" r:id="rId3"/>
    <p:sldId id="271" r:id="rId4"/>
    <p:sldId id="262" r:id="rId5"/>
    <p:sldId id="259" r:id="rId6"/>
    <p:sldId id="263" r:id="rId7"/>
    <p:sldId id="270" r:id="rId8"/>
    <p:sldId id="268" r:id="rId9"/>
    <p:sldId id="261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0535"/>
    <a:srgbClr val="006600"/>
    <a:srgbClr val="09419B"/>
    <a:srgbClr val="E3B0AF"/>
    <a:srgbClr val="57257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3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Val val="1"/>
            <c:showLeaderLines val="1"/>
          </c:dLbls>
          <c:cat>
            <c:strRef>
              <c:f>Лист1!$A$1:$A$3</c:f>
              <c:strCache>
                <c:ptCount val="3"/>
                <c:pt idx="0">
                  <c:v>завышена</c:v>
                </c:pt>
                <c:pt idx="1">
                  <c:v>занижена</c:v>
                </c:pt>
                <c:pt idx="2">
                  <c:v>адекватная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67</c:v>
                </c:pt>
                <c:pt idx="1">
                  <c:v>21</c:v>
                </c:pt>
                <c:pt idx="2">
                  <c:v>12</c:v>
                </c:pt>
              </c:numCache>
            </c:numRef>
          </c:val>
        </c:ser>
        <c:dLbls>
          <c:showVal val="1"/>
        </c:dLbls>
      </c:pie3DChart>
    </c:plotArea>
    <c:legend>
      <c:legendPos val="t"/>
      <c:layout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57150" cap="flat" cmpd="sng" algn="ctr">
      <a:solidFill>
        <a:srgbClr val="00B050"/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ransition spd="med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14480" y="785794"/>
            <a:ext cx="5429288" cy="147002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Родительское собрание</a:t>
            </a:r>
            <a:endParaRPr lang="ru-RU" sz="4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143116"/>
            <a:ext cx="5786478" cy="17145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«Самооценка  учащихся  и приемы ее коррекции»</a:t>
            </a:r>
            <a:endParaRPr lang="ru-RU" dirty="0">
              <a:solidFill>
                <a:srgbClr val="0941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5867400" y="2857496"/>
            <a:ext cx="3276600" cy="3276600"/>
            <a:chOff x="890" y="1701"/>
            <a:chExt cx="2812" cy="2812"/>
          </a:xfrm>
        </p:grpSpPr>
        <p:pic>
          <p:nvPicPr>
            <p:cNvPr id="9" name="Picture 36" descr="j043258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90" y="1701"/>
              <a:ext cx="2812" cy="2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8" descr="Рисунок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52" y="2426"/>
              <a:ext cx="1111" cy="1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6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9" descr="Рисунок1"/>
            <p:cNvPicPr>
              <a:picLocks noChangeAspect="1" noChangeArrowheads="1"/>
            </p:cNvPicPr>
            <p:nvPr/>
          </p:nvPicPr>
          <p:blipFill>
            <a:blip r:embed="rId3"/>
            <a:srcRect t="13333" b="14444"/>
            <a:stretch>
              <a:fillRect/>
            </a:stretch>
          </p:blipFill>
          <p:spPr bwMode="auto">
            <a:xfrm>
              <a:off x="304800" y="228600"/>
              <a:ext cx="8534400" cy="632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642910" y="357166"/>
            <a:ext cx="3571900" cy="707886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4000" b="1" dirty="0" smtClean="0">
                <a:solidFill>
                  <a:srgbClr val="9F0535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1214422"/>
            <a:ext cx="7858180" cy="5078313"/>
          </a:xfrm>
          <a:prstGeom prst="rect">
            <a:avLst/>
          </a:prstGeom>
          <a:ln>
            <a:solidFill>
              <a:srgbClr val="006600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Постараться понять детей и эффективнее помогать им в преодолении трудностей их развития.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   Оценки взрослых, укореняясь в сознании ребенка, становятся их собственными оценками.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Похвала, поощрение, одобрение, раскрытие возможностей ребенка повышают его самооценку. 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    Постоянные упреки, указания на ошибки и недочеты, негативная критика ведут к снижению уровня самооценки ребенка. 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imagewall0250"/>
          <p:cNvPicPr>
            <a:picLocks noChangeAspect="1" noChangeArrowheads="1"/>
          </p:cNvPicPr>
          <p:nvPr/>
        </p:nvPicPr>
        <p:blipFill>
          <a:blip r:embed="rId3"/>
          <a:srcRect b="6250"/>
          <a:stretch>
            <a:fillRect/>
          </a:stretch>
        </p:blipFill>
        <p:spPr bwMode="auto">
          <a:xfrm>
            <a:off x="214282" y="21429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00562" y="171448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00430" y="1428736"/>
            <a:ext cx="5357850" cy="5078313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sz="24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Принимайте своего ребенка таким, какой он есть, со всеми его недостатками, странностями, отмечайте его достижения, подчеркивайте его положительные качества, проявляйте глубокую заинтересованность к его делам, его успехам – и вы почувствуете его уверенность в себе, в своих силах.</a:t>
            </a:r>
            <a:endParaRPr lang="ru-RU" sz="1600" b="1" dirty="0">
              <a:solidFill>
                <a:srgbClr val="09419B"/>
              </a:solidFill>
            </a:endParaRPr>
          </a:p>
        </p:txBody>
      </p:sp>
      <p:pic>
        <p:nvPicPr>
          <p:cNvPr id="4" name="Picture 3" descr="mr55_12-1"/>
          <p:cNvPicPr>
            <a:picLocks noChangeAspect="1" noChangeArrowheads="1"/>
          </p:cNvPicPr>
          <p:nvPr/>
        </p:nvPicPr>
        <p:blipFill>
          <a:blip r:embed="rId4"/>
          <a:srcRect b="3787"/>
          <a:stretch>
            <a:fillRect/>
          </a:stretch>
        </p:blipFill>
        <p:spPr bwMode="auto">
          <a:xfrm>
            <a:off x="285720" y="214290"/>
            <a:ext cx="3099268" cy="3390904"/>
          </a:xfrm>
          <a:prstGeom prst="rect">
            <a:avLst/>
          </a:prstGeom>
          <a:noFill/>
          <a:ln w="38100">
            <a:solidFill>
              <a:srgbClr val="00CCFF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 descr="Рисунок14"/>
          <p:cNvPicPr>
            <a:picLocks noChangeAspect="1" noChangeArrowheads="1"/>
          </p:cNvPicPr>
          <p:nvPr/>
        </p:nvPicPr>
        <p:blipFill>
          <a:blip r:embed="rId3"/>
          <a:srcRect l="7144" t="7668" r="7143" b="11823"/>
          <a:stretch>
            <a:fillRect/>
          </a:stretch>
        </p:blipFill>
        <p:spPr bwMode="auto">
          <a:xfrm>
            <a:off x="3749002" y="2643158"/>
            <a:ext cx="5394998" cy="4214842"/>
          </a:xfrm>
          <a:prstGeom prst="rect">
            <a:avLst/>
          </a:prstGeom>
          <a:noFill/>
          <a:ln w="76200" cmpd="tri">
            <a:solidFill>
              <a:srgbClr val="339933"/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57158" y="214290"/>
            <a:ext cx="8429684" cy="21852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9F0535"/>
                </a:solidFill>
                <a:latin typeface="Times New Roman" pitchFamily="18" charset="0"/>
                <a:cs typeface="Times New Roman" pitchFamily="18" charset="0"/>
              </a:rPr>
              <a:t>«Если ты потерял деньги – ты ничего не потерял; если ты потерял честь – получи  славу, и ты найдешь честь; если ты потерял уверенность в себе – ты потерял все»</a:t>
            </a:r>
          </a:p>
          <a:p>
            <a:r>
              <a:rPr lang="ru-RU" sz="2400" b="1" dirty="0" smtClean="0">
                <a:solidFill>
                  <a:srgbClr val="9F0535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(Гете)</a:t>
            </a:r>
            <a:endParaRPr lang="ru-RU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7" descr="4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" y="144"/>
              <a:ext cx="5376" cy="4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500034" y="1357298"/>
            <a:ext cx="8143932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9F0535"/>
                </a:solidFill>
                <a:latin typeface="Times New Roman" pitchFamily="18" charset="0"/>
                <a:cs typeface="Times New Roman" pitchFamily="18" charset="0"/>
              </a:rPr>
              <a:t>Самооценка</a:t>
            </a:r>
            <a:r>
              <a:rPr lang="ru-RU" sz="2400" b="1" dirty="0" smtClean="0">
                <a:solidFill>
                  <a:srgbClr val="9F0535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“оценка личностью самой себя, своих возможностей, качеств и места среди других людей”.</a:t>
            </a:r>
          </a:p>
          <a:p>
            <a:pPr algn="r"/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(Из «Психологического словаря»)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285728"/>
            <a:ext cx="700092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9F0535"/>
                </a:solidFill>
                <a:latin typeface="Times New Roman" pitchFamily="18" charset="0"/>
                <a:cs typeface="Times New Roman" pitchFamily="18" charset="0"/>
              </a:rPr>
              <a:t>Что такое самооценка?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71472" y="3857628"/>
            <a:ext cx="7929618" cy="2643206"/>
          </a:xfrm>
          <a:prstGeom prst="rec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28"/>
          <p:cNvGrpSpPr/>
          <p:nvPr/>
        </p:nvGrpSpPr>
        <p:grpSpPr>
          <a:xfrm>
            <a:off x="1714480" y="4143380"/>
            <a:ext cx="5788066" cy="2214578"/>
            <a:chOff x="1857356" y="2714620"/>
            <a:chExt cx="5788066" cy="2214578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1857356" y="3214686"/>
              <a:ext cx="5786478" cy="15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857356" y="4071942"/>
              <a:ext cx="5786478" cy="15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1857356" y="4786322"/>
              <a:ext cx="5786478" cy="15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857356" y="2714620"/>
              <a:ext cx="20002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«здоровье»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928794" y="3429000"/>
              <a:ext cx="20002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«счастье»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28794" y="4214818"/>
              <a:ext cx="33575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«привлекательность»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1715274" y="3213892"/>
              <a:ext cx="285752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4537075" y="3178173"/>
              <a:ext cx="35719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7466033" y="3178173"/>
              <a:ext cx="35719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1715274" y="4071148"/>
              <a:ext cx="285752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4572794" y="4071148"/>
              <a:ext cx="285752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7501752" y="4071148"/>
              <a:ext cx="285752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>
              <a:off x="1715274" y="4785528"/>
              <a:ext cx="285752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>
              <a:off x="4572794" y="4785528"/>
              <a:ext cx="285752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7501752" y="4714090"/>
              <a:ext cx="285752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Прямоугольник 13"/>
          <p:cNvSpPr/>
          <p:nvPr/>
        </p:nvSpPr>
        <p:spPr>
          <a:xfrm>
            <a:off x="1428728" y="3643314"/>
            <a:ext cx="664816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Упражнение «Шкала самооценки»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9" descr="Рисунок1"/>
            <p:cNvPicPr>
              <a:picLocks noChangeAspect="1" noChangeArrowheads="1"/>
            </p:cNvPicPr>
            <p:nvPr/>
          </p:nvPicPr>
          <p:blipFill>
            <a:blip r:embed="rId3"/>
            <a:srcRect t="13333" b="14444"/>
            <a:stretch>
              <a:fillRect/>
            </a:stretch>
          </p:blipFill>
          <p:spPr bwMode="auto">
            <a:xfrm>
              <a:off x="357158" y="285728"/>
              <a:ext cx="8534400" cy="632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2143116"/>
            <a:ext cx="8143932" cy="35235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9F0535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9F0535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9F053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заниженной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9F053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(из-за кажущейся недооценки себя и своих возможностей);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</a:t>
            </a:r>
            <a:r>
              <a:rPr lang="ru-RU" sz="2800" b="1" i="1" dirty="0" smtClean="0">
                <a:solidFill>
                  <a:srgbClr val="9F0535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завышенной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(из-за надуманной переоценки себя);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2800" b="1" i="1" dirty="0" smtClean="0">
                <a:solidFill>
                  <a:srgbClr val="9F0535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адекватной</a:t>
            </a:r>
            <a:r>
              <a:rPr lang="ru-RU" sz="1200" b="1" dirty="0" smtClean="0">
                <a:solidFill>
                  <a:srgbClr val="9F0535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(</a:t>
            </a:r>
            <a:r>
              <a:rPr lang="ru-RU" sz="2800" b="1" i="1" dirty="0" smtClean="0">
                <a:solidFill>
                  <a:srgbClr val="9F0535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нормальной),</a:t>
            </a:r>
            <a:r>
              <a:rPr lang="ru-RU" sz="1200" b="1" dirty="0" smtClean="0">
                <a:solidFill>
                  <a:srgbClr val="9F0535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соответствующей реальному представлению о себе.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714356"/>
            <a:ext cx="5286412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9F0535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Самооценка может быть:</a:t>
            </a:r>
            <a:endParaRPr lang="ru-RU" sz="3600" dirty="0">
              <a:solidFill>
                <a:srgbClr val="9F053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6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9" descr="Рисунок1"/>
            <p:cNvPicPr>
              <a:picLocks noChangeAspect="1" noChangeArrowheads="1"/>
            </p:cNvPicPr>
            <p:nvPr/>
          </p:nvPicPr>
          <p:blipFill>
            <a:blip r:embed="rId3"/>
            <a:srcRect t="13333" b="14444"/>
            <a:stretch>
              <a:fillRect/>
            </a:stretch>
          </p:blipFill>
          <p:spPr bwMode="auto">
            <a:xfrm>
              <a:off x="357158" y="285728"/>
              <a:ext cx="8534400" cy="632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14480" y="1500174"/>
            <a:ext cx="607223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Адекватная  самооценка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24" y="357166"/>
            <a:ext cx="7358114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F0535"/>
                </a:solidFill>
                <a:latin typeface="Times New Roman" pitchFamily="18" charset="0"/>
                <a:cs typeface="Times New Roman" pitchFamily="18" charset="0"/>
              </a:rPr>
              <a:t>Как проявляется уровень самооценки в поведении?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0628" y="3000372"/>
            <a:ext cx="335758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Находчивость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85786" y="2928934"/>
            <a:ext cx="335758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Активность</a:t>
            </a:r>
            <a:endParaRPr lang="ru-RU" sz="3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28926" y="4786322"/>
            <a:ext cx="364333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Чувство</a:t>
            </a:r>
            <a:r>
              <a:rPr lang="ru-RU" dirty="0" smtClean="0"/>
              <a:t>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юмора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28926" y="3857628"/>
            <a:ext cx="364333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Общительность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928794" y="5643578"/>
            <a:ext cx="578647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Желание</a:t>
            </a:r>
            <a:r>
              <a:rPr lang="ru-RU" dirty="0" smtClean="0"/>
              <a:t> 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идти</a:t>
            </a:r>
            <a:r>
              <a:rPr lang="ru-RU" dirty="0" smtClean="0"/>
              <a:t> 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/>
              <a:t>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контакт</a:t>
            </a:r>
            <a:r>
              <a:rPr lang="ru-RU" dirty="0" smtClean="0"/>
              <a:t> </a:t>
            </a:r>
            <a:endParaRPr lang="ru-RU" dirty="0"/>
          </a:p>
        </p:txBody>
      </p:sp>
      <p:grpSp>
        <p:nvGrpSpPr>
          <p:cNvPr id="28" name="Группа 27"/>
          <p:cNvGrpSpPr/>
          <p:nvPr/>
        </p:nvGrpSpPr>
        <p:grpSpPr>
          <a:xfrm>
            <a:off x="2464579" y="2208060"/>
            <a:ext cx="4214842" cy="1650362"/>
            <a:chOff x="2464579" y="2208060"/>
            <a:chExt cx="4214842" cy="1650362"/>
          </a:xfrm>
        </p:grpSpPr>
        <p:cxnSp>
          <p:nvCxnSpPr>
            <p:cNvPr id="18" name="Прямая со стрелкой 17"/>
            <p:cNvCxnSpPr>
              <a:stCxn id="2" idx="2"/>
              <a:endCxn id="10" idx="0"/>
            </p:cNvCxnSpPr>
            <p:nvPr/>
          </p:nvCxnSpPr>
          <p:spPr>
            <a:xfrm rot="5400000">
              <a:off x="3247150" y="1425489"/>
              <a:ext cx="720874" cy="2286016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2" idx="2"/>
              <a:endCxn id="9" idx="0"/>
            </p:cNvCxnSpPr>
            <p:nvPr/>
          </p:nvCxnSpPr>
          <p:spPr>
            <a:xfrm rot="16200000" flipH="1">
              <a:off x="5318852" y="1639803"/>
              <a:ext cx="792312" cy="1928826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stCxn id="2" idx="2"/>
              <a:endCxn id="12" idx="0"/>
            </p:cNvCxnSpPr>
            <p:nvPr/>
          </p:nvCxnSpPr>
          <p:spPr>
            <a:xfrm rot="5400000">
              <a:off x="3925811" y="3032844"/>
              <a:ext cx="1649568" cy="1588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Рисунок1"/>
          <p:cNvPicPr>
            <a:picLocks noChangeAspect="1" noChangeArrowheads="1"/>
          </p:cNvPicPr>
          <p:nvPr/>
        </p:nvPicPr>
        <p:blipFill>
          <a:blip r:embed="rId3"/>
          <a:srcRect t="13333" b="14444"/>
          <a:stretch>
            <a:fillRect/>
          </a:stretch>
        </p:blipFill>
        <p:spPr bwMode="auto">
          <a:xfrm>
            <a:off x="357158" y="285728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714348" y="2143116"/>
            <a:ext cx="264320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Пассивность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500694" y="2214554"/>
            <a:ext cx="266137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Мнительность</a:t>
            </a:r>
            <a:r>
              <a:rPr lang="ru-RU" sz="2800" dirty="0" smtClean="0">
                <a:solidFill>
                  <a:srgbClr val="000066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28860" y="3714752"/>
            <a:ext cx="4450257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Повышенная</a:t>
            </a:r>
            <a:r>
              <a:rPr lang="ru-RU" sz="2800" dirty="0" smtClean="0">
                <a:solidFill>
                  <a:srgbClr val="000066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ранимость</a:t>
            </a:r>
            <a:r>
              <a:rPr lang="ru-RU" sz="2800" dirty="0" smtClean="0">
                <a:solidFill>
                  <a:srgbClr val="000066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214678" y="2928934"/>
            <a:ext cx="258513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Обидчивость</a:t>
            </a:r>
            <a:r>
              <a:rPr lang="ru-RU" sz="2800" dirty="0" smtClean="0">
                <a:solidFill>
                  <a:srgbClr val="000066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71472" y="4357694"/>
            <a:ext cx="8215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 Снижается </a:t>
            </a:r>
            <a:r>
              <a:rPr lang="ru-RU" sz="1400" dirty="0" smtClean="0"/>
              <a:t> </a:t>
            </a:r>
            <a:r>
              <a:rPr lang="ru-RU" sz="24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эффективность учебы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 Снижается  способность любить и понимать других.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 Подсознательно придумываются прикрытия,  которые помогают спрятаться от мира.</a:t>
            </a:r>
            <a:endParaRPr lang="ru-RU" sz="3200" b="1" dirty="0" smtClean="0">
              <a:solidFill>
                <a:srgbClr val="0941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7224" y="214290"/>
            <a:ext cx="7358114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F0535"/>
                </a:solidFill>
                <a:latin typeface="Times New Roman" pitchFamily="18" charset="0"/>
                <a:cs typeface="Times New Roman" pitchFamily="18" charset="0"/>
              </a:rPr>
              <a:t>Как проявляется уровень самооценки в поведении?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643042" y="1285860"/>
            <a:ext cx="578647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Заниженная  самооценка</a:t>
            </a:r>
          </a:p>
        </p:txBody>
      </p:sp>
      <p:cxnSp>
        <p:nvCxnSpPr>
          <p:cNvPr id="20" name="Прямая со стрелкой 19"/>
          <p:cNvCxnSpPr>
            <a:endCxn id="9" idx="0"/>
          </p:cNvCxnSpPr>
          <p:nvPr/>
        </p:nvCxnSpPr>
        <p:spPr>
          <a:xfrm rot="10800000" flipV="1">
            <a:off x="2035952" y="1928802"/>
            <a:ext cx="2536049" cy="214314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8" idx="2"/>
            <a:endCxn id="13" idx="0"/>
          </p:cNvCxnSpPr>
          <p:nvPr/>
        </p:nvCxnSpPr>
        <p:spPr>
          <a:xfrm rot="16200000" flipH="1">
            <a:off x="5542649" y="925823"/>
            <a:ext cx="282363" cy="2295098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8" idx="2"/>
            <a:endCxn id="15" idx="0"/>
          </p:cNvCxnSpPr>
          <p:nvPr/>
        </p:nvCxnSpPr>
        <p:spPr>
          <a:xfrm rot="5400000">
            <a:off x="4023392" y="2416044"/>
            <a:ext cx="996743" cy="29037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9" descr="Рисунок1"/>
            <p:cNvPicPr>
              <a:picLocks noChangeAspect="1" noChangeArrowheads="1"/>
            </p:cNvPicPr>
            <p:nvPr/>
          </p:nvPicPr>
          <p:blipFill>
            <a:blip r:embed="rId3"/>
            <a:srcRect t="13333" b="14444"/>
            <a:stretch>
              <a:fillRect/>
            </a:stretch>
          </p:blipFill>
          <p:spPr bwMode="auto">
            <a:xfrm>
              <a:off x="304800" y="228600"/>
              <a:ext cx="8534400" cy="632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Прямоугольник 2"/>
          <p:cNvSpPr/>
          <p:nvPr/>
        </p:nvSpPr>
        <p:spPr>
          <a:xfrm>
            <a:off x="642910" y="2643182"/>
            <a:ext cx="8072494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Стремятся быть лучше других. </a:t>
            </a:r>
          </a:p>
          <a:p>
            <a:pPr algn="just"/>
            <a:endParaRPr lang="ru-RU" sz="2400" dirty="0" smtClean="0">
              <a:solidFill>
                <a:srgbClr val="0066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"Я - самый лучший (сильный, красивый). Вы все должны меня слушать".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7224" y="357166"/>
            <a:ext cx="7358114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F0535"/>
                </a:solidFill>
                <a:latin typeface="Times New Roman" pitchFamily="18" charset="0"/>
                <a:cs typeface="Times New Roman" pitchFamily="18" charset="0"/>
              </a:rPr>
              <a:t>Как проявляется уровень самооценки в поведении?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1571612"/>
            <a:ext cx="578647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Завышенная  самооценка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14348" y="4857760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9419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 бывают агрессивны с теми детьми, которые тоже хотят быть лидерами. </a:t>
            </a:r>
            <a:endParaRPr lang="ru-RU" sz="2800" b="1" dirty="0">
              <a:solidFill>
                <a:srgbClr val="09419B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Рисунок1"/>
          <p:cNvPicPr>
            <a:picLocks noChangeAspect="1" noChangeArrowheads="1"/>
          </p:cNvPicPr>
          <p:nvPr/>
        </p:nvPicPr>
        <p:blipFill>
          <a:blip r:embed="rId3"/>
          <a:srcRect t="13333" b="14444"/>
          <a:stretch>
            <a:fillRect/>
          </a:stretch>
        </p:blipFill>
        <p:spPr bwMode="auto">
          <a:xfrm>
            <a:off x="357158" y="285728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4414" y="428604"/>
            <a:ext cx="6786610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9F0535"/>
                </a:solidFill>
                <a:latin typeface="Times New Roman" pitchFamily="18" charset="0"/>
                <a:cs typeface="Times New Roman" pitchFamily="18" charset="0"/>
              </a:rPr>
              <a:t>Результаты тестирования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857224" y="1500174"/>
          <a:ext cx="7358114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6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9" descr="Рисунок1"/>
            <p:cNvPicPr>
              <a:picLocks noChangeAspect="1" noChangeArrowheads="1"/>
            </p:cNvPicPr>
            <p:nvPr/>
          </p:nvPicPr>
          <p:blipFill>
            <a:blip r:embed="rId3"/>
            <a:srcRect t="13333" b="14444"/>
            <a:stretch>
              <a:fillRect/>
            </a:stretch>
          </p:blipFill>
          <p:spPr bwMode="auto">
            <a:xfrm>
              <a:off x="304800" y="228600"/>
              <a:ext cx="8534400" cy="632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500034" y="2285992"/>
            <a:ext cx="8286808" cy="28315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удовлетворять те интересы ребенка, которые приемлемы</a:t>
            </a:r>
          </a:p>
          <a:p>
            <a:pPr>
              <a:buFont typeface="Wingdings" pitchFamily="2" charset="2"/>
              <a:buChar char="ü"/>
            </a:pPr>
            <a:endParaRPr lang="ru-RU" sz="3200" b="1" dirty="0" smtClean="0">
              <a:solidFill>
                <a:srgbClr val="0066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помогать ему объяснять, называть свои негативные чувства.</a:t>
            </a: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571480"/>
            <a:ext cx="721523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9419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Способы, помогающие избежать опасного поведения: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6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9" descr="Рисунок1"/>
            <p:cNvPicPr>
              <a:picLocks noChangeAspect="1" noChangeArrowheads="1"/>
            </p:cNvPicPr>
            <p:nvPr/>
          </p:nvPicPr>
          <p:blipFill>
            <a:blip r:embed="rId3"/>
            <a:srcRect t="13333" b="14444"/>
            <a:stretch>
              <a:fillRect/>
            </a:stretch>
          </p:blipFill>
          <p:spPr bwMode="auto">
            <a:xfrm>
              <a:off x="304800" y="228600"/>
              <a:ext cx="8534400" cy="632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428596" y="285728"/>
            <a:ext cx="3571900" cy="707886"/>
          </a:xfrm>
          <a:prstGeom prst="rect">
            <a:avLst/>
          </a:prstGeom>
          <a:noFill/>
          <a:ln>
            <a:solidFill>
              <a:srgbClr val="09419B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4000" b="1" dirty="0" smtClean="0">
                <a:solidFill>
                  <a:srgbClr val="9F0535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142984"/>
            <a:ext cx="8072494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 Регулярно поводить беседы с детьми по правилам поведения дома, в школе, на улице. 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Использовать рекомендации педагога по организации учебной деятельности учащихся.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9419B"/>
                </a:solidFill>
                <a:latin typeface="Times New Roman" pitchFamily="18" charset="0"/>
                <a:cs typeface="Times New Roman" pitchFamily="18" charset="0"/>
              </a:rPr>
              <a:t>С помощью рисунка семьи постараться приблизиться к восприятию многообразного мира человеческих отношений. В рисунке семьи случайностей быть не может.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</Template>
  <TotalTime>259</TotalTime>
  <Words>379</Words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Тема7</vt:lpstr>
      <vt:lpstr>Родительское собрание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cp:lastModifiedBy>школа</cp:lastModifiedBy>
  <cp:revision>27</cp:revision>
  <dcterms:modified xsi:type="dcterms:W3CDTF">2009-10-16T15:13:34Z</dcterms:modified>
</cp:coreProperties>
</file>