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  <p:sldId id="260" r:id="rId4"/>
    <p:sldId id="263" r:id="rId5"/>
    <p:sldId id="265" r:id="rId6"/>
    <p:sldId id="266" r:id="rId7"/>
    <p:sldId id="267" r:id="rId8"/>
    <p:sldId id="264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 altLang="ru-RU" sz="2400" smtClean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 altLang="ru-RU" sz="2400" smtClean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mtClean="0">
                <a:solidFill>
                  <a:prstClr val="black"/>
                </a:solidFill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mtClean="0">
                <a:solidFill>
                  <a:prstClr val="black"/>
                </a:solidFill>
              </a:endParaRPr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ADA54653-32C6-4960-8AFD-CD3F29A64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39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0FE04-729A-4C90-A9F1-0538692E4F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872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75313-7710-4482-8E33-12E7D65F87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601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650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337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736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345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833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1481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68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61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1AB4C-7576-437C-9FAE-A9757A161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9091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9446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7087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5800F-088C-43F4-83FD-F4D4AAADD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5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506A8-0993-4743-A2C2-532FAAB869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31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C7832-1DEC-4336-9DC8-DEB88C52D3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8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A0277-7DCF-4801-B35A-4D4BEA486D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06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84760-1443-4330-9916-2C8B3EF312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559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77204-37F9-4546-86AF-04201BAA3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47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EE656-DF6D-4300-B951-F6112F241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34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080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mtClean="0">
                  <a:solidFill>
                    <a:prstClr val="black"/>
                  </a:solidFill>
                </a:endParaRPr>
              </a:p>
            </p:txBody>
          </p:sp>
          <p:sp>
            <p:nvSpPr>
              <p:cNvPr id="308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081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mtClean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mtClean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307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prstClr val="black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prstClr val="black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prstClr val="whit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ED0DD8-4E04-4445-8A3A-CB3C430B35F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35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08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mtClean="0"/>
              <a:t>Используемые методики:</a:t>
            </a: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altLang="ru-RU" sz="4400" dirty="0" smtClean="0"/>
              <a:t>Методика диагностики уровня школьной тревожности (</a:t>
            </a:r>
            <a:r>
              <a:rPr lang="ru-RU" altLang="ru-RU" sz="4400" dirty="0" err="1" smtClean="0"/>
              <a:t>Филлипс</a:t>
            </a:r>
            <a:r>
              <a:rPr lang="ru-RU" altLang="ru-RU" sz="4400" dirty="0" smtClean="0"/>
              <a:t>)</a:t>
            </a:r>
          </a:p>
          <a:p>
            <a:pPr marL="0" indent="0">
              <a:buNone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40334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585595"/>
          </a:xfrm>
        </p:spPr>
        <p:txBody>
          <a:bodyPr>
            <a:norm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sz="3400" b="1" kern="1400" dirty="0">
                <a:latin typeface="Times New Roman"/>
                <a:ea typeface="Times New Roman"/>
              </a:rPr>
              <a:t> </a:t>
            </a:r>
          </a:p>
          <a:p>
            <a:pPr indent="0">
              <a:spcAft>
                <a:spcPts val="0"/>
              </a:spcAft>
              <a:buNone/>
            </a:pPr>
            <a:r>
              <a:rPr lang="ru-RU" sz="3400" dirty="0">
                <a:latin typeface="Times New Roman"/>
                <a:ea typeface="Times New Roman"/>
              </a:rPr>
              <a:t>Методика предназначена для изучения уровня и характера тревожности, связанной со школой у детей младшего и среднего школьного возраста.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3400" dirty="0">
                <a:latin typeface="Times New Roman"/>
                <a:ea typeface="Times New Roman"/>
              </a:rPr>
              <a:t>Тест состоит из 58 вопросов, которые могут зачитываться школьникам, а могут и предлагаться в письменном виде. На каждый вопрос требуется однозначно ответить «Да» или «Нет</a:t>
            </a:r>
            <a:r>
              <a:rPr lang="ru-RU" sz="3400" dirty="0" smtClean="0">
                <a:latin typeface="Times New Roman"/>
                <a:ea typeface="Times New Roman"/>
              </a:rPr>
              <a:t>».</a:t>
            </a:r>
          </a:p>
          <a:p>
            <a:pPr indent="0" algn="just">
              <a:spcAft>
                <a:spcPts val="0"/>
              </a:spcAft>
              <a:buNone/>
            </a:pPr>
            <a:endParaRPr lang="ru-RU" sz="34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1333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373616" cy="6264696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eriod"/>
              <a:tabLst>
                <a:tab pos="3429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Трудно ли тебе держаться на одном уровне со всем классом?</a:t>
            </a:r>
          </a:p>
          <a:p>
            <a:pPr lvl="0">
              <a:buFont typeface="+mj-lt"/>
              <a:buAutoNum type="arabicPeriod"/>
              <a:tabLst>
                <a:tab pos="3429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Волнуешься ли ты, когда учитель говорит, что собирается проверить, насколько ты</a:t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знаешь материал?</a:t>
            </a:r>
          </a:p>
          <a:p>
            <a:pPr lvl="0">
              <a:buFont typeface="+mj-lt"/>
              <a:buAutoNum type="arabicPeriod"/>
              <a:tabLst>
                <a:tab pos="3429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Трудно ли тебе работать в классе так, как этого хочет учитель?</a:t>
            </a:r>
          </a:p>
          <a:p>
            <a:pPr lvl="0">
              <a:buFont typeface="+mj-lt"/>
              <a:buAutoNum type="arabicPeriod"/>
              <a:tabLst>
                <a:tab pos="3429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Снится ли тебе временами, что учитель в ярости от того, что ты не знаешь урок?</a:t>
            </a:r>
          </a:p>
          <a:p>
            <a:pPr lvl="0">
              <a:buFont typeface="+mj-lt"/>
              <a:buAutoNum type="arabicPeriod"/>
              <a:tabLst>
                <a:tab pos="3429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Случалось ли, что кто-нибудь из твоего класса бил или ударял тебя?</a:t>
            </a:r>
          </a:p>
          <a:p>
            <a:pPr lvl="0">
              <a:buFont typeface="+mj-lt"/>
              <a:buAutoNum type="arabicPeriod"/>
              <a:tabLst>
                <a:tab pos="3429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Часто ли тебе хочется, чтобы учитель не торопился при объяснении нового </a:t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материала, пока ты не поймешь, что он говорит?</a:t>
            </a:r>
          </a:p>
          <a:p>
            <a:pPr lvl="0">
              <a:buFont typeface="+mj-lt"/>
              <a:buAutoNum type="arabicPeriod"/>
              <a:tabLst>
                <a:tab pos="3429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Сильно ли ты волнуешься при ответе или выполнении задания?</a:t>
            </a:r>
          </a:p>
          <a:p>
            <a:pPr lvl="0">
              <a:buFont typeface="+mj-lt"/>
              <a:buAutoNum type="arabicPeriod"/>
              <a:tabLst>
                <a:tab pos="3429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Случается ли с тобой, что ты боишься высказываться на уроке, потому что боишься </a:t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сделать глупую ошибку?</a:t>
            </a:r>
          </a:p>
          <a:p>
            <a:pPr lvl="0">
              <a:buFont typeface="+mj-lt"/>
              <a:buAutoNum type="arabicPeriod"/>
              <a:tabLst>
                <a:tab pos="3429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Дрожат ли у тебя колени, когда тебя вызывают отвечать?</a:t>
            </a:r>
          </a:p>
          <a:p>
            <a:pPr lvl="0">
              <a:buFont typeface="+mj-lt"/>
              <a:buAutoNum type="arabicPeriod"/>
              <a:tabLst>
                <a:tab pos="3429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Часто ли твои одноклассники смеются над тобой, когда вы играете в разные игры?</a:t>
            </a:r>
          </a:p>
          <a:p>
            <a:pPr lvl="0">
              <a:buFont typeface="+mj-lt"/>
              <a:buAutoNum type="arabicPeriod"/>
              <a:tabLst>
                <a:tab pos="3429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Случается ли, что тебе ставят более низкую оценку, чем ты ожидал?</a:t>
            </a:r>
          </a:p>
          <a:p>
            <a:pPr lvl="0">
              <a:buFont typeface="+mj-lt"/>
              <a:buAutoNum type="arabicPeriod"/>
              <a:tabLst>
                <a:tab pos="3429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Волнует ли тебя вопрос о том, не оставят ли тебя на второй год?</a:t>
            </a:r>
          </a:p>
          <a:p>
            <a:pPr lvl="0">
              <a:buFont typeface="+mj-lt"/>
              <a:buAutoNum type="arabicPeriod"/>
              <a:tabLst>
                <a:tab pos="3429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Стараешься ли ты избегать игр, в которых делается выбор, потому что тебя, как </a:t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правило, не выбирают?</a:t>
            </a:r>
          </a:p>
          <a:p>
            <a:pPr lvl="0">
              <a:buFont typeface="+mj-lt"/>
              <a:buAutoNum type="arabicPeriod"/>
              <a:tabLst>
                <a:tab pos="3429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Бывает ли временами, что ты весь дрожишь, когда тебя вызывают отвечать?</a:t>
            </a:r>
          </a:p>
          <a:p>
            <a:pPr lvl="0">
              <a:buFont typeface="+mj-lt"/>
              <a:buAutoNum type="arabicPeriod"/>
              <a:tabLst>
                <a:tab pos="3429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Часто ли у тебя возникает ощущение, что никто из твоих одноклассников не хочет </a:t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делать то, чего хочешь ты?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0164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5793507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  <a:tabLst>
                <a:tab pos="342900" algn="l"/>
              </a:tabLst>
            </a:pPr>
            <a:r>
              <a:rPr lang="ru-RU" sz="3400" dirty="0" smtClean="0">
                <a:latin typeface="Times New Roman"/>
                <a:ea typeface="Times New Roman"/>
              </a:rPr>
              <a:t>16. Сильно </a:t>
            </a:r>
            <a:r>
              <a:rPr lang="ru-RU" sz="3400" dirty="0">
                <a:latin typeface="Times New Roman"/>
                <a:ea typeface="Times New Roman"/>
              </a:rPr>
              <a:t>ли ты волнуешься перед тем, как начать выполнять задание?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3400" dirty="0" smtClean="0">
                <a:latin typeface="Times New Roman"/>
                <a:ea typeface="Times New Roman"/>
              </a:rPr>
              <a:t>17. Трудно </a:t>
            </a:r>
            <a:r>
              <a:rPr lang="ru-RU" sz="3400" dirty="0">
                <a:latin typeface="Times New Roman"/>
                <a:ea typeface="Times New Roman"/>
              </a:rPr>
              <a:t>ли тебе получать такие отметки, каких ждут от тебя родители?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3400" dirty="0" smtClean="0">
                <a:latin typeface="Times New Roman"/>
                <a:ea typeface="Times New Roman"/>
              </a:rPr>
              <a:t>18. Боишься </a:t>
            </a:r>
            <a:r>
              <a:rPr lang="ru-RU" sz="3400" dirty="0">
                <a:latin typeface="Times New Roman"/>
                <a:ea typeface="Times New Roman"/>
              </a:rPr>
              <a:t>ли ты временами, что тебе станет дурно в классе?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3400" dirty="0" smtClean="0">
                <a:latin typeface="Times New Roman"/>
                <a:ea typeface="Times New Roman"/>
              </a:rPr>
              <a:t>19. Будут </a:t>
            </a:r>
            <a:r>
              <a:rPr lang="ru-RU" sz="3400" dirty="0">
                <a:latin typeface="Times New Roman"/>
                <a:ea typeface="Times New Roman"/>
              </a:rPr>
              <a:t>ли твои одноклассники смеяться над тобой, ли ты сделаешь ошибку при </a:t>
            </a:r>
            <a:br>
              <a:rPr lang="ru-RU" sz="3400" dirty="0">
                <a:latin typeface="Times New Roman"/>
                <a:ea typeface="Times New Roman"/>
              </a:rPr>
            </a:br>
            <a:r>
              <a:rPr lang="ru-RU" sz="3400" dirty="0">
                <a:latin typeface="Times New Roman"/>
                <a:ea typeface="Times New Roman"/>
              </a:rPr>
              <a:t>ответе?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3400" dirty="0" smtClean="0">
                <a:latin typeface="Times New Roman"/>
                <a:ea typeface="Times New Roman"/>
              </a:rPr>
              <a:t>20. Похож </a:t>
            </a:r>
            <a:r>
              <a:rPr lang="ru-RU" sz="3400" dirty="0">
                <a:latin typeface="Times New Roman"/>
                <a:ea typeface="Times New Roman"/>
              </a:rPr>
              <a:t>ли ты на своих одноклассников?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3400" dirty="0" smtClean="0">
                <a:latin typeface="Times New Roman"/>
                <a:ea typeface="Times New Roman"/>
              </a:rPr>
              <a:t>21. Выполнив </a:t>
            </a:r>
            <a:r>
              <a:rPr lang="ru-RU" sz="3400" dirty="0">
                <a:latin typeface="Times New Roman"/>
                <a:ea typeface="Times New Roman"/>
              </a:rPr>
              <a:t>задание, беспокоишься ли ты о том, хорошо ли с ним справился?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3400" dirty="0" smtClean="0">
                <a:latin typeface="Times New Roman"/>
                <a:ea typeface="Times New Roman"/>
              </a:rPr>
              <a:t>22. Когда </a:t>
            </a:r>
            <a:r>
              <a:rPr lang="ru-RU" sz="3400" dirty="0">
                <a:latin typeface="Times New Roman"/>
                <a:ea typeface="Times New Roman"/>
              </a:rPr>
              <a:t>ты работаешь в классе, уверен ли ты в том, что все хорошо запомнишь?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3400" dirty="0" smtClean="0">
                <a:latin typeface="Times New Roman"/>
                <a:ea typeface="Times New Roman"/>
              </a:rPr>
              <a:t>23. Снится </a:t>
            </a:r>
            <a:r>
              <a:rPr lang="ru-RU" sz="3400" dirty="0">
                <a:latin typeface="Times New Roman"/>
                <a:ea typeface="Times New Roman"/>
              </a:rPr>
              <a:t>ли тебе иногда, что ты в школе и не можешь ответить на вопрос учителя?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3400" dirty="0" smtClean="0">
                <a:latin typeface="Times New Roman"/>
                <a:ea typeface="Times New Roman"/>
              </a:rPr>
              <a:t>24. Верно </a:t>
            </a:r>
            <a:r>
              <a:rPr lang="ru-RU" sz="3400" dirty="0">
                <a:latin typeface="Times New Roman"/>
                <a:ea typeface="Times New Roman"/>
              </a:rPr>
              <a:t>ли, что большинство ребят относится к тебе по-дружески?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3400" dirty="0" smtClean="0">
                <a:latin typeface="Times New Roman"/>
                <a:ea typeface="Times New Roman"/>
              </a:rPr>
              <a:t>25. Работаешь </a:t>
            </a:r>
            <a:r>
              <a:rPr lang="ru-RU" sz="3400" dirty="0">
                <a:latin typeface="Times New Roman"/>
                <a:ea typeface="Times New Roman"/>
              </a:rPr>
              <a:t>ли ты более усердно, если знаешь, что результаты твоей работы будут </a:t>
            </a:r>
            <a:br>
              <a:rPr lang="ru-RU" sz="3400" dirty="0">
                <a:latin typeface="Times New Roman"/>
                <a:ea typeface="Times New Roman"/>
              </a:rPr>
            </a:br>
            <a:r>
              <a:rPr lang="ru-RU" sz="3400" dirty="0" smtClean="0">
                <a:latin typeface="Times New Roman"/>
                <a:ea typeface="Times New Roman"/>
              </a:rPr>
              <a:t>сравниваться </a:t>
            </a:r>
            <a:r>
              <a:rPr lang="ru-RU" sz="3400" dirty="0">
                <a:latin typeface="Times New Roman"/>
                <a:ea typeface="Times New Roman"/>
              </a:rPr>
              <a:t>в классе с результатами твоих одноклассников?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3400" dirty="0" smtClean="0">
                <a:latin typeface="Times New Roman"/>
                <a:ea typeface="Times New Roman"/>
              </a:rPr>
              <a:t>26. Часто </a:t>
            </a:r>
            <a:r>
              <a:rPr lang="ru-RU" sz="3400" dirty="0">
                <a:latin typeface="Times New Roman"/>
                <a:ea typeface="Times New Roman"/>
              </a:rPr>
              <a:t>ли ты мечтаешь о том, чтобы поменьше волноваться, когда тебя спрашивают?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3400" dirty="0" smtClean="0">
                <a:latin typeface="Times New Roman"/>
                <a:ea typeface="Times New Roman"/>
              </a:rPr>
              <a:t>27. Боишься </a:t>
            </a:r>
            <a:r>
              <a:rPr lang="ru-RU" sz="3400" dirty="0">
                <a:latin typeface="Times New Roman"/>
                <a:ea typeface="Times New Roman"/>
              </a:rPr>
              <a:t>ли ты временами вступать в спор?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3400" dirty="0" smtClean="0">
                <a:latin typeface="Times New Roman"/>
                <a:ea typeface="Times New Roman"/>
              </a:rPr>
              <a:t>28. Чувствуешь </a:t>
            </a:r>
            <a:r>
              <a:rPr lang="ru-RU" sz="3400" dirty="0">
                <a:latin typeface="Times New Roman"/>
                <a:ea typeface="Times New Roman"/>
              </a:rPr>
              <a:t>ли ты, что твое сердце начинает сильно биться, когда учитель говорит, </a:t>
            </a:r>
            <a:br>
              <a:rPr lang="ru-RU" sz="3400" dirty="0">
                <a:latin typeface="Times New Roman"/>
                <a:ea typeface="Times New Roman"/>
              </a:rPr>
            </a:br>
            <a:r>
              <a:rPr lang="ru-RU" sz="3400" dirty="0" smtClean="0">
                <a:latin typeface="Times New Roman"/>
                <a:ea typeface="Times New Roman"/>
              </a:rPr>
              <a:t>что </a:t>
            </a:r>
            <a:r>
              <a:rPr lang="ru-RU" sz="3400" dirty="0">
                <a:latin typeface="Times New Roman"/>
                <a:ea typeface="Times New Roman"/>
              </a:rPr>
              <a:t>собирается проверить твою готовность к уроку?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3400" dirty="0" smtClean="0">
                <a:latin typeface="Times New Roman"/>
                <a:ea typeface="Times New Roman"/>
              </a:rPr>
              <a:t>29. Когда </a:t>
            </a:r>
            <a:r>
              <a:rPr lang="ru-RU" sz="3400" dirty="0">
                <a:latin typeface="Times New Roman"/>
                <a:ea typeface="Times New Roman"/>
              </a:rPr>
              <a:t>ты получаешь хорошие отметки, думает ли кто-нибудь из твоих друзей, что ты </a:t>
            </a:r>
            <a:br>
              <a:rPr lang="ru-RU" sz="3400" dirty="0">
                <a:latin typeface="Times New Roman"/>
                <a:ea typeface="Times New Roman"/>
              </a:rPr>
            </a:br>
            <a:r>
              <a:rPr lang="ru-RU" sz="3400" dirty="0">
                <a:latin typeface="Times New Roman"/>
                <a:ea typeface="Times New Roman"/>
              </a:rPr>
              <a:t>хочешь выслужиться?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3400" dirty="0" smtClean="0">
                <a:latin typeface="Times New Roman"/>
                <a:ea typeface="Times New Roman"/>
              </a:rPr>
              <a:t>30. Хорошо </a:t>
            </a:r>
            <a:r>
              <a:rPr lang="ru-RU" sz="3400" dirty="0">
                <a:latin typeface="Times New Roman"/>
                <a:ea typeface="Times New Roman"/>
              </a:rPr>
              <a:t>ли ты себя чувствуешь с теми из твоих одноклассников, к которым ребята </a:t>
            </a:r>
            <a:br>
              <a:rPr lang="ru-RU" sz="3400" dirty="0">
                <a:latin typeface="Times New Roman"/>
                <a:ea typeface="Times New Roman"/>
              </a:rPr>
            </a:br>
            <a:r>
              <a:rPr lang="ru-RU" sz="3400" dirty="0">
                <a:latin typeface="Times New Roman"/>
                <a:ea typeface="Times New Roman"/>
              </a:rPr>
              <a:t>относятся с особым вниманием?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264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6264696"/>
          </a:xfrm>
        </p:spPr>
        <p:txBody>
          <a:bodyPr>
            <a:noAutofit/>
          </a:bodyPr>
          <a:lstStyle/>
          <a:p>
            <a:pPr marL="0" lvl="0" indent="0">
              <a:buNone/>
              <a:tabLst>
                <a:tab pos="3429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31. Бывает </a:t>
            </a:r>
            <a:r>
              <a:rPr lang="ru-RU" sz="1600" dirty="0">
                <a:latin typeface="Times New Roman"/>
                <a:ea typeface="Times New Roman"/>
              </a:rPr>
              <a:t>ли, что некоторые ребята в классе говорят что-то, что тебя задевает?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32. Как </a:t>
            </a:r>
            <a:r>
              <a:rPr lang="ru-RU" sz="1600" dirty="0">
                <a:latin typeface="Times New Roman"/>
                <a:ea typeface="Times New Roman"/>
              </a:rPr>
              <a:t>ты думаешь, теряют ли расположение те из учеников, которые не справляются </a:t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с учебой?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33. Похоже </a:t>
            </a:r>
            <a:r>
              <a:rPr lang="ru-RU" sz="1600" dirty="0">
                <a:latin typeface="Times New Roman"/>
                <a:ea typeface="Times New Roman"/>
              </a:rPr>
              <a:t>ли на то, что большинство твоих одноклассников не обращают на тебя </a:t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внимание?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34. Часто </a:t>
            </a:r>
            <a:r>
              <a:rPr lang="ru-RU" sz="1600" dirty="0">
                <a:latin typeface="Times New Roman"/>
                <a:ea typeface="Times New Roman"/>
              </a:rPr>
              <a:t>ли ты боишься выглядеть нелепо?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35. Доволен </a:t>
            </a:r>
            <a:r>
              <a:rPr lang="ru-RU" sz="1600" dirty="0">
                <a:latin typeface="Times New Roman"/>
                <a:ea typeface="Times New Roman"/>
              </a:rPr>
              <a:t>ли ты тем, как к тебе относятся учителя?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36. Помогает </a:t>
            </a:r>
            <a:r>
              <a:rPr lang="ru-RU" sz="1600" dirty="0">
                <a:latin typeface="Times New Roman"/>
                <a:ea typeface="Times New Roman"/>
              </a:rPr>
              <a:t>ли твоя мама в организации вечеров, как другие мамы твоих </a:t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одноклассников?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37. Волновало </a:t>
            </a:r>
            <a:r>
              <a:rPr lang="ru-RU" sz="1600" dirty="0">
                <a:latin typeface="Times New Roman"/>
                <a:ea typeface="Times New Roman"/>
              </a:rPr>
              <a:t>ли тебя когда-нибудь, что думают о тебе окружающие?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38. Надеешься </a:t>
            </a:r>
            <a:r>
              <a:rPr lang="ru-RU" sz="1600" dirty="0">
                <a:latin typeface="Times New Roman"/>
                <a:ea typeface="Times New Roman"/>
              </a:rPr>
              <a:t>ли ты в будущем учиться лучше, чем раньше?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39. Считаешь </a:t>
            </a:r>
            <a:r>
              <a:rPr lang="ru-RU" sz="1600" dirty="0">
                <a:latin typeface="Times New Roman"/>
                <a:ea typeface="Times New Roman"/>
              </a:rPr>
              <a:t>ли ты, что одеваешься в школу так же хорошо, как и твои одноклассники?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40. Часто </a:t>
            </a:r>
            <a:r>
              <a:rPr lang="ru-RU" sz="1600" dirty="0">
                <a:latin typeface="Times New Roman"/>
                <a:ea typeface="Times New Roman"/>
              </a:rPr>
              <a:t>ли ты задумываешься, отвечая на уроке, что думают о тебе в это время другие?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1600" dirty="0" smtClean="0">
                <a:latin typeface="Times New Roman"/>
                <a:ea typeface="Times New Roman"/>
              </a:rPr>
              <a:t>41. </a:t>
            </a:r>
            <a:r>
              <a:rPr lang="ru-RU" sz="1600" dirty="0">
                <a:latin typeface="Times New Roman"/>
                <a:ea typeface="Times New Roman"/>
              </a:rPr>
              <a:t> </a:t>
            </a:r>
            <a:r>
              <a:rPr lang="ru-RU" sz="1600" dirty="0" smtClean="0">
                <a:latin typeface="Times New Roman"/>
                <a:ea typeface="Times New Roman"/>
              </a:rPr>
              <a:t>Обладают </a:t>
            </a:r>
            <a:r>
              <a:rPr lang="ru-RU" sz="1600" dirty="0">
                <a:latin typeface="Times New Roman"/>
                <a:ea typeface="Times New Roman"/>
              </a:rPr>
              <a:t>ли способные ученики какими-то особыми правами, которых нет у других </a:t>
            </a:r>
            <a:br>
              <a:rPr lang="ru-RU" sz="1600" dirty="0"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>ребят в классе?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1400" dirty="0">
                <a:latin typeface="Times New Roman"/>
                <a:ea typeface="Times New Roman"/>
              </a:rPr>
              <a:t> </a:t>
            </a:r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795888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6552728"/>
          </a:xfrm>
        </p:spPr>
        <p:txBody>
          <a:bodyPr>
            <a:noAutofit/>
          </a:bodyPr>
          <a:lstStyle/>
          <a:p>
            <a:pPr marL="0" lvl="0" indent="0">
              <a:buNone/>
              <a:tabLst>
                <a:tab pos="342900" algn="l"/>
              </a:tabLst>
            </a:pPr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42. Злятся 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ли некоторые из твоих одноклассников, когда тебе удается быть лучше их?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43. Доволен 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ли ты тем, как к тебе относятся одноклассники?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44. Хорошо 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ли ты себя чувствуешь, когда остаешься один на один с учителем?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45. Высмеивают 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ли временами твои одноклассники твою внешность и поведение?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46. Думаешь 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ли ты, что беспокоишься о своих школьных делах больше, чем другие </a:t>
            </a:r>
            <a:b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ребята?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47. Если 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ты не можешь ответить, когда тебя спрашивают, чувствуешь ли ты, что вот-вот </a:t>
            </a:r>
            <a:b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расплачешься?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48. Когда 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вечером ты лежишь в постели, думаешь ли ты временами с беспокойством о </a:t>
            </a:r>
            <a:b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том, что будет завтра в школе?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49. Работая 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над трудным заданием, чувствуешь ли ты порой, что совершенно забыл </a:t>
            </a:r>
            <a:b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вещи, которые хорошо знал раньше?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50. Дрожит 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ли слегка твоя рука, когда ты работаешь над заданием?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51. Чувствуешь 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ли ты, что начинаешь нервничать, когда учитель говорит, что </a:t>
            </a:r>
            <a:b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собирается дать классу задание?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52. Пугает 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ли тебя проверка твоих знаний в школе?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53. Когда 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учитель говорит, что собирается дать классу задание, чувствуешь ли ты страх, </a:t>
            </a:r>
            <a:b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что не справишься с ним?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54. Снилось 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ли тебе временами, что твои одноклассники могут сделать то, чего не </a:t>
            </a:r>
            <a:b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можешь ты?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55. Когда 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учитель объясняет материал, кажется ли тебе, что твои одноклассники </a:t>
            </a:r>
            <a:b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понимают его лучше, чем ты?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56. Беспокоишься 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ли ты по дороге в школу, что учитель может дать классу проверочную </a:t>
            </a:r>
            <a:b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работу?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57. Когда 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ты выполняешь задание, чувствуешь ли ты обычно, что делаешь это плохо?</a:t>
            </a:r>
          </a:p>
          <a:p>
            <a:pPr marL="0" lvl="0" indent="0">
              <a:buNone/>
              <a:tabLst>
                <a:tab pos="342900" algn="l"/>
              </a:tabLst>
            </a:pPr>
            <a:r>
              <a:rPr lang="ru-RU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58. Дрожит 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ли слегка твоя рука, когда учитель просит сделать задание на доске перед </a:t>
            </a:r>
            <a:b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всем классом?</a:t>
            </a: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42732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188639"/>
            <a:ext cx="856895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algn="ctr">
              <a:spcBef>
                <a:spcPct val="20000"/>
              </a:spcBef>
            </a:pPr>
            <a:r>
              <a:rPr lang="ru-RU" sz="2400" dirty="0">
                <a:solidFill>
                  <a:srgbClr val="FF0000"/>
                </a:solidFill>
                <a:latin typeface="Times New Roman"/>
                <a:ea typeface="Times New Roman"/>
              </a:rPr>
              <a:t>Школьная тревожность оценивается по нескольким факторам </a:t>
            </a:r>
            <a:r>
              <a:rPr lang="ru-RU" sz="2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:</a:t>
            </a:r>
            <a:endParaRPr lang="ru-RU" sz="240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342900" lvl="0" indent="-342900" algn="just" fontAlgn="base">
              <a:spcBef>
                <a:spcPct val="20000"/>
              </a:spcBef>
              <a:buSzPts val="1400"/>
              <a:buFont typeface="Times New Roman"/>
              <a:buAutoNum type="arabicPeriod"/>
              <a:tabLst>
                <a:tab pos="630555" algn="l"/>
              </a:tabLst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Общая тревожность в школе - общее эмоциональное состояние ребенка, связанное с различными формами его включения в жизнь школы.</a:t>
            </a:r>
          </a:p>
          <a:p>
            <a:pPr marL="342900" lvl="0" indent="-342900" algn="just" fontAlgn="base">
              <a:spcBef>
                <a:spcPct val="20000"/>
              </a:spcBef>
              <a:buSzPts val="1400"/>
              <a:buFont typeface="Times New Roman"/>
              <a:buAutoNum type="arabicPeriod"/>
              <a:tabLst>
                <a:tab pos="630555" algn="l"/>
              </a:tabLst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Переживания социального стресса – эмоциональное состояние ребенка, на фоне которого развиваются его социальные контакты (прежде всего - со сверстниками).</a:t>
            </a:r>
          </a:p>
          <a:p>
            <a:pPr marL="342900" lvl="0" indent="-342900" algn="just" fontAlgn="base">
              <a:spcBef>
                <a:spcPct val="20000"/>
              </a:spcBef>
              <a:buSzPts val="1400"/>
              <a:buFont typeface="Times New Roman"/>
              <a:buAutoNum type="arabicPeriod"/>
              <a:tabLst>
                <a:tab pos="630555" algn="l"/>
              </a:tabLst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Фрустрация потребности в достижении успеха - неблагоприятный психический фон, не позволяющий ребенку развивать свои потребности в успехе, достижении высокого результата и т. д.</a:t>
            </a:r>
          </a:p>
          <a:p>
            <a:pPr marL="342900" lvl="0" indent="-342900" algn="just" fontAlgn="base">
              <a:spcBef>
                <a:spcPct val="20000"/>
              </a:spcBef>
              <a:buSzPts val="1400"/>
              <a:buFont typeface="Times New Roman"/>
              <a:buAutoNum type="arabicPeriod"/>
              <a:tabLst>
                <a:tab pos="630555" algn="l"/>
              </a:tabLst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Страх самовыражения - негативные эмоциональные переживания ситуаций, сопряженных с необходимостью самораскрытия, предъявления себя другим, демонстрации своих возможностей.</a:t>
            </a:r>
          </a:p>
          <a:p>
            <a:pPr lvl="0">
              <a:spcBef>
                <a:spcPct val="20000"/>
              </a:spcBef>
            </a:pPr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401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49694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20000"/>
              </a:spcBef>
              <a:buSzPts val="1400"/>
              <a:tabLst>
                <a:tab pos="630555" algn="l"/>
              </a:tabLst>
            </a:pP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5. Страх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ситуации проверки знаний - негативное отношение и переживание тревоги в ситуациях проверки (особенно - публичной) знаний, достижений, возможностей.</a:t>
            </a:r>
          </a:p>
          <a:p>
            <a:pPr lvl="0" algn="just" fontAlgn="base">
              <a:spcBef>
                <a:spcPct val="20000"/>
              </a:spcBef>
              <a:buSzPts val="1400"/>
              <a:tabLst>
                <a:tab pos="630555" algn="l"/>
              </a:tabLst>
            </a:pP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6. Страх </a:t>
            </a:r>
            <a:r>
              <a:rPr lang="ru-RU" sz="2000" dirty="0" err="1">
                <a:solidFill>
                  <a:prstClr val="black"/>
                </a:solidFill>
                <a:latin typeface="Times New Roman"/>
                <a:ea typeface="Times New Roman"/>
              </a:rPr>
              <a:t>несоответствовать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 ожиданиям окружающих - ориентация на значимость других в оценке своих результатов, поступков, и мыслей, тревога по поводу оценок, даваемых окружающим, ожидание негативных оценок.</a:t>
            </a:r>
          </a:p>
          <a:p>
            <a:pPr lvl="0" algn="just" fontAlgn="base">
              <a:spcBef>
                <a:spcPct val="20000"/>
              </a:spcBef>
              <a:buSzPts val="1400"/>
              <a:tabLst>
                <a:tab pos="630555" algn="l"/>
              </a:tabLst>
            </a:pP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7. Низкая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физиологическая сопротивляемость стрессу - особенности психофизиологической организации, снижающие приспособляемость ребенка к ситуациям </a:t>
            </a:r>
            <a:r>
              <a:rPr lang="ru-RU" sz="2000" dirty="0" err="1">
                <a:solidFill>
                  <a:prstClr val="black"/>
                </a:solidFill>
                <a:latin typeface="Times New Roman"/>
                <a:ea typeface="Times New Roman"/>
              </a:rPr>
              <a:t>стрессогенного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 характера, повышающие вероятность неадекватного, деструктивного реагирования на тревожный фактор среды.</a:t>
            </a:r>
          </a:p>
          <a:p>
            <a:pPr lvl="0" algn="just" fontAlgn="base">
              <a:spcBef>
                <a:spcPct val="20000"/>
              </a:spcBef>
              <a:buSzPts val="1400"/>
              <a:tabLst>
                <a:tab pos="630555" algn="l"/>
              </a:tabLst>
            </a:pP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8. Проблемы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и страхи в отношениях с учителями - общий негативный эмоциональный фон отношений со взрослыми в школе, снижающий успешность обучения ребенка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  <a:endParaRPr lang="ru-RU" sz="20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15882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04664"/>
            <a:ext cx="79208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2286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Таким образом, можно оценить не только уровень тревожности, но и выделить возможную ее причину, что делает эту методику очень удобной в применении.</a:t>
            </a:r>
          </a:p>
        </p:txBody>
      </p:sp>
    </p:spTree>
    <p:extLst>
      <p:ext uri="{BB962C8B-B14F-4D97-AF65-F5344CB8AC3E}">
        <p14:creationId xmlns:p14="http://schemas.microsoft.com/office/powerpoint/2010/main" val="4182846123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сулы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Капсулы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437</Words>
  <Application>Microsoft Office PowerPoint</Application>
  <PresentationFormat>Экран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Капсулы</vt:lpstr>
      <vt:lpstr>1_Тема Office</vt:lpstr>
      <vt:lpstr>Используемые методики: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Используемые методики:</dc:title>
  <dc:creator>User</dc:creator>
  <cp:lastModifiedBy>User</cp:lastModifiedBy>
  <cp:revision>3</cp:revision>
  <dcterms:created xsi:type="dcterms:W3CDTF">2014-05-21T13:42:12Z</dcterms:created>
  <dcterms:modified xsi:type="dcterms:W3CDTF">2014-05-21T14:09:31Z</dcterms:modified>
</cp:coreProperties>
</file>