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CBDB2C-A3D4-4625-8798-0ED32ADB067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60542B5-F3E8-49CC-A123-7E55A00EB9F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062664" cy="32677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Выполнение </a:t>
            </a:r>
            <a:r>
              <a:rPr lang="ru-RU" sz="3600" dirty="0"/>
              <a:t>части С ЕГЭ по русскому (написание сочинения-рассуждения ) с использованием задания В8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077072"/>
            <a:ext cx="5832648" cy="2160240"/>
          </a:xfrm>
        </p:spPr>
        <p:txBody>
          <a:bodyPr>
            <a:normAutofit/>
          </a:bodyPr>
          <a:lstStyle/>
          <a:p>
            <a:r>
              <a:rPr lang="ru-RU" dirty="0" smtClean="0"/>
              <a:t>Из опыта работы учителя русского языка и литературы </a:t>
            </a:r>
          </a:p>
          <a:p>
            <a:r>
              <a:rPr lang="ru-RU" dirty="0" smtClean="0"/>
              <a:t>кадетской школы №1784 г. Москвы </a:t>
            </a:r>
          </a:p>
          <a:p>
            <a:r>
              <a:rPr lang="ru-RU" dirty="0" smtClean="0"/>
              <a:t>Баграмян Анжелы Юрьевны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80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4176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План написания сочинения </a:t>
            </a:r>
            <a:br>
              <a:rPr lang="ru-RU" dirty="0" smtClean="0"/>
            </a:br>
            <a:r>
              <a:rPr lang="ru-RU" dirty="0" smtClean="0"/>
              <a:t>(часть С ЕГЭ по русскому языку 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Начать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с вопросительных предложений.</a:t>
            </a:r>
          </a:p>
          <a:p>
            <a:pPr lvl="0"/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Прокомментировать проблему текста 1-2 предложениями.</a:t>
            </a:r>
          </a:p>
          <a:p>
            <a:pPr lvl="0"/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авторское мнение, используя вводные слова и конструкции (автор считает, что…. По его мнению, …. Он уверен в том, что…. и  т. д.)</a:t>
            </a:r>
          </a:p>
          <a:p>
            <a:pPr lvl="0"/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свое мнение, используя аналогичные вводные слова и конструкции. </a:t>
            </a:r>
          </a:p>
          <a:p>
            <a:pPr lvl="0"/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примеры из произведений  художественной литературы или из жизни.</a:t>
            </a:r>
          </a:p>
          <a:p>
            <a:pPr lvl="0"/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сочинение. 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75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8435280" cy="173305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Критерии оценивания задания с развёрнутым ответом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Autofit/>
          </a:bodyPr>
          <a:lstStyle/>
          <a:p>
            <a:r>
              <a:rPr lang="ru-RU" b="1" i="1" dirty="0" smtClean="0"/>
              <a:t>I </a:t>
            </a:r>
            <a:r>
              <a:rPr lang="ru-RU" b="1" i="1" dirty="0"/>
              <a:t>Содержание сочинения</a:t>
            </a:r>
            <a:endParaRPr lang="ru-RU" dirty="0"/>
          </a:p>
          <a:p>
            <a:r>
              <a:rPr lang="ru-RU" b="1" dirty="0"/>
              <a:t>К1 Формулировка проблем исходного </a:t>
            </a:r>
            <a:r>
              <a:rPr lang="ru-RU" b="1" dirty="0" smtClean="0"/>
              <a:t>текста-1</a:t>
            </a:r>
            <a:endParaRPr lang="ru-RU" dirty="0"/>
          </a:p>
          <a:p>
            <a:r>
              <a:rPr lang="ru-RU" b="1" dirty="0"/>
              <a:t>К2 Комментарий к сформулированной проблеме </a:t>
            </a:r>
            <a:r>
              <a:rPr lang="ru-RU" b="1" dirty="0" smtClean="0"/>
              <a:t>исходного текста-2</a:t>
            </a:r>
            <a:endParaRPr lang="ru-RU" dirty="0"/>
          </a:p>
          <a:p>
            <a:r>
              <a:rPr lang="ru-RU" b="1" dirty="0"/>
              <a:t>К3 Отражение позиции автора исходного </a:t>
            </a:r>
            <a:r>
              <a:rPr lang="ru-RU" b="1" dirty="0" smtClean="0"/>
              <a:t>текста-1</a:t>
            </a:r>
            <a:endParaRPr lang="ru-RU" dirty="0"/>
          </a:p>
          <a:p>
            <a:r>
              <a:rPr lang="ru-RU" b="1" dirty="0"/>
              <a:t>К4 Аргументация экзаменуемым </a:t>
            </a:r>
            <a:r>
              <a:rPr lang="ru-RU" b="1" dirty="0" smtClean="0"/>
              <a:t>собственного </a:t>
            </a:r>
            <a:r>
              <a:rPr lang="ru-RU" b="1" dirty="0"/>
              <a:t>мнения </a:t>
            </a:r>
            <a:r>
              <a:rPr lang="ru-RU" b="1" dirty="0" smtClean="0"/>
              <a:t>по проблеме-3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12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II Речевое оформление сочинения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К5 Смысловая цельность, речевая связность и последовательность изложения-2</a:t>
            </a:r>
            <a:endParaRPr lang="ru-RU" dirty="0" smtClean="0"/>
          </a:p>
          <a:p>
            <a:r>
              <a:rPr lang="ru-RU" b="1" dirty="0" smtClean="0"/>
              <a:t>К6 Точность и выразительность речи-2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3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III Грамотность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К7 Соблюдение орфографических норм-3</a:t>
            </a:r>
            <a:endParaRPr lang="ru-RU" dirty="0" smtClean="0"/>
          </a:p>
          <a:p>
            <a:r>
              <a:rPr lang="ru-RU" b="1" dirty="0" smtClean="0"/>
              <a:t>К8 Соблюдение пунктуационных норм-3</a:t>
            </a:r>
            <a:endParaRPr lang="ru-RU" dirty="0" smtClean="0"/>
          </a:p>
          <a:p>
            <a:r>
              <a:rPr lang="ru-RU" b="1" dirty="0" smtClean="0"/>
              <a:t>К9 Соблюдение языковых норм-2</a:t>
            </a:r>
            <a:endParaRPr lang="ru-RU" dirty="0" smtClean="0"/>
          </a:p>
          <a:p>
            <a:r>
              <a:rPr lang="ru-RU" b="1" dirty="0" smtClean="0"/>
              <a:t>К10 Соблюдение речевых норм-2</a:t>
            </a:r>
            <a:endParaRPr lang="ru-RU" dirty="0" smtClean="0"/>
          </a:p>
          <a:p>
            <a:r>
              <a:rPr lang="ru-RU" b="1" dirty="0" smtClean="0"/>
              <a:t>К11 Соблюдение этических норм-1</a:t>
            </a:r>
            <a:endParaRPr lang="ru-RU" dirty="0" smtClean="0"/>
          </a:p>
          <a:p>
            <a:r>
              <a:rPr lang="ru-RU" b="1" dirty="0" smtClean="0"/>
              <a:t>К12 Соблюдение </a:t>
            </a:r>
            <a:r>
              <a:rPr lang="ru-RU" b="1" dirty="0" err="1" smtClean="0"/>
              <a:t>фактологической</a:t>
            </a:r>
            <a:r>
              <a:rPr lang="ru-RU" b="1" dirty="0" smtClean="0"/>
              <a:t> точности в фоновом материале-1</a:t>
            </a:r>
            <a:endParaRPr lang="ru-RU" dirty="0" smtClean="0"/>
          </a:p>
          <a:p>
            <a:r>
              <a:rPr lang="ru-RU" dirty="0" smtClean="0"/>
              <a:t>Максимальное количество баллов за всю письменную работу-23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4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r>
              <a:rPr lang="ru-RU" dirty="0"/>
              <a:t> </a:t>
            </a:r>
            <a:r>
              <a:rPr lang="ru-RU" sz="4400" dirty="0" smtClean="0"/>
              <a:t>Выравнивает  </a:t>
            </a:r>
            <a:r>
              <a:rPr lang="ru-RU" sz="4400" dirty="0"/>
              <a:t>шансы столичных и провинциальных абитуриентов </a:t>
            </a:r>
            <a:endParaRPr lang="ru-RU" sz="4400" dirty="0" smtClean="0"/>
          </a:p>
          <a:p>
            <a:r>
              <a:rPr lang="ru-RU" sz="4400" dirty="0" smtClean="0"/>
              <a:t>2. Снижает  </a:t>
            </a:r>
            <a:r>
              <a:rPr lang="ru-RU" sz="4400" dirty="0"/>
              <a:t>коррупционную составляющую при приеме в ВУЗы</a:t>
            </a:r>
          </a:p>
        </p:txBody>
      </p:sp>
    </p:spTree>
    <p:extLst>
      <p:ext uri="{BB962C8B-B14F-4D97-AF65-F5344CB8AC3E}">
        <p14:creationId xmlns:p14="http://schemas.microsoft.com/office/powerpoint/2010/main" val="234281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Минусы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sz="4400" dirty="0" smtClean="0"/>
              <a:t>Ведет </a:t>
            </a:r>
            <a:r>
              <a:rPr lang="ru-RU" sz="4400" dirty="0"/>
              <a:t>к натаскиванию старшеклассников </a:t>
            </a:r>
            <a:endParaRPr lang="ru-RU" sz="4400" dirty="0" smtClean="0"/>
          </a:p>
          <a:p>
            <a:r>
              <a:rPr lang="ru-RU" sz="4400" dirty="0" smtClean="0"/>
              <a:t>2. Снижает </a:t>
            </a:r>
            <a:r>
              <a:rPr lang="ru-RU" sz="4400" dirty="0"/>
              <a:t>их интеллектуальный уровень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351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Структура ЕГЭ по русскому языку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Часть </a:t>
            </a:r>
            <a:r>
              <a:rPr lang="ru-RU" dirty="0"/>
              <a:t>A (А1-А30) - 30 заданий, предусматривающих выбор ответа из 4 предложенных. Она направлена на проверку базовых знаний выпускников.</a:t>
            </a:r>
          </a:p>
          <a:p>
            <a:r>
              <a:rPr lang="ru-RU" dirty="0" smtClean="0"/>
              <a:t>2. Часть </a:t>
            </a:r>
            <a:r>
              <a:rPr lang="ru-RU" dirty="0"/>
              <a:t>B (В1-В8) - 8 заданий повышенного уровня сложности, требующих краткого самостоятельного ответа.</a:t>
            </a:r>
          </a:p>
          <a:p>
            <a:r>
              <a:rPr lang="ru-RU" dirty="0" smtClean="0"/>
              <a:t>3. Часть </a:t>
            </a:r>
            <a:r>
              <a:rPr lang="ru-RU" dirty="0"/>
              <a:t>C (С1) – это небольшая письменная работа по тексту (сочинение)</a:t>
            </a:r>
          </a:p>
        </p:txBody>
      </p:sp>
    </p:spTree>
    <p:extLst>
      <p:ext uri="{BB962C8B-B14F-4D97-AF65-F5344CB8AC3E}">
        <p14:creationId xmlns:p14="http://schemas.microsoft.com/office/powerpoint/2010/main" val="11566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задания В 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2800" b="1" i="1" dirty="0"/>
              <a:t>В 8. Прочитайте фрагмент рецензии, составленной на основе текста, который Вы анализировали, выполняя задания А28–А30, В1–В7. В этом фрагменте рассматриваются языковые особенности текста. Некоторые термины, использованные в рецензии, пропущены. Вставьте на места пропусков цифры, соответствующие номеру термина из списка. Цифры при перечислении отделяйте запятым</a:t>
            </a:r>
            <a:r>
              <a:rPr lang="ru-RU" sz="8000" b="1" i="1" dirty="0"/>
              <a:t>и. </a:t>
            </a:r>
            <a:endParaRPr lang="ru-RU" sz="8000" dirty="0"/>
          </a:p>
          <a:p>
            <a:r>
              <a:rPr lang="ru-RU" sz="8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90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5100" b="1" i="1" dirty="0" smtClean="0"/>
              <a:t>Рассказы </a:t>
            </a:r>
            <a:r>
              <a:rPr lang="ru-RU" sz="5100" b="1" i="1" dirty="0"/>
              <a:t>писателей о книгах, которые пробудили страсть к чтению в детские годы и способствовали формированию личности, — особая тема русской мемуарной литературы. Первые книги детства во многом предопределяют жизненный путь человека. Память о них драгоценна, как и память о первых друзьях — товарищах по чтению. В таких рассказах повествование ведется в особом — эмоционально приподнятом — тоне. Достигается это с помощью</a:t>
            </a:r>
            <a:r>
              <a:rPr lang="ru-RU" sz="5100" b="1" dirty="0"/>
              <a:t>  </a:t>
            </a:r>
            <a:r>
              <a:rPr lang="ru-RU" sz="5100" b="1" i="1" dirty="0"/>
              <a:t>(«служат точно путеводными маяками» — предложение 6, «точно изжеваны теленком» — предложение 15, «как вода» — предложение 37),</a:t>
            </a:r>
            <a:r>
              <a:rPr lang="ru-RU" sz="5100" b="1" dirty="0"/>
              <a:t>  </a:t>
            </a:r>
            <a:r>
              <a:rPr lang="ru-RU" sz="5100" b="1" i="1" dirty="0"/>
              <a:t>(предложения 33, 35),</a:t>
            </a:r>
            <a:r>
              <a:rPr lang="ru-RU" sz="5100" b="1" dirty="0"/>
              <a:t>  </a:t>
            </a:r>
            <a:r>
              <a:rPr lang="ru-RU" sz="5100" b="1" i="1" dirty="0"/>
              <a:t>(предложения 3, 22). С особым чувством вводятся в повествование «живые» слова о книгах — отклики не искушенных в литературе читателей.</a:t>
            </a:r>
            <a:r>
              <a:rPr lang="ru-RU" sz="5100" b="1" dirty="0"/>
              <a:t>  </a:t>
            </a:r>
            <a:r>
              <a:rPr lang="ru-RU" sz="5100" b="1" i="1" dirty="0"/>
              <a:t>(«романы», «сперва», «примусь», «бывало», «глядь», «покорно благодарю», «помрем» — предложения 16-24) помогает ярче и точнее изобразить ту социальную среду, которая формировала типичных читателей эпохи.</a:t>
            </a:r>
            <a:endParaRPr lang="ru-RU" sz="5100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220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Диалог по рецензии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О чем прочитанная вами рецензия?</a:t>
            </a:r>
            <a:endParaRPr lang="ru-RU" dirty="0"/>
          </a:p>
          <a:p>
            <a:r>
              <a:rPr lang="ru-RU" b="1" i="1" dirty="0"/>
              <a:t>Как  вы думаете, какой теме может быть посвящен текст, по которому написана эта рецензия</a:t>
            </a:r>
            <a:r>
              <a:rPr lang="ru-RU" b="1" i="1" dirty="0" smtClean="0"/>
              <a:t>?</a:t>
            </a:r>
          </a:p>
          <a:p>
            <a:r>
              <a:rPr lang="ru-RU" b="1" i="1" dirty="0"/>
              <a:t>Как вы думаете, </a:t>
            </a:r>
            <a:r>
              <a:rPr lang="ru-RU" b="1" i="1" dirty="0" smtClean="0"/>
              <a:t>ответом </a:t>
            </a:r>
            <a:r>
              <a:rPr lang="ru-RU" b="1" i="1" dirty="0" smtClean="0"/>
              <a:t>на </a:t>
            </a:r>
            <a:r>
              <a:rPr lang="ru-RU" b="1" i="1" dirty="0"/>
              <a:t>какие вопросы может </a:t>
            </a:r>
            <a:r>
              <a:rPr lang="ru-RU" b="1" i="1" dirty="0" smtClean="0"/>
              <a:t>являться этот текст</a:t>
            </a:r>
            <a:r>
              <a:rPr lang="ru-RU" b="1" i="1" dirty="0"/>
              <a:t>? Запишите  эти вопросы.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5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На какие вопросы отвечает автор текста? Сформулируйте  эти вопросы.  Запишите их,  как начало вашего будущего сочинения</a:t>
            </a:r>
            <a:r>
              <a:rPr lang="ru-RU" b="1" i="1" dirty="0" smtClean="0"/>
              <a:t>.</a:t>
            </a:r>
          </a:p>
          <a:p>
            <a:r>
              <a:rPr lang="ru-RU" b="1" i="1" dirty="0"/>
              <a:t>О чем прочитанный текст?</a:t>
            </a:r>
            <a:endParaRPr lang="ru-RU" dirty="0"/>
          </a:p>
          <a:p>
            <a:r>
              <a:rPr lang="ru-RU" b="1" i="1" dirty="0"/>
              <a:t>Какой  теме он посвящен? </a:t>
            </a:r>
            <a:r>
              <a:rPr lang="ru-RU" b="1" i="1" u="sng" dirty="0"/>
              <a:t>Какие предложения или цитаты могут служить подтверждением вашей точки зрения?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9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Какие    проблемы подняты  автором  в тексте? Какова  его позиция-точка зрения? </a:t>
            </a:r>
            <a:r>
              <a:rPr lang="ru-RU" b="1" i="1" u="sng" dirty="0"/>
              <a:t>Какие предложения или цитаты могут служить подтверждением вашей точки зрения</a:t>
            </a:r>
            <a:r>
              <a:rPr lang="ru-RU" b="1" i="1" u="sng" dirty="0" smtClean="0"/>
              <a:t>?</a:t>
            </a:r>
          </a:p>
          <a:p>
            <a:r>
              <a:rPr lang="ru-RU" b="1" i="1" dirty="0"/>
              <a:t>А каково ваше мнение по названной  проблеме</a:t>
            </a:r>
            <a:r>
              <a:rPr lang="ru-RU" i="1" dirty="0"/>
              <a:t>? </a:t>
            </a:r>
            <a:endParaRPr lang="ru-RU" dirty="0"/>
          </a:p>
          <a:p>
            <a:r>
              <a:rPr lang="ru-RU" b="1" i="1" dirty="0" smtClean="0"/>
              <a:t>Вспомните  </a:t>
            </a:r>
            <a:r>
              <a:rPr lang="ru-RU" b="1" i="1" dirty="0"/>
              <a:t>произведения художественной литературы, в которых описаны такие же проблемы?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1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477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    Выполнение части С ЕГЭ по русскому (написание сочинения-рассуждения ) с использованием задания В8 </vt:lpstr>
      <vt:lpstr>Плюсы ЕГЭ</vt:lpstr>
      <vt:lpstr>Минусы </vt:lpstr>
      <vt:lpstr>Структура ЕГЭ по русскому языку </vt:lpstr>
      <vt:lpstr>Образец задания В 8</vt:lpstr>
      <vt:lpstr>…</vt:lpstr>
      <vt:lpstr>Диалог по рецензии</vt:lpstr>
      <vt:lpstr>…</vt:lpstr>
      <vt:lpstr>…</vt:lpstr>
      <vt:lpstr> План написания сочинения  (часть С ЕГЭ по русскому языку ) </vt:lpstr>
      <vt:lpstr>  Критерии оценивания задания с развёрнутым ответом  </vt:lpstr>
      <vt:lpstr>II Речевое оформление сочинения </vt:lpstr>
      <vt:lpstr>III Грамотность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Выполнение части С ЕГЭ по русскому (написание сочинения-рассуждения ) с использованием задания В8</dc:title>
  <dc:creator>user</dc:creator>
  <cp:lastModifiedBy>user</cp:lastModifiedBy>
  <cp:revision>3</cp:revision>
  <cp:lastPrinted>2014-04-07T23:16:25Z</cp:lastPrinted>
  <dcterms:created xsi:type="dcterms:W3CDTF">2014-04-07T22:53:31Z</dcterms:created>
  <dcterms:modified xsi:type="dcterms:W3CDTF">2014-04-07T23:19:28Z</dcterms:modified>
</cp:coreProperties>
</file>