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72" r:id="rId3"/>
    <p:sldId id="257" r:id="rId4"/>
    <p:sldId id="270" r:id="rId5"/>
    <p:sldId id="259" r:id="rId6"/>
    <p:sldId id="258" r:id="rId7"/>
    <p:sldId id="274" r:id="rId8"/>
    <p:sldId id="269" r:id="rId9"/>
    <p:sldId id="275" r:id="rId10"/>
    <p:sldId id="276" r:id="rId11"/>
    <p:sldId id="27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8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06BD1F-C7F7-4F75-8AC7-EF27E9B995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28800"/>
            <a:ext cx="8991600" cy="3048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  <a:effectLst/>
              </a:rPr>
              <a:t>Личные местоимения</a:t>
            </a:r>
            <a:endParaRPr lang="ru-RU" sz="88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Тема урока</a:t>
            </a:r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</a:rPr>
              <a:t> :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/>
              </a:rPr>
              <a:t>               Словарная работа </a:t>
            </a:r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          </a:t>
            </a:r>
            <a:r>
              <a:rPr lang="ru-RU" sz="2800" dirty="0" smtClean="0">
                <a:solidFill>
                  <a:srgbClr val="C00000"/>
                </a:solidFill>
              </a:rPr>
              <a:t>подобрать </a:t>
            </a:r>
            <a:r>
              <a:rPr lang="ru-RU" sz="2800" dirty="0" smtClean="0">
                <a:solidFill>
                  <a:srgbClr val="C00000"/>
                </a:solidFill>
              </a:rPr>
              <a:t>местоимения </a:t>
            </a:r>
            <a:r>
              <a:rPr lang="ru-RU" sz="2800" dirty="0" smtClean="0">
                <a:solidFill>
                  <a:srgbClr val="C00000"/>
                </a:solidFill>
              </a:rPr>
              <a:t>к существительным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82000" cy="4876800"/>
          </a:xfrm>
        </p:spPr>
        <p:txBody>
          <a:bodyPr numCol="2"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Тюль</a:t>
            </a:r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 </a:t>
            </a:r>
            <a:r>
              <a:rPr lang="ru-RU" sz="4800" b="1" dirty="0" smtClean="0">
                <a:solidFill>
                  <a:srgbClr val="0070C0"/>
                </a:solidFill>
              </a:rPr>
              <a:t>Рояль</a:t>
            </a:r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Такси</a:t>
            </a:r>
            <a:r>
              <a:rPr lang="ru-RU" sz="48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Жюри</a:t>
            </a:r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Бандероль</a:t>
            </a:r>
            <a:r>
              <a:rPr lang="ru-RU" sz="48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Повидло</a:t>
            </a:r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Кофе</a:t>
            </a:r>
            <a:r>
              <a:rPr lang="ru-RU" sz="48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Бюро</a:t>
            </a:r>
            <a:r>
              <a:rPr lang="ru-RU" sz="4800" dirty="0" smtClean="0">
                <a:solidFill>
                  <a:srgbClr val="0070C0"/>
                </a:solidFill>
              </a:rPr>
              <a:t>  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Картофель</a:t>
            </a:r>
            <a:r>
              <a:rPr lang="ru-RU" sz="48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Желе</a:t>
            </a:r>
            <a:r>
              <a:rPr lang="ru-RU" sz="48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Шоссе</a:t>
            </a:r>
            <a:r>
              <a:rPr lang="ru-RU" sz="4800" dirty="0" smtClean="0"/>
              <a:t> 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mer-3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18000"/>
          </a:blip>
          <a:srcRect/>
          <a:stretch>
            <a:fillRect/>
          </a:stretch>
        </p:blipFill>
        <p:spPr bwMode="auto">
          <a:xfrm>
            <a:off x="228600" y="1524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382000" cy="51054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Написать сочинение-миниатюру по данному началу; подчеркнуть ЛИЧНЫЕ </a:t>
            </a:r>
            <a:r>
              <a:rPr lang="ru-RU" sz="24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местоимениЯ</a:t>
            </a: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2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2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ЛЮБЛЮ НАЧАЛО ВЕСНЫ</a:t>
            </a:r>
            <a:r>
              <a:rPr lang="ru-RU" sz="2200" dirty="0" smtClean="0">
                <a:solidFill>
                  <a:srgbClr val="C00000"/>
                </a:solidFill>
              </a:rPr>
              <a:t> ! </a:t>
            </a:r>
            <a:r>
              <a:rPr lang="ru-RU" sz="22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КОГДА ТОЛЬКО НАЧИНАЕТ ТАЯТЬ СНЕГ, И ТЫ…</a:t>
            </a:r>
            <a:r>
              <a:rPr lang="ru-RU" sz="2400" dirty="0" smtClean="0">
                <a:solidFill>
                  <a:srgbClr val="9900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dirty="0" smtClean="0">
                <a:solidFill>
                  <a:srgbClr val="9900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9900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dirty="0" smtClean="0">
                <a:solidFill>
                  <a:srgbClr val="9900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2. Пройти тест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700" dirty="0" smtClean="0">
                <a:solidFill>
                  <a:srgbClr val="C00000"/>
                </a:solidFill>
              </a:rPr>
              <a:t> </a:t>
            </a:r>
            <a:r>
              <a:rPr lang="en-US" sz="2700" b="0" dirty="0" smtClean="0">
                <a:solidFill>
                  <a:srgbClr val="C00000"/>
                </a:solidFill>
              </a:rPr>
              <a:t>HTTP</a:t>
            </a:r>
            <a:r>
              <a:rPr lang="ru-RU" sz="2700" b="0" dirty="0" smtClean="0">
                <a:solidFill>
                  <a:srgbClr val="C00000"/>
                </a:solidFill>
              </a:rPr>
              <a:t>:</a:t>
            </a:r>
            <a:r>
              <a:rPr lang="en-US" sz="2700" b="0" dirty="0" smtClean="0">
                <a:solidFill>
                  <a:srgbClr val="C00000"/>
                </a:solidFill>
              </a:rPr>
              <a:t>//ONLINESTPAD.COM/RU</a:t>
            </a:r>
            <a:r>
              <a:rPr lang="ru-RU" sz="1400" dirty="0" smtClean="0">
                <a:solidFill>
                  <a:srgbClr val="990033"/>
                </a:solidFill>
              </a:rPr>
              <a:t/>
            </a:r>
            <a:br>
              <a:rPr lang="ru-RU" sz="1400" dirty="0" smtClean="0">
                <a:solidFill>
                  <a:srgbClr val="990033"/>
                </a:solidFill>
              </a:rPr>
            </a:br>
            <a:r>
              <a:rPr lang="ru-RU" sz="1400" dirty="0" smtClean="0">
                <a:solidFill>
                  <a:srgbClr val="990033"/>
                </a:solidFill>
              </a:rPr>
              <a:t/>
            </a:r>
            <a:br>
              <a:rPr lang="ru-RU" sz="1400" dirty="0" smtClean="0">
                <a:solidFill>
                  <a:srgbClr val="990033"/>
                </a:solidFill>
              </a:rPr>
            </a:br>
            <a:r>
              <a:rPr lang="ru-RU" sz="1400" dirty="0" smtClean="0">
                <a:solidFill>
                  <a:srgbClr val="990033"/>
                </a:solidFill>
              </a:rPr>
              <a:t/>
            </a:r>
            <a:br>
              <a:rPr lang="ru-RU" sz="1400" dirty="0" smtClean="0">
                <a:solidFill>
                  <a:srgbClr val="990033"/>
                </a:solidFill>
              </a:rPr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04801"/>
            <a:ext cx="7772400" cy="76199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Домашнее задание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205740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21 </a:t>
            </a:r>
            <a:r>
              <a:rPr lang="ru-RU" sz="3200" b="1" u="sng" dirty="0" smtClean="0">
                <a:solidFill>
                  <a:srgbClr val="C00000"/>
                </a:solidFill>
              </a:rPr>
              <a:t>ФЕВРАЛЯ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</a:rPr>
              <a:t>- </a:t>
            </a:r>
            <a:r>
              <a:rPr lang="ru-RU" sz="3200" b="1" dirty="0" smtClean="0">
                <a:solidFill>
                  <a:srgbClr val="0070C0"/>
                </a:solidFill>
                <a:effectLst/>
              </a:rPr>
              <a:t>МЕЖДУНАРОДНЫЙ ДЕНЬ </a:t>
            </a:r>
            <a:r>
              <a:rPr lang="ru-RU" sz="3200" b="1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effectLst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</a:rPr>
              <a:t>РОДНОГО </a:t>
            </a:r>
            <a:r>
              <a:rPr lang="ru-RU" sz="3200" b="1" dirty="0" smtClean="0">
                <a:solidFill>
                  <a:srgbClr val="0070C0"/>
                </a:solidFill>
                <a:effectLst/>
              </a:rPr>
              <a:t>ЯЗЫКА</a:t>
            </a:r>
            <a:endParaRPr lang="ru-RU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8077200" cy="40386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провозглашен Генеральной </a:t>
            </a:r>
            <a:r>
              <a:rPr lang="ru-RU" sz="2800" b="1" dirty="0" smtClean="0">
                <a:solidFill>
                  <a:srgbClr val="0070C0"/>
                </a:solidFill>
              </a:rPr>
              <a:t>конференцией ЮНЕСКО в ноябре 1999 г.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</a:rPr>
              <a:t>С </a:t>
            </a:r>
            <a:r>
              <a:rPr lang="ru-RU" sz="2800" b="1" dirty="0" smtClean="0">
                <a:solidFill>
                  <a:srgbClr val="0070C0"/>
                </a:solidFill>
              </a:rPr>
              <a:t>2000 г. он отмечается ежегодно </a:t>
            </a:r>
            <a:r>
              <a:rPr lang="ru-RU" sz="2800" b="1" dirty="0" smtClean="0">
                <a:solidFill>
                  <a:srgbClr val="C00000"/>
                </a:solidFill>
              </a:rPr>
              <a:t>21 февраля</a:t>
            </a:r>
            <a:r>
              <a:rPr lang="ru-RU" sz="2800" b="1" dirty="0" smtClean="0">
                <a:solidFill>
                  <a:srgbClr val="0070C0"/>
                </a:solidFill>
              </a:rPr>
              <a:t>; призван содействовать языковому и культурному разнообразию и </a:t>
            </a:r>
            <a:r>
              <a:rPr lang="ru-RU" sz="2800" b="1" dirty="0" err="1" smtClean="0">
                <a:solidFill>
                  <a:srgbClr val="0070C0"/>
                </a:solidFill>
              </a:rPr>
              <a:t>многоязычию</a:t>
            </a:r>
            <a:r>
              <a:rPr lang="ru-RU" sz="2800" b="1" dirty="0" smtClean="0">
                <a:solidFill>
                  <a:srgbClr val="0070C0"/>
                </a:solidFill>
              </a:rPr>
              <a:t>, т. к. именно языки являются самым сильным инструментом сохранения и развития нашего материального и духовного наследия.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385175" cy="14319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Цель урока:</a:t>
            </a:r>
            <a:r>
              <a:rPr lang="ru-RU" sz="2800" dirty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сформировать умение учащихся </a:t>
            </a:r>
            <a:r>
              <a:rPr lang="ru-RU" sz="2800" b="1" dirty="0">
                <a:solidFill>
                  <a:srgbClr val="C00000"/>
                </a:solidFill>
              </a:rPr>
              <a:t>правильно употреблять и писать личные местоимения.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5038"/>
            <a:ext cx="8686799" cy="403225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Задачи урока: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Обучающая</a:t>
            </a:r>
            <a:r>
              <a:rPr lang="ru-RU" sz="2400" b="1" dirty="0">
                <a:solidFill>
                  <a:srgbClr val="C00000"/>
                </a:solidFill>
              </a:rPr>
              <a:t>: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 познакомить с  </a:t>
            </a:r>
            <a:r>
              <a:rPr lang="ru-RU" sz="2400" dirty="0"/>
              <a:t>особенностями </a:t>
            </a:r>
            <a:r>
              <a:rPr lang="ru-RU" sz="2400" dirty="0" smtClean="0"/>
              <a:t>употребления местоимений 2 лица</a:t>
            </a:r>
            <a:r>
              <a:rPr lang="ru-RU" sz="2400" dirty="0" smtClean="0"/>
              <a:t> </a:t>
            </a:r>
            <a:r>
              <a:rPr lang="ru-RU" sz="2400" dirty="0" smtClean="0"/>
              <a:t>, повторить изменение местоимений по лицам, числам, по родам (3 лицо, ед. ч</a:t>
            </a:r>
            <a:r>
              <a:rPr lang="ru-RU" sz="2400" smtClean="0"/>
              <a:t>.) .</a:t>
            </a:r>
            <a:endParaRPr lang="ru-RU" sz="24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Развивающая: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развивать умения правильно употреблять личные местоимения в </a:t>
            </a:r>
            <a:r>
              <a:rPr lang="ru-RU" sz="2400" dirty="0" smtClean="0"/>
              <a:t>речи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</a:t>
            </a:r>
            <a:r>
              <a:rPr lang="ru-RU" sz="2400" dirty="0" smtClean="0"/>
              <a:t> </a:t>
            </a:r>
            <a:endParaRPr lang="ru-RU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Воспитывающая</a:t>
            </a:r>
            <a:r>
              <a:rPr lang="ru-RU" sz="2400" b="1" dirty="0">
                <a:solidFill>
                  <a:srgbClr val="C00000"/>
                </a:solidFill>
              </a:rPr>
              <a:t>: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воспитывать </a:t>
            </a:r>
            <a:r>
              <a:rPr lang="ru-RU" sz="2400" dirty="0" smtClean="0"/>
              <a:t>интерес</a:t>
            </a:r>
            <a:r>
              <a:rPr lang="ru-RU" sz="2400" dirty="0" smtClean="0"/>
              <a:t> </a:t>
            </a:r>
            <a:r>
              <a:rPr lang="ru-RU" sz="2400" dirty="0" smtClean="0"/>
              <a:t>к </a:t>
            </a:r>
            <a:r>
              <a:rPr lang="ru-RU" sz="2400" dirty="0"/>
              <a:t>русскому языку, </a:t>
            </a:r>
            <a:r>
              <a:rPr lang="ru-RU" sz="2400" dirty="0" smtClean="0"/>
              <a:t>способствовать </a:t>
            </a:r>
            <a:r>
              <a:rPr lang="ru-RU" sz="2400" dirty="0"/>
              <a:t>эстетическому воспитанию детей.</a:t>
            </a:r>
            <a:endParaRPr lang="ru-RU" sz="2400" dirty="0">
              <a:solidFill>
                <a:srgbClr val="FF3399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6781800" cy="9906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</a:rPr>
              <a:t>Местоимения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76400"/>
            <a:ext cx="8763000" cy="419100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90000"/>
              </a:lnSpc>
            </a:pPr>
            <a:r>
              <a:rPr lang="ru-RU" sz="6500" b="1" dirty="0">
                <a:solidFill>
                  <a:srgbClr val="0070C0"/>
                </a:solidFill>
              </a:rPr>
              <a:t>Часть речи, </a:t>
            </a:r>
            <a:r>
              <a:rPr lang="ru-RU" sz="6500" b="1" dirty="0" smtClean="0">
                <a:solidFill>
                  <a:srgbClr val="0070C0"/>
                </a:solidFill>
              </a:rPr>
              <a:t>которая указывает на </a:t>
            </a:r>
            <a:r>
              <a:rPr lang="ru-RU" sz="6500" b="1" dirty="0">
                <a:solidFill>
                  <a:srgbClr val="0070C0"/>
                </a:solidFill>
              </a:rPr>
              <a:t>предметы, признаки и количества, </a:t>
            </a:r>
            <a:r>
              <a:rPr lang="ru-RU" sz="6500" b="1" dirty="0" smtClean="0">
                <a:solidFill>
                  <a:srgbClr val="0070C0"/>
                </a:solidFill>
              </a:rPr>
              <a:t>но </a:t>
            </a:r>
            <a:r>
              <a:rPr lang="ru-RU" sz="6500" b="1" dirty="0">
                <a:solidFill>
                  <a:srgbClr val="0070C0"/>
                </a:solidFill>
              </a:rPr>
              <a:t>не называет их. </a:t>
            </a:r>
          </a:p>
          <a:p>
            <a:pPr algn="l">
              <a:lnSpc>
                <a:spcPct val="90000"/>
              </a:lnSpc>
            </a:pPr>
            <a:r>
              <a:rPr lang="ru-RU" sz="6500" b="1" dirty="0">
                <a:solidFill>
                  <a:srgbClr val="0070C0"/>
                </a:solidFill>
              </a:rPr>
              <a:t>Местоимения, изменяются </a:t>
            </a:r>
            <a:endParaRPr lang="ru-RU" sz="6500" b="1" dirty="0" smtClean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sz="6500" b="1" dirty="0" smtClean="0">
                <a:solidFill>
                  <a:srgbClr val="0070C0"/>
                </a:solidFill>
              </a:rPr>
              <a:t>по  </a:t>
            </a:r>
            <a:r>
              <a:rPr lang="ru-RU" sz="6500" b="1" dirty="0">
                <a:solidFill>
                  <a:srgbClr val="0070C0"/>
                </a:solidFill>
              </a:rPr>
              <a:t>падежам. </a:t>
            </a:r>
            <a:endParaRPr lang="ru-RU" sz="6500" b="1" dirty="0" smtClean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sz="6500" b="1" dirty="0" smtClean="0">
                <a:solidFill>
                  <a:srgbClr val="0070C0"/>
                </a:solidFill>
              </a:rPr>
              <a:t>Есть </a:t>
            </a:r>
            <a:r>
              <a:rPr lang="ru-RU" sz="6500" b="1" dirty="0">
                <a:solidFill>
                  <a:srgbClr val="0070C0"/>
                </a:solidFill>
              </a:rPr>
              <a:t>местоимения, которые изменяются </a:t>
            </a:r>
            <a:r>
              <a:rPr lang="ru-RU" sz="6500" b="1" dirty="0" smtClean="0">
                <a:solidFill>
                  <a:srgbClr val="0070C0"/>
                </a:solidFill>
              </a:rPr>
              <a:t>по </a:t>
            </a:r>
            <a:r>
              <a:rPr lang="ru-RU" sz="6500" b="1" dirty="0">
                <a:solidFill>
                  <a:srgbClr val="0070C0"/>
                </a:solidFill>
              </a:rPr>
              <a:t>родам и числам. </a:t>
            </a:r>
          </a:p>
          <a:p>
            <a:pPr algn="l">
              <a:lnSpc>
                <a:spcPct val="90000"/>
              </a:lnSpc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534400" cy="6019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Я заменить могу другие части речи,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Взвалив обязанности их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себе </a:t>
            </a:r>
            <a:r>
              <a:rPr lang="ru-RU" sz="4800" b="1" dirty="0" smtClean="0">
                <a:solidFill>
                  <a:srgbClr val="0070C0"/>
                </a:solidFill>
              </a:rPr>
              <a:t>на плечи.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Когда приходится слова другие замещать, 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На их значение мне надо указать</a:t>
            </a:r>
            <a:r>
              <a:rPr lang="ru-RU" sz="4800" b="1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r>
              <a:rPr lang="ru-RU" sz="4300" dirty="0" smtClean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ru-RU" sz="2800" dirty="0" smtClean="0"/>
              <a:t>П. Чесноков.</a:t>
            </a:r>
          </a:p>
          <a:p>
            <a:endParaRPr lang="ru-RU" sz="36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188913"/>
            <a:ext cx="7620000" cy="12239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990033"/>
                </a:solidFill>
              </a:rPr>
              <a:t>Склонение </a:t>
            </a:r>
            <a:r>
              <a:rPr lang="ru-RU" sz="3600" b="1" dirty="0">
                <a:solidFill>
                  <a:srgbClr val="990033"/>
                </a:solidFill>
              </a:rPr>
              <a:t>личных </a:t>
            </a:r>
            <a:r>
              <a:rPr lang="ru-RU" sz="3600" b="1" dirty="0" smtClean="0">
                <a:solidFill>
                  <a:srgbClr val="990033"/>
                </a:solidFill>
              </a:rPr>
              <a:t>местоимений</a:t>
            </a:r>
            <a:r>
              <a:rPr lang="ru-RU" sz="3600" b="1" dirty="0" smtClean="0"/>
              <a:t>        </a:t>
            </a:r>
            <a:endParaRPr lang="ru-RU" sz="3600" b="1" dirty="0"/>
          </a:p>
        </p:txBody>
      </p:sp>
      <p:graphicFrame>
        <p:nvGraphicFramePr>
          <p:cNvPr id="260168" name="Group 72"/>
          <p:cNvGraphicFramePr>
            <a:graphicFrameLocks noGrp="1"/>
          </p:cNvGraphicFramePr>
          <p:nvPr>
            <p:ph type="tbl" idx="1"/>
          </p:nvPr>
        </p:nvGraphicFramePr>
        <p:xfrm>
          <a:off x="152401" y="1484313"/>
          <a:ext cx="8839200" cy="4985766"/>
        </p:xfrm>
        <a:graphic>
          <a:graphicData uri="http://schemas.openxmlformats.org/drawingml/2006/table">
            <a:tbl>
              <a:tblPr/>
              <a:tblGrid>
                <a:gridCol w="4122290"/>
                <a:gridCol w="4716910"/>
              </a:tblGrid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 особенность склонения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При склонении личных местоимений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иногда меняется все слово, например: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И. п. 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Р. п.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Меня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 особенность склонения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Иногда в корне происходит чередование, например: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Тебя – тобой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Меня - мне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3 особенность склонения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Местоимение 3-его лица изменяется по родам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itchFamily="66" charset="0"/>
                        </a:rPr>
                        <a:t>Он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 Она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 Оно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4 особенность склонения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При присоединении предлогов к местоимениям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3-его лица у местоимений появляется буква Н вначале, например: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К нему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Comic Sans MS" pitchFamily="66" charset="0"/>
                        </a:rPr>
                        <a:t>У неё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686800" cy="83819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Происхождение слова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                                       "местоимение"  -</a:t>
            </a: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заимствовано </a:t>
            </a:r>
            <a:r>
              <a:rPr lang="ru-RU" sz="2800" b="1" dirty="0" smtClean="0">
                <a:solidFill>
                  <a:srgbClr val="0070C0"/>
                </a:solidFill>
              </a:rPr>
              <a:t>из </a:t>
            </a:r>
            <a:r>
              <a:rPr lang="ru-RU" sz="2800" b="1" dirty="0" smtClean="0">
                <a:solidFill>
                  <a:srgbClr val="C00000"/>
                </a:solidFill>
              </a:rPr>
              <a:t>старославянского</a:t>
            </a:r>
            <a:r>
              <a:rPr lang="ru-RU" sz="2800" b="1" dirty="0" smtClean="0">
                <a:solidFill>
                  <a:srgbClr val="0070C0"/>
                </a:solidFill>
              </a:rPr>
              <a:t> языка.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 smtClean="0">
                <a:solidFill>
                  <a:srgbClr val="0070C0"/>
                </a:solidFill>
              </a:rPr>
              <a:t>нем оно создано по образцу греческого слова </a:t>
            </a:r>
            <a:r>
              <a:rPr lang="ru-RU" sz="2800" b="1" dirty="0" smtClean="0">
                <a:solidFill>
                  <a:srgbClr val="0070C0"/>
                </a:solidFill>
              </a:rPr>
              <a:t>"</a:t>
            </a:r>
            <a:r>
              <a:rPr lang="ru-RU" sz="2800" b="1" dirty="0" err="1" smtClean="0">
                <a:solidFill>
                  <a:srgbClr val="C00000"/>
                </a:solidFill>
              </a:rPr>
              <a:t>антонимиа</a:t>
            </a:r>
            <a:r>
              <a:rPr lang="ru-RU" sz="2800" b="1" dirty="0" smtClean="0">
                <a:solidFill>
                  <a:srgbClr val="0070C0"/>
                </a:solidFill>
              </a:rPr>
              <a:t>", </a:t>
            </a:r>
            <a:r>
              <a:rPr lang="ru-RU" sz="2800" b="1" dirty="0" smtClean="0">
                <a:solidFill>
                  <a:srgbClr val="0070C0"/>
                </a:solidFill>
              </a:rPr>
              <a:t>которое сложено из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"</a:t>
            </a:r>
            <a:r>
              <a:rPr lang="ru-RU" sz="2800" b="1" dirty="0" smtClean="0">
                <a:solidFill>
                  <a:srgbClr val="C00000"/>
                </a:solidFill>
              </a:rPr>
              <a:t>анти</a:t>
            </a:r>
            <a:r>
              <a:rPr lang="ru-RU" sz="2800" b="1" dirty="0" smtClean="0">
                <a:solidFill>
                  <a:srgbClr val="0070C0"/>
                </a:solidFill>
              </a:rPr>
              <a:t>" (вместо) и "</a:t>
            </a:r>
            <a:r>
              <a:rPr lang="ru-RU" sz="2800" b="1" dirty="0" err="1" smtClean="0">
                <a:solidFill>
                  <a:srgbClr val="C00000"/>
                </a:solidFill>
              </a:rPr>
              <a:t>онима</a:t>
            </a:r>
            <a:r>
              <a:rPr lang="ru-RU" sz="2800" b="1" dirty="0" smtClean="0">
                <a:solidFill>
                  <a:srgbClr val="0070C0"/>
                </a:solidFill>
              </a:rPr>
              <a:t>" (имя).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 smtClean="0">
                <a:solidFill>
                  <a:srgbClr val="0070C0"/>
                </a:solidFill>
              </a:rPr>
              <a:t>старославянском языке слово "</a:t>
            </a:r>
            <a:r>
              <a:rPr lang="ru-RU" sz="2800" b="1" dirty="0" smtClean="0">
                <a:solidFill>
                  <a:srgbClr val="C00000"/>
                </a:solidFill>
              </a:rPr>
              <a:t>местоимение</a:t>
            </a:r>
            <a:r>
              <a:rPr lang="ru-RU" sz="2800" b="1" dirty="0" smtClean="0">
                <a:solidFill>
                  <a:srgbClr val="0070C0"/>
                </a:solidFill>
              </a:rPr>
              <a:t>" образовано из слияния сочетаний слов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"</a:t>
            </a:r>
            <a:r>
              <a:rPr lang="ru-RU" sz="2800" b="1" dirty="0" smtClean="0">
                <a:solidFill>
                  <a:srgbClr val="C00000"/>
                </a:solidFill>
              </a:rPr>
              <a:t>вместо</a:t>
            </a:r>
            <a:r>
              <a:rPr lang="ru-RU" sz="2800" b="1" dirty="0" smtClean="0">
                <a:solidFill>
                  <a:srgbClr val="0070C0"/>
                </a:solidFill>
              </a:rPr>
              <a:t>" + "</a:t>
            </a:r>
            <a:r>
              <a:rPr lang="ru-RU" sz="2800" b="1" dirty="0" smtClean="0">
                <a:solidFill>
                  <a:srgbClr val="C00000"/>
                </a:solidFill>
              </a:rPr>
              <a:t>имени</a:t>
            </a:r>
            <a:r>
              <a:rPr lang="ru-RU" sz="2800" b="1" dirty="0" smtClean="0">
                <a:solidFill>
                  <a:srgbClr val="0070C0"/>
                </a:solidFill>
              </a:rPr>
              <a:t>" с прибавлением суффикса -</a:t>
            </a:r>
            <a:r>
              <a:rPr lang="ru-RU" sz="2800" b="1" dirty="0" err="1" smtClean="0">
                <a:solidFill>
                  <a:srgbClr val="0070C0"/>
                </a:solidFill>
              </a:rPr>
              <a:t>й</a:t>
            </a:r>
            <a:r>
              <a:rPr lang="ru-RU" sz="2800" b="1" dirty="0" smtClean="0">
                <a:solidFill>
                  <a:srgbClr val="0070C0"/>
                </a:solidFill>
              </a:rPr>
              <a:t>( е).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 smtClean="0">
                <a:solidFill>
                  <a:srgbClr val="0070C0"/>
                </a:solidFill>
              </a:rPr>
              <a:t>результате фонетических изменений начальное "в" отпало. Сейчас в слове "</a:t>
            </a:r>
            <a:r>
              <a:rPr lang="ru-RU" sz="2800" b="1" dirty="0" smtClean="0">
                <a:solidFill>
                  <a:srgbClr val="C00000"/>
                </a:solidFill>
              </a:rPr>
              <a:t>местоимение</a:t>
            </a:r>
            <a:r>
              <a:rPr lang="ru-RU" sz="2800" b="1" dirty="0" smtClean="0">
                <a:solidFill>
                  <a:srgbClr val="0070C0"/>
                </a:solidFill>
              </a:rPr>
              <a:t>" выделяется основа и окончание.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381000"/>
            <a:ext cx="75437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Я, мы, </a:t>
            </a:r>
            <a:endParaRPr lang="ru-RU" sz="8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ты</a:t>
            </a:r>
            <a:r>
              <a:rPr lang="ru-RU" sz="8000" b="1" dirty="0" smtClean="0">
                <a:solidFill>
                  <a:srgbClr val="C00000"/>
                </a:solidFill>
              </a:rPr>
              <a:t>, вы, </a:t>
            </a:r>
            <a:endParaRPr lang="ru-RU" sz="8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он</a:t>
            </a:r>
            <a:r>
              <a:rPr lang="ru-RU" sz="8000" b="1" dirty="0" smtClean="0">
                <a:solidFill>
                  <a:srgbClr val="C00000"/>
                </a:solidFill>
              </a:rPr>
              <a:t>, она, оно, они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9898"/>
            <a:ext cx="8534400" cy="78310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/>
              </a:rPr>
              <a:t>"</a:t>
            </a:r>
            <a:r>
              <a:rPr lang="ru-RU" b="1" dirty="0" smtClean="0">
                <a:solidFill>
                  <a:srgbClr val="0070C0"/>
                </a:solidFill>
                <a:effectLst/>
              </a:rPr>
              <a:t>Толковый словарь" С.И. Ожегова</a:t>
            </a:r>
            <a:endParaRPr lang="ru-RU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1. Личный </a:t>
            </a:r>
            <a:r>
              <a:rPr lang="ru-RU" sz="3600" dirty="0" smtClean="0">
                <a:solidFill>
                  <a:srgbClr val="C00000"/>
                </a:solidFill>
              </a:rPr>
              <a:t>- осуществляемый самим, непосредственно данным лицом, данной личностью (т.е. человеком). 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Личный </a:t>
            </a:r>
            <a:r>
              <a:rPr lang="ru-RU" sz="3600" dirty="0" smtClean="0">
                <a:solidFill>
                  <a:srgbClr val="C00000"/>
                </a:solidFill>
              </a:rPr>
              <a:t>пример.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2. Личный - касающийся непосредственно какого-нибудь лица, лиц, принадлежащий какому-нибудь лицу. Личное имущество, личное дело.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18957</TotalTime>
  <Words>400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Личные местоимения</vt:lpstr>
      <vt:lpstr>21 ФЕВРАЛЯ  - МЕЖДУНАРОДНЫЙ ДЕНЬ  РОДНОГО ЯЗЫКА</vt:lpstr>
      <vt:lpstr>Цель урока:   сформировать умение учащихся правильно употреблять и писать личные местоимения.</vt:lpstr>
      <vt:lpstr>Местоимения</vt:lpstr>
      <vt:lpstr>Слайд 5</vt:lpstr>
      <vt:lpstr>Склонение личных местоимений        </vt:lpstr>
      <vt:lpstr>Происхождение слова</vt:lpstr>
      <vt:lpstr>Слайд 8</vt:lpstr>
      <vt:lpstr>"Толковый словарь" С.И. Ожегова</vt:lpstr>
      <vt:lpstr>               Словарная работа            подобрать местоимения к существительным</vt:lpstr>
      <vt:lpstr>Слайд 11</vt:lpstr>
      <vt:lpstr>1. Написать сочинение-миниатюру по данному началу; подчеркнуть ЛИЧНЫЕ местоимениЯ. Я ЛЮБЛЮ НАЧАЛО ВЕСНЫ !  КОГДА ТОЛЬКО НАЧИНАЕТ ТАЯТЬ СНЕГ, И ТЫ…   2. Пройти тест  HTTP://ONLINESTPAD.COM/RU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Личные местоимения</dc:title>
  <cp:lastModifiedBy>риан</cp:lastModifiedBy>
  <cp:revision>47</cp:revision>
  <dcterms:modified xsi:type="dcterms:W3CDTF">2013-02-19T11:52:05Z</dcterms:modified>
</cp:coreProperties>
</file>