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64" r:id="rId14"/>
    <p:sldId id="267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74" r:id="rId26"/>
    <p:sldId id="281" r:id="rId27"/>
    <p:sldId id="283" r:id="rId28"/>
    <p:sldId id="28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8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9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1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97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8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45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12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14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0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07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00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44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403B7-B26E-4BF1-ACA6-CE605252D6A8}" type="datetimeFigureOut">
              <a:rPr lang="ru-RU" smtClean="0"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19739-1B20-4F5C-BDE6-FF4F857A5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84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2232248"/>
          </a:xfrm>
        </p:spPr>
        <p:txBody>
          <a:bodyPr/>
          <a:lstStyle/>
          <a:p>
            <a:r>
              <a:rPr lang="ru-RU" dirty="0" smtClean="0"/>
              <a:t>Семейное право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Проверочная работа 9 класс.</a:t>
            </a:r>
          </a:p>
          <a:p>
            <a:r>
              <a:rPr lang="ru-RU" sz="2800" dirty="0" smtClean="0"/>
              <a:t>Работу выполнила учитель ГБОУ СОШ № 501  Чижик Марина Викторовна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60862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/>
              <a:t>9. Брак расторгается в органах </a:t>
            </a:r>
            <a:r>
              <a:rPr lang="ru-RU" sz="3600" dirty="0" err="1" smtClean="0"/>
              <a:t>ЗАГСа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при взаимном согласии супругов, имеющих несовершеннолетних детей;</a:t>
            </a:r>
          </a:p>
          <a:p>
            <a:pPr marL="0" indent="0">
              <a:buNone/>
            </a:pPr>
            <a:r>
              <a:rPr lang="ru-RU" dirty="0" smtClean="0"/>
              <a:t>б) в случае, если один из супругов осужден за преступление к лишению свободы на срок более 3 лет;</a:t>
            </a:r>
          </a:p>
          <a:p>
            <a:pPr marL="0" indent="0">
              <a:buNone/>
            </a:pPr>
            <a:r>
              <a:rPr lang="ru-RU" dirty="0" smtClean="0"/>
              <a:t>в) в случае, если один из супругов возражает против расторжения брака;</a:t>
            </a:r>
          </a:p>
          <a:p>
            <a:pPr marL="0" indent="0">
              <a:buNone/>
            </a:pPr>
            <a:r>
              <a:rPr lang="ru-RU" dirty="0" smtClean="0"/>
              <a:t>г) брак всегда расторгается только в </a:t>
            </a:r>
            <a:r>
              <a:rPr lang="ru-RU" dirty="0" err="1" smtClean="0"/>
              <a:t>ЗАГСе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925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10. В судебном порядке брак расторгается: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по заявлению супругов, не имеющих общих несовершеннолетних детей;</a:t>
            </a:r>
          </a:p>
          <a:p>
            <a:pPr marL="0" indent="0">
              <a:buNone/>
            </a:pPr>
            <a:r>
              <a:rPr lang="ru-RU" dirty="0" smtClean="0"/>
              <a:t>б) по заявлению супругов имеющих общих несовершеннолетних детей;</a:t>
            </a:r>
          </a:p>
          <a:p>
            <a:pPr marL="0" indent="0">
              <a:buNone/>
            </a:pPr>
            <a:r>
              <a:rPr lang="ru-RU" dirty="0" smtClean="0"/>
              <a:t>в) по заявлению одного из супругов, если второй признан недееспособным;</a:t>
            </a:r>
          </a:p>
          <a:p>
            <a:pPr marL="0" indent="0">
              <a:buNone/>
            </a:pPr>
            <a:r>
              <a:rPr lang="ru-RU" dirty="0" smtClean="0"/>
              <a:t>г) брак всегда расторгается только в судебном порядке.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074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11. Права и обязанности супругов возникают со дня: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помолвки;</a:t>
            </a:r>
          </a:p>
          <a:p>
            <a:pPr marL="0" indent="0">
              <a:buNone/>
            </a:pPr>
            <a:r>
              <a:rPr lang="ru-RU" dirty="0" smtClean="0"/>
              <a:t>б) подачи заявления в ЗАГС;</a:t>
            </a:r>
          </a:p>
          <a:p>
            <a:pPr marL="0" indent="0">
              <a:buNone/>
            </a:pPr>
            <a:r>
              <a:rPr lang="ru-RU" dirty="0" smtClean="0"/>
              <a:t>в) с момента регистрации брака;</a:t>
            </a:r>
          </a:p>
          <a:p>
            <a:pPr marL="0" indent="0">
              <a:buNone/>
            </a:pPr>
            <a:r>
              <a:rPr lang="ru-RU" dirty="0" smtClean="0"/>
              <a:t>г) с момента, указанного в заявлении.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6746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/>
              <a:t>12. 	Брачный договор определяет: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	место жительства супругов;</a:t>
            </a:r>
          </a:p>
          <a:p>
            <a:pPr marL="0" indent="0">
              <a:buNone/>
            </a:pPr>
            <a:r>
              <a:rPr lang="ru-RU" dirty="0" smtClean="0"/>
              <a:t>Б)	порядок изменения фамилий супругов;</a:t>
            </a:r>
          </a:p>
          <a:p>
            <a:pPr marL="0" indent="0">
              <a:buNone/>
            </a:pPr>
            <a:r>
              <a:rPr lang="ru-RU" dirty="0" smtClean="0"/>
              <a:t>В)	имущественные права и обязанности в браке и в случае его расторжения;</a:t>
            </a:r>
          </a:p>
          <a:p>
            <a:pPr marL="0" indent="0">
              <a:buNone/>
            </a:pPr>
            <a:r>
              <a:rPr lang="ru-RU" dirty="0" smtClean="0"/>
              <a:t>Г)	дееспособность и правоспособность супругов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843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13. Форма заключения брачного договора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простая письменная форма;</a:t>
            </a:r>
          </a:p>
          <a:p>
            <a:pPr marL="0" indent="0">
              <a:buNone/>
            </a:pPr>
            <a:r>
              <a:rPr lang="ru-RU" dirty="0" smtClean="0"/>
              <a:t>Б)	нотариальная письменная форма;</a:t>
            </a:r>
          </a:p>
          <a:p>
            <a:pPr marL="0" indent="0">
              <a:buNone/>
            </a:pPr>
            <a:r>
              <a:rPr lang="ru-RU" dirty="0" smtClean="0"/>
              <a:t>В)	государственная регистрация договора</a:t>
            </a:r>
          </a:p>
          <a:p>
            <a:pPr marL="0" indent="0">
              <a:buNone/>
            </a:pPr>
            <a:r>
              <a:rPr lang="ru-RU" dirty="0" smtClean="0"/>
              <a:t>Г)	устная форма, но в присутствии свидетелей.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295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14. С какого возраста ребенок вправе сам обратиться в суд за защитой своих прав?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	с 10 лет;</a:t>
            </a:r>
          </a:p>
          <a:p>
            <a:pPr marL="0" indent="0">
              <a:buNone/>
            </a:pPr>
            <a:r>
              <a:rPr lang="ru-RU" dirty="0" smtClean="0"/>
              <a:t>Б)	с 14 лет;</a:t>
            </a:r>
          </a:p>
          <a:p>
            <a:pPr marL="0" indent="0">
              <a:buNone/>
            </a:pPr>
            <a:r>
              <a:rPr lang="ru-RU" dirty="0" smtClean="0"/>
              <a:t>В)	с 16 лет;</a:t>
            </a:r>
          </a:p>
          <a:p>
            <a:pPr marL="0" indent="0">
              <a:buNone/>
            </a:pPr>
            <a:r>
              <a:rPr lang="ru-RU" dirty="0" smtClean="0"/>
              <a:t>Г)	с 18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983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15. Дети обязаны содержать своих родителей в случае: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А)	если дети являются совершеннолетними;</a:t>
            </a:r>
          </a:p>
          <a:p>
            <a:pPr marL="0" indent="0">
              <a:buNone/>
            </a:pPr>
            <a:r>
              <a:rPr lang="ru-RU" dirty="0" smtClean="0"/>
              <a:t>Б)	если дети являются совершеннолетними и трудоспособными;</a:t>
            </a:r>
          </a:p>
          <a:p>
            <a:pPr marL="0" indent="0">
              <a:buNone/>
            </a:pPr>
            <a:r>
              <a:rPr lang="ru-RU" dirty="0" smtClean="0"/>
              <a:t>В)	если дети являются совершеннолетними и трудоспособными, а родители – нетрудоспособными и нуждающимися;</a:t>
            </a:r>
          </a:p>
          <a:p>
            <a:pPr marL="0" indent="0">
              <a:buNone/>
            </a:pPr>
            <a:r>
              <a:rPr lang="ru-RU" dirty="0" smtClean="0"/>
              <a:t>Г)	дети не обязаны содержать своих родителей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928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16. Законным режимом имущества супругов признаётся режим _________ собственности: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А)	совместной;</a:t>
            </a:r>
          </a:p>
          <a:p>
            <a:pPr marL="0" indent="0">
              <a:buNone/>
            </a:pPr>
            <a:r>
              <a:rPr lang="ru-RU" dirty="0" smtClean="0"/>
              <a:t>Б)	разделённой;</a:t>
            </a:r>
          </a:p>
          <a:p>
            <a:pPr marL="0" indent="0">
              <a:buNone/>
            </a:pPr>
            <a:r>
              <a:rPr lang="ru-RU" dirty="0" smtClean="0"/>
              <a:t>В)	долевой;</a:t>
            </a:r>
          </a:p>
          <a:p>
            <a:pPr marL="0" indent="0">
              <a:buNone/>
            </a:pPr>
            <a:r>
              <a:rPr lang="ru-RU" dirty="0" smtClean="0"/>
              <a:t>Г)	частной.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310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17. Разница в возрасте между усыновителем и усыновленным ребенком не должна быть: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	менее 10 лет;</a:t>
            </a:r>
          </a:p>
          <a:p>
            <a:pPr marL="0" indent="0">
              <a:buNone/>
            </a:pPr>
            <a:r>
              <a:rPr lang="ru-RU" dirty="0" smtClean="0"/>
              <a:t>Б)	менее 16 лет;</a:t>
            </a:r>
          </a:p>
          <a:p>
            <a:pPr marL="0" indent="0">
              <a:buNone/>
            </a:pPr>
            <a:r>
              <a:rPr lang="ru-RU" dirty="0" smtClean="0"/>
              <a:t>В)	менее 20 лет;</a:t>
            </a:r>
          </a:p>
          <a:p>
            <a:pPr marL="0" indent="0">
              <a:buNone/>
            </a:pPr>
            <a:r>
              <a:rPr lang="ru-RU" dirty="0" smtClean="0"/>
              <a:t>Г)	разница в возрасте законом не установлена.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409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18. Какие из перечисленных правоотношений не регулируются семейным правом?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а) личные неимущественные отношения между супругами;</a:t>
            </a:r>
          </a:p>
          <a:p>
            <a:pPr marL="0" indent="0">
              <a:buNone/>
            </a:pPr>
            <a:r>
              <a:rPr lang="ru-RU" dirty="0" smtClean="0"/>
              <a:t>б) порядок вступления в брак;</a:t>
            </a:r>
          </a:p>
          <a:p>
            <a:pPr marL="0" indent="0">
              <a:buNone/>
            </a:pPr>
            <a:r>
              <a:rPr lang="ru-RU" dirty="0" smtClean="0"/>
              <a:t>в) порядок назначения и выплаты пособий по беременности и в связи с рождением ребенка;</a:t>
            </a:r>
          </a:p>
          <a:p>
            <a:pPr marL="0" indent="0">
              <a:buNone/>
            </a:pPr>
            <a:r>
              <a:rPr lang="ru-RU" dirty="0" smtClean="0"/>
              <a:t>г) формы и порядок устройства детей, оставшихся без попечения родителей в семью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588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1.	Укажите специфические юридические факты, из которых возникают семейные правоотношения: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а) брак и родство;</a:t>
            </a:r>
          </a:p>
          <a:p>
            <a:pPr marL="0" indent="0">
              <a:buNone/>
            </a:pPr>
            <a:r>
              <a:rPr lang="ru-RU" dirty="0" smtClean="0"/>
              <a:t>б) брак и договор;</a:t>
            </a:r>
          </a:p>
          <a:p>
            <a:pPr marL="0" indent="0">
              <a:buNone/>
            </a:pPr>
            <a:r>
              <a:rPr lang="ru-RU" dirty="0" smtClean="0"/>
              <a:t>в) только брак;</a:t>
            </a:r>
          </a:p>
          <a:p>
            <a:pPr marL="0" indent="0">
              <a:buNone/>
            </a:pPr>
            <a:r>
              <a:rPr lang="ru-RU" dirty="0" smtClean="0"/>
              <a:t>г) брак и брачное завещание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612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19. Какими отраслями права регулируются вопросы опеки и попечительства?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	только гражданским правом;</a:t>
            </a:r>
          </a:p>
          <a:p>
            <a:pPr marL="0" indent="0">
              <a:buNone/>
            </a:pPr>
            <a:r>
              <a:rPr lang="ru-RU" dirty="0" smtClean="0"/>
              <a:t>Б)	только семейным правом;</a:t>
            </a:r>
          </a:p>
          <a:p>
            <a:pPr marL="0" indent="0">
              <a:buNone/>
            </a:pPr>
            <a:r>
              <a:rPr lang="ru-RU" dirty="0" smtClean="0"/>
              <a:t>В)	не только семейным, но и гражданским правом;</a:t>
            </a:r>
          </a:p>
          <a:p>
            <a:pPr marL="0" indent="0">
              <a:buNone/>
            </a:pPr>
            <a:r>
              <a:rPr lang="ru-RU" dirty="0" smtClean="0"/>
              <a:t>Г)	административным и гражданским правом.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853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20. Нормами каких актов регулируются имущественные отношения между супругами, брак которых зарегистрирован?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А)	только нормами Семейного кодекса;</a:t>
            </a:r>
          </a:p>
          <a:p>
            <a:pPr marL="0" indent="0">
              <a:buNone/>
            </a:pPr>
            <a:r>
              <a:rPr lang="ru-RU" dirty="0" smtClean="0"/>
              <a:t>Б)	нормами Семейного и Гражданского кодексов;</a:t>
            </a:r>
          </a:p>
          <a:p>
            <a:pPr marL="0" indent="0">
              <a:buNone/>
            </a:pPr>
            <a:r>
              <a:rPr lang="ru-RU" dirty="0" smtClean="0"/>
              <a:t>В)	нормами Семейного, Гражданского и налогового кодексов;</a:t>
            </a:r>
          </a:p>
          <a:p>
            <a:pPr marL="0" indent="0">
              <a:buNone/>
            </a:pPr>
            <a:r>
              <a:rPr lang="ru-RU" dirty="0" smtClean="0"/>
              <a:t>Г)	нормами Гражданского и налогового кодексов.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112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21. В каком органе </a:t>
            </a:r>
            <a:r>
              <a:rPr lang="ru-RU" sz="3600" dirty="0" err="1" smtClean="0"/>
              <a:t>ЗАГСа</a:t>
            </a:r>
            <a:r>
              <a:rPr lang="ru-RU" sz="3600" dirty="0" smtClean="0"/>
              <a:t> супруги могут расторгнуть брак?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	только по месту регистрации брака;</a:t>
            </a:r>
          </a:p>
          <a:p>
            <a:pPr marL="0" indent="0">
              <a:buNone/>
            </a:pPr>
            <a:r>
              <a:rPr lang="ru-RU" dirty="0" smtClean="0"/>
              <a:t>Б)	только по месту жительства супругов;</a:t>
            </a:r>
          </a:p>
          <a:p>
            <a:pPr marL="0" indent="0">
              <a:buNone/>
            </a:pPr>
            <a:r>
              <a:rPr lang="ru-RU" dirty="0" smtClean="0"/>
              <a:t>В)	по месту жительства супругов или по месту регистрации брака;</a:t>
            </a:r>
          </a:p>
          <a:p>
            <a:pPr marL="0" indent="0">
              <a:buNone/>
            </a:pPr>
            <a:r>
              <a:rPr lang="ru-RU" dirty="0" smtClean="0"/>
              <a:t>Г)	в любом на территории РФ по выбору супругов.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58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22. Брачный возраст В Российской Федерации установлен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в 21 год</a:t>
            </a:r>
          </a:p>
          <a:p>
            <a:pPr marL="0" indent="0">
              <a:buNone/>
            </a:pPr>
            <a:r>
              <a:rPr lang="ru-RU" dirty="0" smtClean="0"/>
              <a:t>Б) в 16 лет</a:t>
            </a:r>
          </a:p>
          <a:p>
            <a:pPr marL="0" indent="0">
              <a:buNone/>
            </a:pPr>
            <a:r>
              <a:rPr lang="ru-RU" dirty="0" smtClean="0"/>
              <a:t>В) в 18 лет</a:t>
            </a:r>
          </a:p>
          <a:p>
            <a:pPr marL="0" indent="0">
              <a:buNone/>
            </a:pPr>
            <a:r>
              <a:rPr lang="ru-RU" dirty="0" smtClean="0"/>
              <a:t>Г) любой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64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23. Расторжение брака в судебном порядке производится, если: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супруги до обращения в суд достигли согласия расторгнуть брак</a:t>
            </a:r>
          </a:p>
          <a:p>
            <a:pPr marL="0" indent="0">
              <a:buNone/>
            </a:pPr>
            <a:r>
              <a:rPr lang="ru-RU" dirty="0" smtClean="0"/>
              <a:t>Б) один из супругов не согласен на расторжение брака</a:t>
            </a:r>
          </a:p>
          <a:p>
            <a:pPr marL="0" indent="0">
              <a:buNone/>
            </a:pPr>
            <a:r>
              <a:rPr lang="ru-RU" dirty="0" smtClean="0"/>
              <a:t>В) один из супругов находится в длительной командировке</a:t>
            </a:r>
          </a:p>
          <a:p>
            <a:pPr marL="0" indent="0">
              <a:buNone/>
            </a:pPr>
            <a:r>
              <a:rPr lang="ru-RU" dirty="0" smtClean="0"/>
              <a:t>Г) супруги пребывают в ссоре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406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24. Имущество, полученное в период брака в дар или в порядке наследования одним из супругов, является собственностью: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А) всех членов семьи</a:t>
            </a:r>
          </a:p>
          <a:p>
            <a:pPr marL="0" indent="0">
              <a:buNone/>
            </a:pPr>
            <a:r>
              <a:rPr lang="ru-RU" dirty="0" smtClean="0"/>
              <a:t>Б) супругов и их совершеннолетних детей</a:t>
            </a:r>
          </a:p>
          <a:p>
            <a:pPr marL="0" indent="0">
              <a:buNone/>
            </a:pPr>
            <a:r>
              <a:rPr lang="ru-RU" dirty="0" smtClean="0"/>
              <a:t>В) одаренного (наследника)</a:t>
            </a:r>
          </a:p>
          <a:p>
            <a:pPr marL="0" indent="0">
              <a:buNone/>
            </a:pPr>
            <a:r>
              <a:rPr lang="ru-RU" dirty="0" smtClean="0"/>
              <a:t>Г) обоих супругов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25. Каждый из супругов выбирает себе род занятий: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по указанию своего супруга</a:t>
            </a:r>
          </a:p>
          <a:p>
            <a:pPr marL="0" indent="0">
              <a:buNone/>
            </a:pPr>
            <a:r>
              <a:rPr lang="ru-RU" dirty="0" smtClean="0"/>
              <a:t>Б) с согласия своего супруга</a:t>
            </a:r>
          </a:p>
          <a:p>
            <a:pPr marL="0" indent="0">
              <a:buNone/>
            </a:pPr>
            <a:r>
              <a:rPr lang="ru-RU" dirty="0" smtClean="0"/>
              <a:t>В) с согласия семьи</a:t>
            </a:r>
          </a:p>
          <a:p>
            <a:pPr marL="0" indent="0">
              <a:buNone/>
            </a:pPr>
            <a:r>
              <a:rPr lang="ru-RU" dirty="0" smtClean="0"/>
              <a:t>Г) самостоятельно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902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26. Не допускается заключение брака между лицами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А)состоящими в другом зарегистрированном браке</a:t>
            </a:r>
          </a:p>
          <a:p>
            <a:pPr marL="0" indent="0">
              <a:buNone/>
            </a:pPr>
            <a:r>
              <a:rPr lang="ru-RU" dirty="0" smtClean="0"/>
              <a:t>Б) образованным и малограмотным</a:t>
            </a:r>
          </a:p>
          <a:p>
            <a:pPr marL="0" indent="0">
              <a:buNone/>
            </a:pPr>
            <a:r>
              <a:rPr lang="ru-RU" dirty="0" smtClean="0"/>
              <a:t>В) разной национальности</a:t>
            </a:r>
          </a:p>
          <a:p>
            <a:pPr marL="0" indent="0">
              <a:buNone/>
            </a:pPr>
            <a:r>
              <a:rPr lang="ru-RU" dirty="0" smtClean="0"/>
              <a:t>Г) разного вероисповедания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84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ответы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626989"/>
              </p:ext>
            </p:extLst>
          </p:nvPr>
        </p:nvGraphicFramePr>
        <p:xfrm>
          <a:off x="457200" y="1600200"/>
          <a:ext cx="8219250" cy="326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250"/>
                <a:gridCol w="632250"/>
                <a:gridCol w="632250"/>
                <a:gridCol w="632250"/>
                <a:gridCol w="632250"/>
                <a:gridCol w="632250"/>
                <a:gridCol w="632250"/>
                <a:gridCol w="632250"/>
                <a:gridCol w="632250"/>
                <a:gridCol w="632250"/>
                <a:gridCol w="632250"/>
                <a:gridCol w="632250"/>
                <a:gridCol w="632250"/>
              </a:tblGrid>
              <a:tr h="8172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  <a:tr h="817240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</a:tr>
              <a:tr h="817240"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</a:tr>
              <a:tr h="817240"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39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/>
              <a:t>2.	В круг членов семьи не входят: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родные братья и сестры;</a:t>
            </a:r>
          </a:p>
          <a:p>
            <a:pPr marL="0" indent="0">
              <a:buNone/>
            </a:pPr>
            <a:r>
              <a:rPr lang="ru-RU" dirty="0" smtClean="0"/>
              <a:t>б) двоюродные братья и сестры;</a:t>
            </a:r>
          </a:p>
          <a:p>
            <a:pPr marL="0" indent="0">
              <a:buNone/>
            </a:pPr>
            <a:r>
              <a:rPr lang="ru-RU" dirty="0" smtClean="0"/>
              <a:t>в) сводные братья и сестры;</a:t>
            </a:r>
          </a:p>
          <a:p>
            <a:pPr marL="0" indent="0">
              <a:buNone/>
            </a:pPr>
            <a:r>
              <a:rPr lang="ru-RU" dirty="0" smtClean="0"/>
              <a:t>г) </a:t>
            </a:r>
            <a:r>
              <a:rPr lang="ru-RU" dirty="0" err="1" smtClean="0"/>
              <a:t>неполнородные</a:t>
            </a:r>
            <a:r>
              <a:rPr lang="ru-RU" dirty="0" smtClean="0"/>
              <a:t> братья и сестры, проживающие с одним из родителей.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9856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 smtClean="0"/>
              <a:t>3.	В РФ юридическую силу имеет: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религиозный брак (венчание);</a:t>
            </a:r>
          </a:p>
          <a:p>
            <a:pPr marL="0" indent="0">
              <a:buNone/>
            </a:pPr>
            <a:r>
              <a:rPr lang="ru-RU" dirty="0" smtClean="0"/>
              <a:t>б) фактический брак;</a:t>
            </a:r>
          </a:p>
          <a:p>
            <a:pPr marL="0" indent="0">
              <a:buNone/>
            </a:pPr>
            <a:r>
              <a:rPr lang="ru-RU" dirty="0" smtClean="0"/>
              <a:t>в) брак, зарегистрированный в органах </a:t>
            </a:r>
            <a:r>
              <a:rPr lang="ru-RU" dirty="0" err="1" smtClean="0"/>
              <a:t>ЗАГСа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г) фиктивный брак.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974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/>
              <a:t>4</a:t>
            </a:r>
            <a:r>
              <a:rPr lang="ru-RU" sz="3600" dirty="0" smtClean="0"/>
              <a:t>.	К обязательным условиям заключения брака в РФ относятся: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согласие родителей;</a:t>
            </a:r>
          </a:p>
          <a:p>
            <a:pPr marL="0" indent="0">
              <a:buNone/>
            </a:pPr>
            <a:r>
              <a:rPr lang="ru-RU" dirty="0" smtClean="0"/>
              <a:t>б) медицинское обследование вступающих в брак;</a:t>
            </a:r>
          </a:p>
          <a:p>
            <a:pPr marL="0" indent="0">
              <a:buNone/>
            </a:pPr>
            <a:r>
              <a:rPr lang="ru-RU" dirty="0" smtClean="0"/>
              <a:t>в) достижение брачного возраста;</a:t>
            </a:r>
          </a:p>
          <a:p>
            <a:pPr marL="0" indent="0">
              <a:buNone/>
            </a:pPr>
            <a:r>
              <a:rPr lang="ru-RU" dirty="0" smtClean="0"/>
              <a:t>г) наличие свидетелей.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448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/>
              <a:t>5</a:t>
            </a:r>
            <a:r>
              <a:rPr lang="ru-RU" sz="3600" dirty="0" smtClean="0"/>
              <a:t>.	Какие из перечисленных обстоятельств делают невозможным заключение брака?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различие национальностей;</a:t>
            </a:r>
          </a:p>
          <a:p>
            <a:pPr marL="0" indent="0">
              <a:buNone/>
            </a:pPr>
            <a:r>
              <a:rPr lang="ru-RU" dirty="0" smtClean="0"/>
              <a:t>б) отсутствие средств на существование;</a:t>
            </a:r>
          </a:p>
          <a:p>
            <a:pPr marL="0" indent="0">
              <a:buNone/>
            </a:pPr>
            <a:r>
              <a:rPr lang="ru-RU" dirty="0" smtClean="0"/>
              <a:t>в) одна из сторон уже состоит в фактическом браке;</a:t>
            </a:r>
          </a:p>
          <a:p>
            <a:pPr marL="0" indent="0">
              <a:buNone/>
            </a:pPr>
            <a:r>
              <a:rPr lang="ru-RU" dirty="0" smtClean="0"/>
              <a:t>г) брак между близкими родственниками.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137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6. Выберите «негативные» условия заключения брака: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достижение брачного возраста;</a:t>
            </a:r>
          </a:p>
          <a:p>
            <a:pPr marL="0" indent="0">
              <a:buNone/>
            </a:pPr>
            <a:r>
              <a:rPr lang="ru-RU" dirty="0" smtClean="0"/>
              <a:t>б) состояние одного из супругов в другом не расторгнутом браке;</a:t>
            </a:r>
          </a:p>
          <a:p>
            <a:pPr marL="0" indent="0">
              <a:buNone/>
            </a:pPr>
            <a:r>
              <a:rPr lang="ru-RU" dirty="0" smtClean="0"/>
              <a:t>в) плохое имущественное состояние лиц, желающих вступить в брак;</a:t>
            </a:r>
          </a:p>
          <a:p>
            <a:pPr marL="0" indent="0">
              <a:buNone/>
            </a:pPr>
            <a:r>
              <a:rPr lang="ru-RU" dirty="0" smtClean="0"/>
              <a:t>г) взаимное согласие лиц, желающих вступить в брак.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71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7. В РФ брак может быть заключен между: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лицами, уже состоящими в зарегистрированном браке;</a:t>
            </a:r>
          </a:p>
          <a:p>
            <a:pPr marL="0" indent="0">
              <a:buNone/>
            </a:pPr>
            <a:r>
              <a:rPr lang="ru-RU" dirty="0" smtClean="0"/>
              <a:t>б) лицами, одно из которых находится в местах лишения свободы по приговору суда;</a:t>
            </a:r>
          </a:p>
          <a:p>
            <a:pPr marL="0" indent="0">
              <a:buNone/>
            </a:pPr>
            <a:r>
              <a:rPr lang="ru-RU" dirty="0" smtClean="0"/>
              <a:t>в) лицами, одно из которых признано недееспособным;</a:t>
            </a:r>
          </a:p>
          <a:p>
            <a:pPr marL="0" indent="0">
              <a:buNone/>
            </a:pPr>
            <a:r>
              <a:rPr lang="ru-RU" dirty="0" smtClean="0"/>
              <a:t>г) близкими родственниками.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894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8. 	С юридической точки зрения, поводами к разводу являются: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а) пьянство одного из супругов:</a:t>
            </a:r>
          </a:p>
          <a:p>
            <a:pPr marL="0" indent="0">
              <a:buNone/>
            </a:pPr>
            <a:r>
              <a:rPr lang="ru-RU" dirty="0" smtClean="0"/>
              <a:t>б) одностороннее заявление супруга;</a:t>
            </a:r>
          </a:p>
          <a:p>
            <a:pPr marL="0" indent="0">
              <a:buNone/>
            </a:pPr>
            <a:r>
              <a:rPr lang="ru-RU" dirty="0" smtClean="0"/>
              <a:t>в) взаимное согласие супругов на расторжение брака;</a:t>
            </a:r>
          </a:p>
          <a:p>
            <a:pPr marL="0" indent="0">
              <a:buNone/>
            </a:pPr>
            <a:r>
              <a:rPr lang="ru-RU" dirty="0" smtClean="0"/>
              <a:t>г) различный подход к воспитанию детей.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534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852</Words>
  <Application>Microsoft Office PowerPoint</Application>
  <PresentationFormat>Экран (4:3)</PresentationFormat>
  <Paragraphs>186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Семейное право</vt:lpstr>
      <vt:lpstr>1. Укажите специфические юридические факты, из которых возникают семейные правоотношения:</vt:lpstr>
      <vt:lpstr>2. В круг членов семьи не входят:</vt:lpstr>
      <vt:lpstr>3. В РФ юридическую силу имеет:</vt:lpstr>
      <vt:lpstr>4. К обязательным условиям заключения брака в РФ относятся:</vt:lpstr>
      <vt:lpstr>5. Какие из перечисленных обстоятельств делают невозможным заключение брака?</vt:lpstr>
      <vt:lpstr>6. Выберите «негативные» условия заключения брака:</vt:lpstr>
      <vt:lpstr>7. В РФ брак может быть заключен между:</vt:lpstr>
      <vt:lpstr>8.  С юридической точки зрения, поводами к разводу являются:</vt:lpstr>
      <vt:lpstr>9. Брак расторгается в органах ЗАГСа:</vt:lpstr>
      <vt:lpstr>10. В судебном порядке брак расторгается:</vt:lpstr>
      <vt:lpstr>11. Права и обязанности супругов возникают со дня:</vt:lpstr>
      <vt:lpstr>12.  Брачный договор определяет:</vt:lpstr>
      <vt:lpstr>13. Форма заключения брачного договора</vt:lpstr>
      <vt:lpstr>14. С какого возраста ребенок вправе сам обратиться в суд за защитой своих прав?</vt:lpstr>
      <vt:lpstr>15. Дети обязаны содержать своих родителей в случае:</vt:lpstr>
      <vt:lpstr>16. Законным режимом имущества супругов признаётся режим _________ собственности:</vt:lpstr>
      <vt:lpstr>17. Разница в возрасте между усыновителем и усыновленным ребенком не должна быть:</vt:lpstr>
      <vt:lpstr>18. Какие из перечисленных правоотношений не регулируются семейным правом?</vt:lpstr>
      <vt:lpstr>19. Какими отраслями права регулируются вопросы опеки и попечительства?</vt:lpstr>
      <vt:lpstr>20. Нормами каких актов регулируются имущественные отношения между супругами, брак которых зарегистрирован?</vt:lpstr>
      <vt:lpstr>21. В каком органе ЗАГСа супруги могут расторгнуть брак?</vt:lpstr>
      <vt:lpstr>22. Брачный возраст В Российской Федерации установлен</vt:lpstr>
      <vt:lpstr>23. Расторжение брака в судебном порядке производится, если:</vt:lpstr>
      <vt:lpstr>24. Имущество, полученное в период брака в дар или в порядке наследования одним из супругов, является собственностью:</vt:lpstr>
      <vt:lpstr>25. Каждый из супругов выбирает себе род занятий:</vt:lpstr>
      <vt:lpstr>26. Не допускается заключение брака между лицами </vt:lpstr>
      <vt:lpstr>ответы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Семейное право</dc:title>
  <dc:creator>Пользователь</dc:creator>
  <cp:lastModifiedBy>Пользователь</cp:lastModifiedBy>
  <cp:revision>6</cp:revision>
  <dcterms:created xsi:type="dcterms:W3CDTF">2015-01-14T09:55:16Z</dcterms:created>
  <dcterms:modified xsi:type="dcterms:W3CDTF">2015-01-14T10:55:48Z</dcterms:modified>
</cp:coreProperties>
</file>