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79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59" r:id="rId14"/>
    <p:sldId id="270" r:id="rId15"/>
    <p:sldId id="260" r:id="rId16"/>
    <p:sldId id="271" r:id="rId17"/>
    <p:sldId id="273" r:id="rId18"/>
    <p:sldId id="274" r:id="rId19"/>
    <p:sldId id="266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8F103-33EA-4EEB-AAFA-CBE7B9A35F2F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2739-25A9-425F-B9BA-0E69B4CF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51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 1)вначале при изучении различных учебных предметов у учащегося формируется первичный опыт выполнения УУД и мотивация к его самостоятельному выполнению;</a:t>
            </a:r>
          </a:p>
          <a:p>
            <a:pPr marL="0" indent="0" algn="just">
              <a:buNone/>
            </a:pPr>
            <a:r>
              <a:rPr lang="ru-RU" dirty="0" smtClean="0"/>
              <a:t>2) основываясь на имеющемся опыте, учащийся осваивает знания об общем способе выполнения этого УУД;</a:t>
            </a:r>
          </a:p>
          <a:p>
            <a:pPr marL="0" indent="0" algn="just">
              <a:buNone/>
            </a:pPr>
            <a:r>
              <a:rPr lang="ru-RU" dirty="0" smtClean="0"/>
              <a:t>3) далее изученное УУД включается в практику учения на предметном содержании разных учебных дисциплин, организуется самоконтроль и, при необходимости, коррекция его выполнения;</a:t>
            </a:r>
          </a:p>
          <a:p>
            <a:pPr marL="0" indent="0" algn="just">
              <a:buNone/>
            </a:pPr>
            <a:r>
              <a:rPr lang="ru-RU" dirty="0" smtClean="0"/>
              <a:t>4) в завершение организуется контроль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этого УУД и его системное практическое использование в образовательной практике, как на уроках, так и во внеурочной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2739-25A9-425F-B9BA-0E69B4CFEAF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1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5C0-E87A-4071-BB3B-CC76CB3382CD}" type="datetime1">
              <a:rPr lang="ru-RU" smtClean="0"/>
              <a:t>01.11.2013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962-B807-470B-9389-273CA381D19C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0F73-FBD6-4971-B9C8-F758F3B0B910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9590-1162-4496-9A91-E1D02210ED37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C66A-FB3A-4DBD-B042-17E2D070789B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3DF3-99F9-4FF5-96A3-5261B2AB8327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D87F-5414-45F4-A6CC-FE7A740DEDCA}" type="datetime1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6242-1D3D-4D10-8BC4-9B712AB52A12}" type="datetime1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B3E2-B3CB-48D1-9DEA-0D275347141B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0F9-7D9C-4742-B720-79D6F943C1A9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328F-2C62-4D59-9F55-D6CF2AB30565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2857FE-5052-49D4-8C16-343C59CD24A8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294C26-7DFB-4E48-825B-5AC9657793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и развитие УУД в рамках системно-деятельностного подхода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8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Постановка и решение </a:t>
            </a:r>
            <a:r>
              <a:rPr lang="ru-RU" sz="2800" dirty="0" smtClean="0"/>
              <a:t>проблемы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931224" cy="4895056"/>
          </a:xfrm>
        </p:spPr>
        <p:txBody>
          <a:bodyPr/>
          <a:lstStyle/>
          <a:p>
            <a:r>
              <a:rPr lang="ru-RU" dirty="0"/>
              <a:t>формулирование проблемы;</a:t>
            </a:r>
          </a:p>
          <a:p>
            <a:r>
              <a:rPr lang="ru-RU" dirty="0" smtClean="0"/>
              <a:t>самостоятельное </a:t>
            </a:r>
            <a:r>
              <a:rPr lang="ru-RU" dirty="0"/>
              <a:t>создание способов решения проблем</a:t>
            </a:r>
          </a:p>
          <a:p>
            <a:r>
              <a:rPr lang="ru-RU" dirty="0"/>
              <a:t>творческого и поискового характера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0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65293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3. </a:t>
            </a:r>
            <a:r>
              <a:rPr lang="ru-RU" sz="2800" dirty="0" smtClean="0"/>
              <a:t>Регулятивные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24936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целеполагание </a:t>
            </a:r>
            <a:r>
              <a:rPr lang="ru-RU" dirty="0"/>
              <a:t>как постановка учебной задачи на основе соотнесения того, что уже известно и усвоено учащимися, и того, что ещё неизвестно;</a:t>
            </a:r>
          </a:p>
          <a:p>
            <a:pPr algn="just"/>
            <a:r>
              <a:rPr lang="ru-RU" dirty="0" smtClean="0"/>
              <a:t>планирование </a:t>
            </a:r>
            <a:r>
              <a:rPr lang="ru-RU" dirty="0"/>
              <a:t>– определение последовательности промежуточных целей с учётом конечного результата; составление плана и последовательности действий;</a:t>
            </a:r>
          </a:p>
          <a:p>
            <a:pPr algn="just"/>
            <a:r>
              <a:rPr lang="ru-RU" dirty="0" smtClean="0"/>
              <a:t>прогнозирование </a:t>
            </a:r>
            <a:r>
              <a:rPr lang="ru-RU" dirty="0"/>
              <a:t>– предвосхищение результата и уровня усвоения знаний, его временных характеристик;</a:t>
            </a:r>
          </a:p>
          <a:p>
            <a:pPr algn="just"/>
            <a:r>
              <a:rPr lang="ru-RU" dirty="0" smtClean="0"/>
              <a:t>контроль </a:t>
            </a:r>
            <a:r>
              <a:rPr lang="ru-RU" dirty="0"/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algn="just"/>
            <a:r>
              <a:rPr lang="ru-RU" dirty="0" smtClean="0"/>
              <a:t>коррекция </a:t>
            </a:r>
            <a:r>
              <a:rPr lang="ru-RU" dirty="0"/>
              <a:t>– внесение необходимых дополнений и коррективов в план и способ действия в случае расхождения эталона, реального действия и его результата; внесение изменений в результат своей деятельности, исходя из оценки этого результата самим обучающимся, учителем, товарищами;</a:t>
            </a:r>
          </a:p>
          <a:p>
            <a:pPr algn="just"/>
            <a:r>
              <a:rPr lang="ru-RU" dirty="0" smtClean="0"/>
              <a:t>оценка </a:t>
            </a:r>
            <a:r>
              <a:rPr lang="ru-RU" dirty="0"/>
              <a:t>– выделение и осознание обучающимся того, что уже усвоено и что ещё нужно усвоить, осознание качества и уровня усвоения; оценка результатов работы;</a:t>
            </a:r>
          </a:p>
          <a:p>
            <a:pPr algn="just"/>
            <a:r>
              <a:rPr lang="ru-RU" dirty="0" err="1" smtClean="0"/>
              <a:t>саморегуляция</a:t>
            </a:r>
            <a:r>
              <a:rPr lang="ru-RU" dirty="0" smtClean="0"/>
              <a:t> </a:t>
            </a:r>
            <a:r>
              <a:rPr lang="ru-RU" dirty="0"/>
              <a:t>как способность к мобилизации сил и энергии, к волевому усилию (к выбору в ситуации мотивационного конфликта) и преодолению препятствий.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4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4. </a:t>
            </a:r>
            <a:r>
              <a:rPr lang="ru-RU" sz="2800" dirty="0" smtClean="0"/>
              <a:t>Коммуникативные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планирование учебного сотрудничества с учителем и сверстниками – определение цели, функций участников, способов взаимодействия;</a:t>
            </a:r>
          </a:p>
          <a:p>
            <a:pPr algn="just"/>
            <a:r>
              <a:rPr lang="ru-RU" dirty="0" smtClean="0"/>
              <a:t>постановка </a:t>
            </a:r>
            <a:r>
              <a:rPr lang="ru-RU" dirty="0"/>
              <a:t>вопросов – инициативное сотрудничество в поиске и сборе информации;</a:t>
            </a:r>
          </a:p>
          <a:p>
            <a:pPr algn="just"/>
            <a:r>
              <a:rPr lang="ru-RU" dirty="0" smtClean="0"/>
              <a:t>разрешение </a:t>
            </a:r>
            <a:r>
              <a:rPr lang="ru-RU" dirty="0"/>
              <a:t>конфликтов 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 algn="just"/>
            <a:r>
              <a:rPr lang="ru-RU" dirty="0" smtClean="0"/>
              <a:t>управление </a:t>
            </a:r>
            <a:r>
              <a:rPr lang="ru-RU" dirty="0"/>
              <a:t>поведением партнёра – контроль, коррекция, оценка его действий;</a:t>
            </a:r>
          </a:p>
          <a:p>
            <a:pPr algn="just"/>
            <a:r>
              <a:rPr lang="ru-RU" dirty="0" smtClean="0"/>
              <a:t>умение </a:t>
            </a:r>
            <a:r>
              <a:rPr lang="ru-RU" dirty="0"/>
              <a:t>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92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95120" cy="56207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Функции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36327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обеспечение </a:t>
            </a:r>
            <a:r>
              <a:rPr lang="ru-RU" dirty="0"/>
              <a:t>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 smtClean="0"/>
              <a:t>создание </a:t>
            </a:r>
            <a:r>
              <a:rPr lang="ru-RU" dirty="0"/>
              <a:t>условий для развития личности и ее самореализации на основе готовности к непрерывному образованию, компетентности «научить учиться», толерантности жизни в поликультурном обществе, высокой социальной и профессиональной мобильности;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</a:t>
            </a:r>
            <a:r>
              <a:rPr lang="ru-RU" dirty="0" smtClean="0"/>
              <a:t>обеспечение </a:t>
            </a:r>
            <a:r>
              <a:rPr lang="ru-RU" dirty="0"/>
              <a:t>успешного усвоения знаний, умений и навыков и формирование картины мира и компетентностей в любой предметной области познания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09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91264" cy="4536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 позволит обеспечить реализацию идеи непрерывного образования на уровне школы при условии </a:t>
            </a:r>
            <a:r>
              <a:rPr lang="ru-RU" dirty="0" err="1"/>
              <a:t>сформированности</a:t>
            </a:r>
            <a:r>
              <a:rPr lang="ru-RU" dirty="0"/>
              <a:t> у обучающихся универсальных учебных действий (УУД</a:t>
            </a:r>
            <a:r>
              <a:rPr lang="ru-RU" dirty="0" smtClean="0"/>
              <a:t>).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Формирование </a:t>
            </a:r>
            <a:r>
              <a:rPr lang="ru-RU" dirty="0">
                <a:solidFill>
                  <a:srgbClr val="FF0000"/>
                </a:solidFill>
              </a:rPr>
              <a:t>УУД</a:t>
            </a:r>
            <a:r>
              <a:rPr lang="ru-RU" dirty="0"/>
              <a:t> - это одна из важнейших задач учителя, эффективность решения которой зависит от его профессиональной компетентности в области педагогического проектирования учебно-методической документации, технологии обучения и их </a:t>
            </a:r>
            <a:r>
              <a:rPr lang="ru-RU" dirty="0" smtClean="0"/>
              <a:t>реализации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Формирование УУД является целенаправленным, системным процессом, который реализуется через все предметные области и внеурочную деятельность.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6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8075240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Формирование универсальных учебных действий в образовательном процессе определяется тремя взаимодополняющими </a:t>
            </a:r>
            <a:r>
              <a:rPr lang="ru-RU" dirty="0" smtClean="0"/>
              <a:t>положениями:</a:t>
            </a:r>
            <a:endParaRPr lang="ru-RU" dirty="0"/>
          </a:p>
          <a:p>
            <a:pPr algn="just"/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универсальных учебных действий как цель образовательного процесса определяет его содержание и организацию. 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универсальных учебных действий происходит в контексте усвоения разных предметных дисциплин. 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Универсальные </a:t>
            </a:r>
            <a:r>
              <a:rPr lang="ru-RU" dirty="0"/>
              <a:t>учебные действия, их свойства и качества определяют эффективность образовательного процесса, в частности усвоение знаний и умений; формирование образа мира и основных видов компетенций учащегося, в том числе социальной и личностной компетентности.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02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052736"/>
            <a:ext cx="8136904" cy="4967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В.В. Давыдов [4], который разрабатывал положения деятельностного подхода к обучению, отмечал, что: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конечной целью обучения является формирование способа действий;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способ действий может быть сформирован только в результате деятельности, которую, если она специально организуется, называют учебной деятельностью;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механизмом обучения является не передача знаний, а управление учебной деятельностью по овладению знаниями, умениями и навыками.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3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43691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Требования </a:t>
            </a:r>
            <a:r>
              <a:rPr lang="ru-RU" sz="2800" dirty="0"/>
              <a:t>к организации процесса </a:t>
            </a:r>
            <a:r>
              <a:rPr lang="ru-RU" sz="2800" dirty="0" smtClean="0"/>
              <a:t>обучения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4895056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организация учебной деятельности учащихся, включая развитие учебно-познавательных мотивов; 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выбор конкретных методов и приемов обучения, обеспечивающих полную и адекватную ориентировку ученика в задании; 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организация таких форм учебного сотрудничества, где были бы востребованы активность и инициатива каждого ученика; 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выбор технологии обучения, предполагающий построение учебного процесса на </a:t>
            </a:r>
            <a:r>
              <a:rPr lang="ru-RU" sz="2400" dirty="0" err="1"/>
              <a:t>деятельностной</a:t>
            </a:r>
            <a:r>
              <a:rPr lang="ru-RU" sz="2400" dirty="0"/>
              <a:t> основе, на концептуальной основе, на крупноблочной основе, на опережающей основе, на проблемной основе, на личностно-смысловой основе, на диалоговой основе, на ситуативной основе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75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2550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Реализация </a:t>
            </a:r>
            <a:r>
              <a:rPr lang="ru-RU" dirty="0"/>
              <a:t>системно-деятельностного подхода в образовании осуществляется в ходе решения следующих педагогических задач: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определение и формирование основных результатов обучения и воспитания в терминах </a:t>
            </a:r>
            <a:r>
              <a:rPr lang="ru-RU" dirty="0" err="1"/>
              <a:t>сформированности</a:t>
            </a:r>
            <a:r>
              <a:rPr lang="ru-RU" dirty="0"/>
              <a:t> личностных качеств и универсальных учебных действий;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определение функций, содержания и структуры универсальных учебных действий;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определение круга учебных предметов, в рамках которых оптимально могут быть сформированы конкретные виды универсальных учебных действий и в какой форме;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разработка системы типовых задач для диагностики </a:t>
            </a:r>
            <a:r>
              <a:rPr lang="ru-RU" dirty="0" err="1"/>
              <a:t>сформированности</a:t>
            </a:r>
            <a:r>
              <a:rPr lang="ru-RU" dirty="0"/>
              <a:t> универсальных учебных действий на каждой из ступеней образовательного процесса и др.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2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363272" cy="5111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 Первичный опыт выполнения УУД и мотивация.</a:t>
            </a:r>
          </a:p>
          <a:p>
            <a:pPr marL="0" indent="0" algn="just">
              <a:buNone/>
            </a:pPr>
            <a:r>
              <a:rPr lang="ru-RU" dirty="0"/>
              <a:t>2. Освоение того, как это УУД надо выполнять.</a:t>
            </a:r>
          </a:p>
          <a:p>
            <a:pPr marL="0" indent="0" algn="just">
              <a:buNone/>
            </a:pPr>
            <a:r>
              <a:rPr lang="ru-RU" dirty="0"/>
              <a:t>3. Тренинг, самоконтроль и коррекция.</a:t>
            </a:r>
          </a:p>
          <a:p>
            <a:pPr marL="0" indent="0" algn="just">
              <a:buNone/>
            </a:pPr>
            <a:r>
              <a:rPr lang="ru-RU" dirty="0"/>
              <a:t>4. Контроль.</a:t>
            </a:r>
          </a:p>
          <a:p>
            <a:pPr marL="0" indent="0" algn="just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1186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Этапы формирования УУД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9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76456" cy="3816424"/>
          </a:xfrm>
        </p:spPr>
        <p:txBody>
          <a:bodyPr>
            <a:normAutofit/>
          </a:bodyPr>
          <a:lstStyle/>
          <a:p>
            <a:pPr algn="r"/>
            <a:r>
              <a:rPr lang="ru-RU" sz="2600" i="1" dirty="0"/>
              <a:t>Когда людей станут учить не тому, </a:t>
            </a:r>
            <a:r>
              <a:rPr lang="ru-RU" sz="2600" i="1" dirty="0" smtClean="0"/>
              <a:t/>
            </a:r>
            <a:br>
              <a:rPr lang="ru-RU" sz="2600" i="1" dirty="0" smtClean="0"/>
            </a:br>
            <a:r>
              <a:rPr lang="ru-RU" sz="2600" i="1" dirty="0" smtClean="0"/>
              <a:t>что </a:t>
            </a:r>
            <a:r>
              <a:rPr lang="ru-RU" sz="2600" i="1" dirty="0"/>
              <a:t>они должны думать,</a:t>
            </a:r>
            <a:br>
              <a:rPr lang="ru-RU" sz="2600" i="1" dirty="0"/>
            </a:br>
            <a:r>
              <a:rPr lang="ru-RU" sz="2600" i="1" dirty="0"/>
              <a:t>а тому, как они должны думать, </a:t>
            </a:r>
            <a:r>
              <a:rPr lang="ru-RU" sz="2600" i="1" dirty="0" smtClean="0"/>
              <a:t/>
            </a:r>
            <a:br>
              <a:rPr lang="ru-RU" sz="2600" i="1" dirty="0" smtClean="0"/>
            </a:br>
            <a:r>
              <a:rPr lang="ru-RU" sz="2600" i="1" dirty="0" smtClean="0"/>
              <a:t>то </a:t>
            </a:r>
            <a:r>
              <a:rPr lang="ru-RU" sz="2600" i="1" dirty="0"/>
              <a:t>тогда исчезнут всякие недоразумения.</a:t>
            </a:r>
            <a:br>
              <a:rPr lang="ru-RU" sz="2600" i="1" dirty="0"/>
            </a:br>
            <a:r>
              <a:rPr lang="ru-RU" sz="2600" dirty="0" smtClean="0"/>
              <a:t>Г</a:t>
            </a:r>
            <a:r>
              <a:rPr lang="ru-RU" sz="2600" dirty="0"/>
              <a:t>. Лихтенберг</a:t>
            </a:r>
            <a:r>
              <a:rPr lang="ru-RU" sz="2600" dirty="0" smtClean="0"/>
              <a:t>.</a:t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2160240" cy="325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4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6529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Условия для успешного формирования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Педагогическая </a:t>
            </a:r>
            <a:r>
              <a:rPr lang="ru-RU" dirty="0"/>
              <a:t>компетентность </a:t>
            </a:r>
            <a:r>
              <a:rPr lang="ru-RU" dirty="0" smtClean="0"/>
              <a:t>учителя;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Включение </a:t>
            </a:r>
            <a:r>
              <a:rPr lang="ru-RU" dirty="0"/>
              <a:t>учащихся в активную учебную </a:t>
            </a:r>
            <a:r>
              <a:rPr lang="ru-RU" dirty="0" smtClean="0"/>
              <a:t>деятельность;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Диагностика.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49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50891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ТЕХНОЛОГИЯ ПРОБЛЕМНОГО ДИАЛОГА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базируется  на системно-</a:t>
            </a:r>
            <a:r>
              <a:rPr lang="ru-RU" dirty="0" err="1"/>
              <a:t>деятельностном</a:t>
            </a:r>
            <a:r>
              <a:rPr lang="ru-RU" dirty="0"/>
              <a:t> подходе и обеспечивает создание основы для самостоятельного успешного  усвоения обучающимися новых знаний, компетенций, видов и способов деятельности. При этом постановку учебной проблемы и поиск решения осуществляют ученики  в ходе специально организованного учителем диалога.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20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ТЕХНОЛОГИЯ АДАПТИВНОГО ОБУЧЕНИЯ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3493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предполагает </a:t>
            </a:r>
            <a:r>
              <a:rPr lang="ru-RU" dirty="0"/>
              <a:t>гибкую систему организации учебных занятий с учетом индивидуальных особенностей обучаемых.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Центральное </a:t>
            </a:r>
            <a:r>
              <a:rPr lang="ru-RU" dirty="0"/>
              <a:t>место в этой технологии отводится обучаемому, его деятельности, качествам его личности. Особое внимание уделяется формированию у них учебных умений.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741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ГРУППОВОЕ ОБУЧЕНИЕ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предполагает высокую степень самостоятельности, инициативности учащихся, формирует развитие социальных навыков школьников в процессе групповых взаимодействий.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75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Для формирования личностных универсальных учебных действий можно предложить следующие виды </a:t>
            </a:r>
            <a:r>
              <a:rPr lang="ru-RU" sz="2800" dirty="0" smtClean="0"/>
              <a:t>заданий: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286000"/>
            <a:ext cx="7772400" cy="4572000"/>
          </a:xfrm>
        </p:spPr>
        <p:txBody>
          <a:bodyPr/>
          <a:lstStyle/>
          <a:p>
            <a:r>
              <a:rPr lang="ru-RU" dirty="0" smtClean="0"/>
              <a:t>участие </a:t>
            </a:r>
            <a:r>
              <a:rPr lang="ru-RU" dirty="0"/>
              <a:t>в проектах;</a:t>
            </a:r>
          </a:p>
          <a:p>
            <a:r>
              <a:rPr lang="ru-RU" dirty="0" smtClean="0"/>
              <a:t>подведение </a:t>
            </a:r>
            <a:r>
              <a:rPr lang="ru-RU" dirty="0"/>
              <a:t>итогов урока;</a:t>
            </a:r>
          </a:p>
          <a:p>
            <a:r>
              <a:rPr lang="ru-RU" dirty="0" smtClean="0"/>
              <a:t>творческие </a:t>
            </a:r>
            <a:r>
              <a:rPr lang="ru-RU" dirty="0"/>
              <a:t>задания;</a:t>
            </a:r>
          </a:p>
          <a:p>
            <a:r>
              <a:rPr lang="ru-RU" dirty="0" smtClean="0"/>
              <a:t>самооценка </a:t>
            </a:r>
            <a:r>
              <a:rPr lang="ru-RU" dirty="0"/>
              <a:t>события, происшествия;</a:t>
            </a:r>
          </a:p>
          <a:p>
            <a:r>
              <a:rPr lang="ru-RU" dirty="0" smtClean="0"/>
              <a:t>дневники </a:t>
            </a:r>
            <a:r>
              <a:rPr lang="ru-RU" dirty="0"/>
              <a:t>достижений;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1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Для формирования познавательных универсальных учебных действий целесообразны следующие виды </a:t>
            </a:r>
            <a:r>
              <a:rPr lang="ru-RU" sz="2800" dirty="0" smtClean="0"/>
              <a:t>заданий: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7724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"</a:t>
            </a:r>
            <a:r>
              <a:rPr lang="ru-RU" dirty="0"/>
              <a:t>найди отличия" (можно задать их количество);</a:t>
            </a:r>
          </a:p>
          <a:p>
            <a:r>
              <a:rPr lang="ru-RU" dirty="0" smtClean="0"/>
              <a:t>"</a:t>
            </a:r>
            <a:r>
              <a:rPr lang="ru-RU" dirty="0"/>
              <a:t>на что похоже?";</a:t>
            </a:r>
          </a:p>
          <a:p>
            <a:r>
              <a:rPr lang="ru-RU" dirty="0" smtClean="0"/>
              <a:t>поиск </a:t>
            </a:r>
            <a:r>
              <a:rPr lang="ru-RU" dirty="0"/>
              <a:t>лишнего;</a:t>
            </a:r>
          </a:p>
          <a:p>
            <a:r>
              <a:rPr lang="ru-RU" dirty="0" smtClean="0"/>
              <a:t>упорядочивание</a:t>
            </a:r>
            <a:r>
              <a:rPr lang="ru-RU" dirty="0"/>
              <a:t>;</a:t>
            </a:r>
          </a:p>
          <a:p>
            <a:r>
              <a:rPr lang="ru-RU" dirty="0" smtClean="0"/>
              <a:t>"</a:t>
            </a:r>
            <a:r>
              <a:rPr lang="ru-RU" dirty="0"/>
              <a:t>цепочки";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схем-опор;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разного вида таблицами;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и распознавание диаграмм;</a:t>
            </a:r>
          </a:p>
          <a:p>
            <a:r>
              <a:rPr lang="ru-RU" dirty="0" smtClean="0"/>
              <a:t>работа </a:t>
            </a:r>
            <a:r>
              <a:rPr lang="ru-RU" dirty="0"/>
              <a:t>со </a:t>
            </a:r>
            <a:r>
              <a:rPr lang="ru-RU" dirty="0" smtClean="0"/>
              <a:t>словарями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97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Для формирования регулятивных универсальных учебных действий возможны следующие виды заданий: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24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"</a:t>
            </a:r>
            <a:r>
              <a:rPr lang="ru-RU" dirty="0"/>
              <a:t>преднамеренные ошибки";</a:t>
            </a:r>
          </a:p>
          <a:p>
            <a:r>
              <a:rPr lang="ru-RU" dirty="0" smtClean="0"/>
              <a:t>поиск </a:t>
            </a:r>
            <a:r>
              <a:rPr lang="ru-RU" dirty="0"/>
              <a:t>информации в предложенных источниках;</a:t>
            </a:r>
          </a:p>
          <a:p>
            <a:r>
              <a:rPr lang="ru-RU" dirty="0" smtClean="0"/>
              <a:t>взаимоконтроль</a:t>
            </a:r>
            <a:r>
              <a:rPr lang="ru-RU" dirty="0"/>
              <a:t>;</a:t>
            </a:r>
          </a:p>
          <a:p>
            <a:r>
              <a:rPr lang="ru-RU" dirty="0" smtClean="0"/>
              <a:t>КОНОП </a:t>
            </a:r>
            <a:r>
              <a:rPr lang="ru-RU" dirty="0"/>
              <a:t>(контрольный опрос на определенную проблему).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92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Для формирования коммуникативных универсальных учебных действий можно предложить следующие виды заданий: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208912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составь </a:t>
            </a:r>
            <a:r>
              <a:rPr lang="ru-RU" dirty="0"/>
              <a:t>задание партнеру;</a:t>
            </a:r>
          </a:p>
          <a:p>
            <a:r>
              <a:rPr lang="ru-RU" dirty="0" smtClean="0"/>
              <a:t>отзыв </a:t>
            </a:r>
            <a:r>
              <a:rPr lang="ru-RU" dirty="0"/>
              <a:t>на работу товарища;</a:t>
            </a:r>
          </a:p>
          <a:p>
            <a:r>
              <a:rPr lang="ru-RU" dirty="0" smtClean="0"/>
              <a:t>групповая </a:t>
            </a:r>
            <a:r>
              <a:rPr lang="ru-RU" dirty="0"/>
              <a:t>работа по составлению кроссворда;</a:t>
            </a:r>
          </a:p>
          <a:p>
            <a:r>
              <a:rPr lang="ru-RU" dirty="0" smtClean="0"/>
              <a:t>диалоговое </a:t>
            </a:r>
            <a:r>
              <a:rPr lang="ru-RU" dirty="0"/>
              <a:t>слушание (формулировка вопросов для обратной связи);</a:t>
            </a:r>
          </a:p>
          <a:p>
            <a:r>
              <a:rPr lang="ru-RU" dirty="0" smtClean="0"/>
              <a:t>"</a:t>
            </a:r>
            <a:r>
              <a:rPr lang="ru-RU" dirty="0"/>
              <a:t>подготовь рассказ...", "опиши устно...", "объясни..." и т. 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87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48" y="476672"/>
            <a:ext cx="8856984" cy="7249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Критерии результативности </a:t>
            </a:r>
            <a:r>
              <a:rPr lang="ru-RU" sz="2800" dirty="0" smtClean="0"/>
              <a:t>урока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Цели </a:t>
            </a:r>
            <a:r>
              <a:rPr lang="ru-RU" dirty="0"/>
              <a:t>урока задаются с тенденцией передачи </a:t>
            </a:r>
            <a:r>
              <a:rPr lang="ru-RU" dirty="0" smtClean="0"/>
              <a:t>функции от </a:t>
            </a:r>
            <a:r>
              <a:rPr lang="ru-RU" dirty="0"/>
              <a:t>учителя к ученику.</a:t>
            </a:r>
          </a:p>
          <a:p>
            <a:pPr algn="just"/>
            <a:r>
              <a:rPr lang="ru-RU" dirty="0" smtClean="0"/>
              <a:t>Учитель </a:t>
            </a:r>
            <a:r>
              <a:rPr lang="ru-RU" dirty="0"/>
              <a:t>систематически обучает детей </a:t>
            </a:r>
            <a:r>
              <a:rPr lang="ru-RU" dirty="0" smtClean="0"/>
              <a:t>осуществлять рефлексивное </a:t>
            </a:r>
            <a:r>
              <a:rPr lang="ru-RU" dirty="0"/>
              <a:t>действие (оценивать свою </a:t>
            </a:r>
            <a:r>
              <a:rPr lang="ru-RU" dirty="0" smtClean="0"/>
              <a:t>готовность, обнаруживать </a:t>
            </a:r>
            <a:r>
              <a:rPr lang="ru-RU" dirty="0"/>
              <a:t>незнание, находить причины </a:t>
            </a:r>
            <a:r>
              <a:rPr lang="ru-RU" dirty="0" smtClean="0"/>
              <a:t>затруднений и </a:t>
            </a:r>
            <a:r>
              <a:rPr lang="ru-RU" dirty="0"/>
              <a:t>т.п.)</a:t>
            </a:r>
          </a:p>
          <a:p>
            <a:pPr algn="just"/>
            <a:r>
              <a:rPr lang="ru-RU" dirty="0" smtClean="0"/>
              <a:t>Используются </a:t>
            </a:r>
            <a:r>
              <a:rPr lang="ru-RU" dirty="0"/>
              <a:t>разнообразные формы, методы и </a:t>
            </a:r>
            <a:r>
              <a:rPr lang="ru-RU" dirty="0" smtClean="0"/>
              <a:t>приемы обучения</a:t>
            </a:r>
            <a:r>
              <a:rPr lang="ru-RU" dirty="0"/>
              <a:t>, повышающие степень активности учащихся </a:t>
            </a:r>
            <a:r>
              <a:rPr lang="ru-RU" dirty="0" smtClean="0"/>
              <a:t>в учебном </a:t>
            </a:r>
            <a:r>
              <a:rPr lang="ru-RU" dirty="0" smtClean="0"/>
              <a:t>процессе</a:t>
            </a:r>
            <a:endParaRPr lang="ru-RU" dirty="0"/>
          </a:p>
          <a:p>
            <a:pPr algn="just"/>
            <a:r>
              <a:rPr lang="ru-RU" dirty="0" smtClean="0"/>
              <a:t>Учитель </a:t>
            </a:r>
            <a:r>
              <a:rPr lang="ru-RU" dirty="0"/>
              <a:t>владеет технологией диалога, </a:t>
            </a:r>
            <a:r>
              <a:rPr lang="ru-RU" dirty="0" smtClean="0"/>
              <a:t>обучает учащихся </a:t>
            </a:r>
            <a:r>
              <a:rPr lang="ru-RU" dirty="0"/>
              <a:t>ставить и адресовать </a:t>
            </a:r>
            <a:r>
              <a:rPr lang="ru-RU" dirty="0" smtClean="0"/>
              <a:t>вопросы</a:t>
            </a:r>
            <a:endParaRPr lang="ru-RU" dirty="0"/>
          </a:p>
          <a:p>
            <a:pPr algn="just"/>
            <a:r>
              <a:rPr lang="ru-RU" dirty="0"/>
              <a:t>Учитель эффективно (адекватно цели урока) </a:t>
            </a:r>
            <a:r>
              <a:rPr lang="ru-RU" dirty="0" smtClean="0"/>
              <a:t>сочетает репродуктивную </a:t>
            </a:r>
            <a:r>
              <a:rPr lang="ru-RU" dirty="0"/>
              <a:t>и проблемную формы обучения, </a:t>
            </a:r>
            <a:r>
              <a:rPr lang="ru-RU" dirty="0" smtClean="0"/>
              <a:t>учит детей </a:t>
            </a:r>
            <a:r>
              <a:rPr lang="ru-RU" dirty="0"/>
              <a:t>работать по правилу и </a:t>
            </a:r>
            <a:r>
              <a:rPr lang="ru-RU" dirty="0" smtClean="0"/>
              <a:t>творчески</a:t>
            </a:r>
            <a:endParaRPr lang="ru-RU" dirty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уроке задаются задачи и четкие </a:t>
            </a:r>
            <a:r>
              <a:rPr lang="ru-RU" dirty="0" smtClean="0"/>
              <a:t>критерии самоконтроля </a:t>
            </a:r>
            <a:r>
              <a:rPr lang="ru-RU" dirty="0"/>
              <a:t>и самооценки (происходит </a:t>
            </a:r>
            <a:r>
              <a:rPr lang="ru-RU" dirty="0" smtClean="0"/>
              <a:t>специальное формирование </a:t>
            </a:r>
            <a:r>
              <a:rPr lang="ru-RU" dirty="0"/>
              <a:t>контрольно-оценочной деятельности </a:t>
            </a:r>
            <a:r>
              <a:rPr lang="ru-RU" dirty="0" smtClean="0"/>
              <a:t>у обучающихся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39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363272" cy="525509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Учитель добивается осмысления </a:t>
            </a:r>
            <a:r>
              <a:rPr lang="ru-RU" dirty="0" smtClean="0"/>
              <a:t>учебного материала </a:t>
            </a:r>
            <a:r>
              <a:rPr lang="ru-RU" dirty="0"/>
              <a:t>всеми учащимися, используя для этого</a:t>
            </a:r>
          </a:p>
          <a:p>
            <a:r>
              <a:rPr lang="ru-RU" dirty="0"/>
              <a:t>специальные приемы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Учитель стремится оценивать </a:t>
            </a:r>
            <a:r>
              <a:rPr lang="ru-RU" dirty="0" smtClean="0"/>
              <a:t>реальное продвижение </a:t>
            </a:r>
            <a:r>
              <a:rPr lang="ru-RU" dirty="0"/>
              <a:t>каждого ученика, поощряет </a:t>
            </a:r>
            <a:r>
              <a:rPr lang="ru-RU" dirty="0" smtClean="0"/>
              <a:t>и поддерживает </a:t>
            </a:r>
            <a:r>
              <a:rPr lang="ru-RU" dirty="0"/>
              <a:t>минимальные успехи.</a:t>
            </a:r>
          </a:p>
          <a:p>
            <a:r>
              <a:rPr lang="ru-RU" dirty="0" smtClean="0"/>
              <a:t>Учитель </a:t>
            </a:r>
            <a:r>
              <a:rPr lang="ru-RU" dirty="0"/>
              <a:t>специально планирует </a:t>
            </a:r>
            <a:r>
              <a:rPr lang="ru-RU" dirty="0" smtClean="0"/>
              <a:t>коммуникативные задачи </a:t>
            </a:r>
            <a:r>
              <a:rPr lang="ru-RU" dirty="0"/>
              <a:t>урока.</a:t>
            </a:r>
          </a:p>
          <a:p>
            <a:r>
              <a:rPr lang="ru-RU" dirty="0" smtClean="0"/>
              <a:t>Учитель </a:t>
            </a:r>
            <a:r>
              <a:rPr lang="ru-RU" dirty="0"/>
              <a:t>принимает и поощряет, </a:t>
            </a:r>
            <a:r>
              <a:rPr lang="ru-RU" dirty="0" smtClean="0"/>
              <a:t>выражаемую учеником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обственную</a:t>
            </a:r>
            <a:r>
              <a:rPr lang="ru-RU" dirty="0" smtClean="0"/>
              <a:t> </a:t>
            </a:r>
            <a:r>
              <a:rPr lang="ru-RU" dirty="0"/>
              <a:t>позицию, иное </a:t>
            </a:r>
            <a:r>
              <a:rPr lang="ru-RU" dirty="0" smtClean="0"/>
              <a:t>мнение, обучает </a:t>
            </a:r>
            <a:r>
              <a:rPr lang="ru-RU" dirty="0"/>
              <a:t>корректным формам их выражения.</a:t>
            </a:r>
          </a:p>
          <a:p>
            <a:r>
              <a:rPr lang="ru-RU" dirty="0" smtClean="0"/>
              <a:t>Стиль</a:t>
            </a:r>
            <a:r>
              <a:rPr lang="ru-RU" dirty="0"/>
              <a:t>, тон отношений, задаваемый на </a:t>
            </a:r>
            <a:r>
              <a:rPr lang="ru-RU" dirty="0" smtClean="0"/>
              <a:t>уроке, создают </a:t>
            </a:r>
            <a:r>
              <a:rPr lang="ru-RU" dirty="0"/>
              <a:t>атмосферу сотрудничества, </a:t>
            </a:r>
            <a:r>
              <a:rPr lang="ru-RU" dirty="0" smtClean="0"/>
              <a:t>сотворчества, психологического </a:t>
            </a:r>
            <a:r>
              <a:rPr lang="ru-RU" dirty="0"/>
              <a:t>комфорта.</a:t>
            </a:r>
          </a:p>
          <a:p>
            <a:r>
              <a:rPr lang="ru-RU" dirty="0" smtClean="0"/>
              <a:t>На </a:t>
            </a:r>
            <a:r>
              <a:rPr lang="ru-RU" dirty="0"/>
              <a:t>уроке осуществляется глубокое </a:t>
            </a:r>
            <a:r>
              <a:rPr lang="ru-RU" dirty="0" smtClean="0"/>
              <a:t>личностное воздействие </a:t>
            </a:r>
            <a:r>
              <a:rPr lang="ru-RU" dirty="0"/>
              <a:t>«учитель – ученик» (через </a:t>
            </a:r>
            <a:r>
              <a:rPr lang="ru-RU" dirty="0" smtClean="0"/>
              <a:t>отношения, совместную  деятельность </a:t>
            </a:r>
            <a:r>
              <a:rPr lang="ru-RU" dirty="0"/>
              <a:t>и т.д.)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6529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Универсальные учебные действия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«Универсальные </a:t>
            </a:r>
            <a:r>
              <a:rPr lang="ru-RU" dirty="0"/>
              <a:t>учебные действия» </a:t>
            </a:r>
            <a:r>
              <a:rPr lang="ru-RU" dirty="0" smtClean="0"/>
              <a:t>- способность </a:t>
            </a:r>
            <a:r>
              <a:rPr lang="ru-RU" dirty="0"/>
              <a:t>субъекта к саморазвитию и самосовершенствованию путем сознательного и активного присвоения нового социального опыта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«Универсальные </a:t>
            </a:r>
            <a:r>
              <a:rPr lang="ru-RU" dirty="0"/>
              <a:t>учебные действия» </a:t>
            </a:r>
            <a:r>
              <a:rPr lang="ru-RU" dirty="0" smtClean="0"/>
              <a:t>- совокупность </a:t>
            </a:r>
            <a:r>
              <a:rPr lang="ru-RU" dirty="0"/>
              <a:t>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40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Позиция учителя</a:t>
            </a:r>
            <a:r>
              <a:rPr lang="ru-RU" dirty="0" smtClean="0"/>
              <a:t>: </a:t>
            </a:r>
            <a:r>
              <a:rPr lang="ru-RU" dirty="0"/>
              <a:t>к классу не с ответом (</a:t>
            </a:r>
            <a:r>
              <a:rPr lang="ru-RU" dirty="0" smtClean="0"/>
              <a:t>готовые знания</a:t>
            </a:r>
            <a:r>
              <a:rPr lang="ru-RU" dirty="0"/>
              <a:t>, умения, навыки), а с вопросом.</a:t>
            </a:r>
          </a:p>
          <a:p>
            <a:r>
              <a:rPr lang="ru-RU" dirty="0">
                <a:solidFill>
                  <a:srgbClr val="FF0000"/>
                </a:solidFill>
              </a:rPr>
              <a:t>Позиция ученика</a:t>
            </a:r>
            <a:r>
              <a:rPr lang="ru-RU" dirty="0" smtClean="0"/>
              <a:t>: </a:t>
            </a:r>
            <a:r>
              <a:rPr lang="ru-RU" dirty="0"/>
              <a:t>за познание мира, (в </a:t>
            </a:r>
            <a:r>
              <a:rPr lang="ru-RU" dirty="0" smtClean="0"/>
              <a:t>специально организованных </a:t>
            </a:r>
            <a:r>
              <a:rPr lang="ru-RU" dirty="0"/>
              <a:t>для этого условиях).</a:t>
            </a:r>
          </a:p>
          <a:p>
            <a:r>
              <a:rPr lang="ru-RU" dirty="0">
                <a:solidFill>
                  <a:srgbClr val="FF0000"/>
                </a:solidFill>
              </a:rPr>
              <a:t>Учебная </a:t>
            </a:r>
            <a:r>
              <a:rPr lang="ru-RU" dirty="0" smtClean="0">
                <a:solidFill>
                  <a:srgbClr val="FF0000"/>
                </a:solidFill>
              </a:rPr>
              <a:t>задача </a:t>
            </a:r>
            <a:r>
              <a:rPr lang="ru-RU" dirty="0"/>
              <a:t>– задача, решая которую </a:t>
            </a:r>
            <a:r>
              <a:rPr lang="ru-RU" dirty="0" smtClean="0"/>
              <a:t>ребенок выполняет </a:t>
            </a:r>
            <a:r>
              <a:rPr lang="ru-RU" dirty="0"/>
              <a:t>цели учителя. Она может совпадать </a:t>
            </a:r>
            <a:r>
              <a:rPr lang="ru-RU" dirty="0" smtClean="0"/>
              <a:t>с целью </a:t>
            </a:r>
            <a:r>
              <a:rPr lang="ru-RU" dirty="0"/>
              <a:t>урока или не совпадать.</a:t>
            </a:r>
          </a:p>
          <a:p>
            <a:r>
              <a:rPr lang="ru-RU" dirty="0">
                <a:solidFill>
                  <a:srgbClr val="FF0000"/>
                </a:solidFill>
              </a:rPr>
              <a:t>Учебная </a:t>
            </a:r>
            <a:r>
              <a:rPr lang="ru-RU" dirty="0" smtClean="0">
                <a:solidFill>
                  <a:srgbClr val="FF0000"/>
                </a:solidFill>
              </a:rPr>
              <a:t>деятельность</a:t>
            </a:r>
            <a:r>
              <a:rPr lang="ru-RU" dirty="0" smtClean="0"/>
              <a:t> </a:t>
            </a:r>
            <a:r>
              <a:rPr lang="ru-RU" dirty="0"/>
              <a:t>– управляемый </a:t>
            </a:r>
            <a:r>
              <a:rPr lang="ru-RU" dirty="0" smtClean="0"/>
              <a:t>учебный процесс</a:t>
            </a:r>
            <a:r>
              <a:rPr lang="ru-RU" dirty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Учебное </a:t>
            </a:r>
            <a:r>
              <a:rPr lang="ru-RU" dirty="0" smtClean="0">
                <a:solidFill>
                  <a:srgbClr val="FF0000"/>
                </a:solidFill>
              </a:rPr>
              <a:t>действие</a:t>
            </a:r>
            <a:r>
              <a:rPr lang="ru-RU" dirty="0" smtClean="0"/>
              <a:t> </a:t>
            </a:r>
            <a:r>
              <a:rPr lang="ru-RU" dirty="0"/>
              <a:t>– действие по созданию образа.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Образ</a:t>
            </a:r>
            <a:r>
              <a:rPr lang="ru-RU" dirty="0" smtClean="0"/>
              <a:t> </a:t>
            </a:r>
            <a:r>
              <a:rPr lang="ru-RU" dirty="0"/>
              <a:t>– слово, рисунок, схема, план.</a:t>
            </a:r>
          </a:p>
          <a:p>
            <a:r>
              <a:rPr lang="ru-RU" dirty="0">
                <a:solidFill>
                  <a:srgbClr val="FF0000"/>
                </a:solidFill>
              </a:rPr>
              <a:t>Оценочное </a:t>
            </a:r>
            <a:r>
              <a:rPr lang="ru-RU" dirty="0" smtClean="0">
                <a:solidFill>
                  <a:srgbClr val="FF0000"/>
                </a:solidFill>
              </a:rPr>
              <a:t>действие </a:t>
            </a:r>
            <a:r>
              <a:rPr lang="ru-RU" dirty="0"/>
              <a:t>– я умею! У меня получится!</a:t>
            </a:r>
          </a:p>
          <a:p>
            <a:r>
              <a:rPr lang="ru-RU" dirty="0">
                <a:solidFill>
                  <a:srgbClr val="FF0000"/>
                </a:solidFill>
              </a:rPr>
              <a:t>Эмоционально – ценностная </a:t>
            </a:r>
            <a:r>
              <a:rPr lang="ru-RU" dirty="0" smtClean="0">
                <a:solidFill>
                  <a:srgbClr val="FF0000"/>
                </a:solidFill>
              </a:rPr>
              <a:t>оценка </a:t>
            </a:r>
            <a:r>
              <a:rPr lang="ru-RU" dirty="0"/>
              <a:t>– Я считаю</a:t>
            </a:r>
          </a:p>
          <a:p>
            <a:pPr marL="0" indent="0">
              <a:buNone/>
            </a:pPr>
            <a:r>
              <a:rPr lang="ru-RU" dirty="0"/>
              <a:t>так то…. (формирование мировоззрения)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3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Личностные</a:t>
            </a:r>
            <a:endParaRPr lang="ru-RU" dirty="0"/>
          </a:p>
          <a:p>
            <a:r>
              <a:rPr lang="ru-RU" dirty="0" smtClean="0"/>
              <a:t>Познавательные</a:t>
            </a:r>
            <a:endParaRPr lang="ru-RU" dirty="0"/>
          </a:p>
          <a:p>
            <a:r>
              <a:rPr lang="ru-RU" dirty="0" smtClean="0"/>
              <a:t>Регулятивные</a:t>
            </a:r>
            <a:endParaRPr lang="ru-RU" dirty="0"/>
          </a:p>
          <a:p>
            <a:r>
              <a:rPr lang="ru-RU" dirty="0" smtClean="0"/>
              <a:t>Коммуникативные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8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1. Личностные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обеспечивают ценностно-смысловую ориентацию обучающихся (умение соотносить поступки и события с принятыми этическими принципами, знание моральных норм и умение выделить нравственный аспект поведения) и ориентацию в социальных ролях и межличностных отношениях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8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724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личностных действий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личностное, профессиональное, жизненное самоопределение;</a:t>
            </a:r>
          </a:p>
          <a:p>
            <a:pPr algn="just"/>
            <a:r>
              <a:rPr lang="ru-RU" dirty="0" err="1" smtClean="0"/>
              <a:t>смыслообразование</a:t>
            </a:r>
            <a:r>
              <a:rPr lang="ru-RU" dirty="0"/>
              <a:t>, т. е. установление обучающимися связи между целью учебной деятельности и её мотивом, другими словами, между результатом учения и тем, что побуждает деятельность, ради чего она осуществляется. Ученик должен задаваться вопросом: какое значение и какой смысл имеет для меня учение? – и уметь на него отвечать.</a:t>
            </a:r>
          </a:p>
          <a:p>
            <a:pPr algn="just"/>
            <a:r>
              <a:rPr lang="ru-RU" dirty="0" smtClean="0"/>
              <a:t>нравственно-этическая </a:t>
            </a:r>
            <a:r>
              <a:rPr lang="ru-RU" dirty="0"/>
              <a:t>ориентация, в том числе и оценивание усваиваемого содержания (исходя из социальных и личностных ценностей), обеспечивающее личностный моральный выбор.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2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2. Познавательные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включают: </a:t>
            </a:r>
            <a:endParaRPr lang="ru-RU" dirty="0" smtClean="0"/>
          </a:p>
          <a:p>
            <a:r>
              <a:rPr lang="ru-RU" dirty="0" err="1"/>
              <a:t>о</a:t>
            </a:r>
            <a:r>
              <a:rPr lang="ru-RU" dirty="0" err="1" smtClean="0"/>
              <a:t>бщеучебные</a:t>
            </a:r>
            <a:r>
              <a:rPr lang="ru-RU" dirty="0" smtClean="0"/>
              <a:t> УУД, </a:t>
            </a:r>
          </a:p>
          <a:p>
            <a:r>
              <a:rPr lang="ru-RU" dirty="0" smtClean="0"/>
              <a:t>логические </a:t>
            </a:r>
            <a:r>
              <a:rPr lang="ru-RU" dirty="0"/>
              <a:t>учебные </a:t>
            </a:r>
            <a:r>
              <a:rPr lang="ru-RU" dirty="0" smtClean="0"/>
              <a:t>действия,</a:t>
            </a:r>
          </a:p>
          <a:p>
            <a:r>
              <a:rPr lang="ru-RU" dirty="0" smtClean="0"/>
              <a:t>постановку проблемы,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проблемы.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0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724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Общеучебные</a:t>
            </a:r>
            <a:r>
              <a:rPr lang="ru-RU" sz="2800" dirty="0" smtClean="0"/>
              <a:t>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самостоятельное выделение и формулирование познавательной цели;</a:t>
            </a:r>
          </a:p>
          <a:p>
            <a:pPr algn="just"/>
            <a:r>
              <a:rPr lang="ru-RU" dirty="0" smtClean="0"/>
              <a:t>поиск </a:t>
            </a:r>
            <a:r>
              <a:rPr lang="ru-RU" dirty="0"/>
              <a:t>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pPr algn="just"/>
            <a:r>
              <a:rPr lang="ru-RU" dirty="0" smtClean="0"/>
              <a:t>структурирование </a:t>
            </a:r>
            <a:r>
              <a:rPr lang="ru-RU" dirty="0"/>
              <a:t>знаний;</a:t>
            </a:r>
          </a:p>
          <a:p>
            <a:pPr algn="just"/>
            <a:r>
              <a:rPr lang="ru-RU" dirty="0" smtClean="0"/>
              <a:t>осознанное </a:t>
            </a:r>
            <a:r>
              <a:rPr lang="ru-RU" dirty="0"/>
              <a:t>и произвольное построение речевого высказывания в устной и письменной форме;</a:t>
            </a:r>
          </a:p>
          <a:p>
            <a:pPr algn="just"/>
            <a:r>
              <a:rPr lang="ru-RU" dirty="0" smtClean="0"/>
              <a:t>выбор </a:t>
            </a:r>
            <a:r>
              <a:rPr lang="ru-RU" dirty="0"/>
              <a:t>наиболее эффективных способов решения задач в зависимости от конкретных условий;</a:t>
            </a:r>
          </a:p>
          <a:p>
            <a:pPr algn="just"/>
            <a:r>
              <a:rPr lang="ru-RU" dirty="0" smtClean="0"/>
              <a:t>рефлексия </a:t>
            </a:r>
            <a:r>
              <a:rPr lang="ru-RU" dirty="0"/>
              <a:t>способов и условий действия, контроль и оценка процесса и результатов деятельности;</a:t>
            </a:r>
          </a:p>
          <a:p>
            <a:pPr algn="just"/>
            <a:r>
              <a:rPr lang="ru-RU" dirty="0" smtClean="0"/>
              <a:t>смысловое </a:t>
            </a:r>
            <a:r>
              <a:rPr lang="ru-RU" dirty="0"/>
              <a:t>чтение как осмысление цели чтения и выбор вида чтения в зависимости от цели; извлечение необходимой информации из прослушанных текстов различных жанров; 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официально-делового стилей; понимание и адекватная оценка языка средств массовой информации;</a:t>
            </a:r>
          </a:p>
          <a:p>
            <a:pPr algn="just"/>
            <a:r>
              <a:rPr lang="ru-RU" dirty="0" smtClean="0"/>
              <a:t>постановка </a:t>
            </a:r>
            <a:r>
              <a:rPr lang="ru-RU" dirty="0"/>
              <a:t>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Логические УУД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анализ объектов с целью выделения признаков (существенных, несущественных);</a:t>
            </a:r>
          </a:p>
          <a:p>
            <a:pPr algn="just"/>
            <a:r>
              <a:rPr lang="ru-RU" dirty="0" smtClean="0"/>
              <a:t>синтез </a:t>
            </a:r>
            <a:r>
              <a:rPr lang="ru-RU" dirty="0"/>
              <a:t>–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 algn="just"/>
            <a:r>
              <a:rPr lang="ru-RU" dirty="0" smtClean="0"/>
              <a:t>выбор </a:t>
            </a:r>
            <a:r>
              <a:rPr lang="ru-RU" dirty="0"/>
              <a:t>оснований и критериев для сравнения, </a:t>
            </a:r>
            <a:r>
              <a:rPr lang="ru-RU" dirty="0" err="1"/>
              <a:t>сериации</a:t>
            </a:r>
            <a:r>
              <a:rPr lang="ru-RU" dirty="0"/>
              <a:t>, классификации объектов;</a:t>
            </a:r>
          </a:p>
          <a:p>
            <a:pPr algn="just"/>
            <a:r>
              <a:rPr lang="ru-RU" dirty="0" smtClean="0"/>
              <a:t>подведение </a:t>
            </a:r>
            <a:r>
              <a:rPr lang="ru-RU" dirty="0"/>
              <a:t>под понятие, выведение следствий;</a:t>
            </a:r>
          </a:p>
          <a:p>
            <a:pPr algn="just"/>
            <a:r>
              <a:rPr lang="ru-RU" dirty="0" smtClean="0"/>
              <a:t>установление </a:t>
            </a:r>
            <a:r>
              <a:rPr lang="ru-RU" dirty="0"/>
              <a:t>причинно-следственных связей, представление цепочек объектов и явлений;</a:t>
            </a:r>
          </a:p>
          <a:p>
            <a:pPr algn="just"/>
            <a:r>
              <a:rPr lang="ru-RU" dirty="0" smtClean="0"/>
              <a:t>построение </a:t>
            </a:r>
            <a:r>
              <a:rPr lang="ru-RU" dirty="0"/>
              <a:t>логической цепочки рассуждений, анализ истинности утверждений;</a:t>
            </a:r>
          </a:p>
          <a:p>
            <a:pPr algn="just"/>
            <a:r>
              <a:rPr lang="ru-RU" dirty="0" smtClean="0"/>
              <a:t>доказательство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выдвижение </a:t>
            </a:r>
            <a:r>
              <a:rPr lang="ru-RU" dirty="0"/>
              <a:t>гипотез и их обоснование.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4C26-7DFB-4E48-825B-5AC9657793D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86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1955</Words>
  <Application>Microsoft Office PowerPoint</Application>
  <PresentationFormat>Экран (4:3)</PresentationFormat>
  <Paragraphs>192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Справедливость</vt:lpstr>
      <vt:lpstr>Формирование и развитие УУД в рамках системно-деятельностного подхода</vt:lpstr>
      <vt:lpstr>Когда людей станут учить не тому,  что они должны думать, а тому, как они должны думать,  то тогда исчезнут всякие недоразумения. Г. Лихтенберг.   </vt:lpstr>
      <vt:lpstr>Универсальные учебные действия</vt:lpstr>
      <vt:lpstr>Виды УУД</vt:lpstr>
      <vt:lpstr>1. Личностные УУД</vt:lpstr>
      <vt:lpstr>Виды личностных действий</vt:lpstr>
      <vt:lpstr>2. Познавательные УУД</vt:lpstr>
      <vt:lpstr>Общеучебные УУД</vt:lpstr>
      <vt:lpstr>Логические УУД</vt:lpstr>
      <vt:lpstr>Постановка и решение проблемы</vt:lpstr>
      <vt:lpstr>3. Регулятивные УУД</vt:lpstr>
      <vt:lpstr>4. Коммуникативные УУД</vt:lpstr>
      <vt:lpstr>Функции УУД</vt:lpstr>
      <vt:lpstr>Презентация PowerPoint</vt:lpstr>
      <vt:lpstr>Презентация PowerPoint</vt:lpstr>
      <vt:lpstr>Презентация PowerPoint</vt:lpstr>
      <vt:lpstr>Требования к организации процесса обучения</vt:lpstr>
      <vt:lpstr>Презентация PowerPoint</vt:lpstr>
      <vt:lpstr>Презентация PowerPoint</vt:lpstr>
      <vt:lpstr>Условия для успешного формирования УУД</vt:lpstr>
      <vt:lpstr>ТЕХНОЛОГИЯ ПРОБЛЕМНОГО ДИАЛОГА</vt:lpstr>
      <vt:lpstr>ТЕХНОЛОГИЯ АДАПТИВНОГО ОБУЧЕНИЯ</vt:lpstr>
      <vt:lpstr>ГРУППОВОЕ ОБУЧЕНИЕ</vt:lpstr>
      <vt:lpstr>Для формирования личностных универсальных учебных действий можно предложить следующие виды заданий:</vt:lpstr>
      <vt:lpstr>Для формирования познавательных универсальных учебных действий целесообразны следующие виды заданий:</vt:lpstr>
      <vt:lpstr>Для формирования регулятивных универсальных учебных действий возможны следующие виды заданий:</vt:lpstr>
      <vt:lpstr>Для формирования коммуникативных универсальных учебных действий можно предложить следующие виды заданий:</vt:lpstr>
      <vt:lpstr>Критерии результативности урока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развитие УУД в рамках системно-деятельностного подхода</dc:title>
  <dc:creator>Admin</dc:creator>
  <cp:lastModifiedBy>Admin</cp:lastModifiedBy>
  <cp:revision>16</cp:revision>
  <dcterms:created xsi:type="dcterms:W3CDTF">2013-10-31T15:33:15Z</dcterms:created>
  <dcterms:modified xsi:type="dcterms:W3CDTF">2013-11-01T02:08:44Z</dcterms:modified>
</cp:coreProperties>
</file>