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75" r:id="rId8"/>
    <p:sldId id="261" r:id="rId9"/>
    <p:sldId id="262" r:id="rId10"/>
    <p:sldId id="263" r:id="rId11"/>
    <p:sldId id="272" r:id="rId12"/>
    <p:sldId id="273" r:id="rId13"/>
    <p:sldId id="274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9E94-3F78-4AEB-A754-C2626EC75654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3438-798C-477E-B7AF-63F8C0F52F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212976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Правовой нигилизм как отрицательный фактор политики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21328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Элективный курс по политологии 10-11 классы.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Составила учитель истории и обществознания МКОУ «</a:t>
            </a:r>
            <a:r>
              <a:rPr lang="ru-RU" dirty="0" err="1" smtClean="0">
                <a:solidFill>
                  <a:srgbClr val="FF0000"/>
                </a:solidFill>
              </a:rPr>
              <a:t>Гауфская</a:t>
            </a:r>
            <a:r>
              <a:rPr lang="ru-RU" dirty="0" smtClean="0">
                <a:solidFill>
                  <a:srgbClr val="FF0000"/>
                </a:solidFill>
              </a:rPr>
              <a:t> СОШ» </a:t>
            </a:r>
            <a:r>
              <a:rPr lang="ru-RU" dirty="0" err="1" smtClean="0">
                <a:solidFill>
                  <a:srgbClr val="FF0000"/>
                </a:solidFill>
              </a:rPr>
              <a:t>Кущенко</a:t>
            </a:r>
            <a:r>
              <a:rPr lang="ru-RU" dirty="0" smtClean="0">
                <a:solidFill>
                  <a:srgbClr val="FF0000"/>
                </a:solidFill>
              </a:rPr>
              <a:t> Г,В.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Галина\Desktop\Новая папка (2)\i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1414" y="250824"/>
            <a:ext cx="2043000" cy="3034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Революционная интеллигенция:</a:t>
            </a:r>
          </a:p>
          <a:p>
            <a:r>
              <a:rPr lang="ru-RU" dirty="0" smtClean="0"/>
              <a:t>Н.Г. Чернышевский и Н.А. Добролюбов критиковали общественный строй, но никогда не указывали на право как инструмент социальных преобразований.</a:t>
            </a:r>
          </a:p>
          <a:p>
            <a:endParaRPr lang="ru-RU" dirty="0"/>
          </a:p>
        </p:txBody>
      </p:sp>
      <p:pic>
        <p:nvPicPr>
          <p:cNvPr id="9218" name="Picture 2" descr="C:\Users\Галина\Desktop\Новая папка (2)\i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705578"/>
            <a:ext cx="2664296" cy="3275773"/>
          </a:xfrm>
          <a:prstGeom prst="rect">
            <a:avLst/>
          </a:prstGeom>
          <a:noFill/>
        </p:spPr>
      </p:pic>
      <p:pic>
        <p:nvPicPr>
          <p:cNvPr id="9219" name="Picture 3" descr="C:\Users\Галина\Desktop\Новая папка (2)\i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1265" y="657224"/>
            <a:ext cx="2583973" cy="3491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Революционная интеллигенция: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М.А. Бакунин, П.А. Кропоткин </a:t>
            </a:r>
            <a:r>
              <a:rPr lang="ru-RU" smtClean="0"/>
              <a:t>называли право,   порожденное государством,  </a:t>
            </a:r>
            <a:r>
              <a:rPr lang="ru-RU" dirty="0" smtClean="0"/>
              <a:t>злом.</a:t>
            </a:r>
          </a:p>
          <a:p>
            <a:endParaRPr lang="ru-RU" dirty="0"/>
          </a:p>
        </p:txBody>
      </p:sp>
      <p:pic>
        <p:nvPicPr>
          <p:cNvPr id="10242" name="Picture 2" descr="C:\Users\Галина\Desktop\Новая папка (2)\i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6175" y="1063624"/>
            <a:ext cx="2162163" cy="2725415"/>
          </a:xfrm>
          <a:prstGeom prst="rect">
            <a:avLst/>
          </a:prstGeom>
          <a:noFill/>
        </p:spPr>
      </p:pic>
      <p:pic>
        <p:nvPicPr>
          <p:cNvPr id="10243" name="Picture 3" descr="C:\Users\Галина\Desktop\Новая папка (2)\i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980728"/>
            <a:ext cx="2255668" cy="2750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Интеллигенция:</a:t>
            </a:r>
          </a:p>
          <a:p>
            <a:r>
              <a:rPr lang="ru-RU" dirty="0" smtClean="0"/>
              <a:t>Л.Н. Толстой призывал жить «не по закону, а по совести»</a:t>
            </a:r>
          </a:p>
          <a:p>
            <a:endParaRPr lang="ru-RU" dirty="0"/>
          </a:p>
        </p:txBody>
      </p:sp>
      <p:pic>
        <p:nvPicPr>
          <p:cNvPr id="11266" name="Picture 2" descr="C:\Users\Галина\Desktop\Новая папка (2)\i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698"/>
            <a:ext cx="3096344" cy="3715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Философы-идеалисты:</a:t>
            </a:r>
          </a:p>
          <a:p>
            <a:r>
              <a:rPr lang="ru-RU" dirty="0" smtClean="0"/>
              <a:t>Н.А. Бердяев, В.С. Соловьев решающее значение придавали духовным факторам (религии и морали), но праву места не находили</a:t>
            </a:r>
          </a:p>
          <a:p>
            <a:endParaRPr lang="ru-RU" dirty="0"/>
          </a:p>
        </p:txBody>
      </p:sp>
      <p:pic>
        <p:nvPicPr>
          <p:cNvPr id="12290" name="Picture 2" descr="C:\Users\Галина\Desktop\Новая папка (2)\i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7148" y="312187"/>
            <a:ext cx="3453204" cy="3836893"/>
          </a:xfrm>
          <a:prstGeom prst="rect">
            <a:avLst/>
          </a:prstGeom>
          <a:noFill/>
        </p:spPr>
      </p:pic>
      <p:pic>
        <p:nvPicPr>
          <p:cNvPr id="12291" name="Picture 3" descr="C:\Users\Галина\Desktop\Новая папка (2)\i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4664"/>
            <a:ext cx="2808312" cy="3829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988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Советский период</a:t>
            </a:r>
          </a:p>
          <a:p>
            <a:r>
              <a:rPr lang="ru-RU" dirty="0" smtClean="0"/>
              <a:t>Каким было отношение к законности в тоталитарный период?</a:t>
            </a:r>
            <a:endParaRPr lang="ru-RU" dirty="0"/>
          </a:p>
        </p:txBody>
      </p:sp>
      <p:pic>
        <p:nvPicPr>
          <p:cNvPr id="13314" name="Picture 2" descr="C:\Users\Галина\Desktop\Новая папка (2)\i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72408" cy="2526886"/>
          </a:xfrm>
          <a:prstGeom prst="rect">
            <a:avLst/>
          </a:prstGeom>
          <a:noFill/>
        </p:spPr>
      </p:pic>
      <p:pic>
        <p:nvPicPr>
          <p:cNvPr id="13315" name="Picture 3" descr="C:\Users\Галина\Desktop\Новая папка (2)\i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276872"/>
            <a:ext cx="3538953" cy="2736304"/>
          </a:xfrm>
          <a:prstGeom prst="rect">
            <a:avLst/>
          </a:prstGeom>
          <a:noFill/>
        </p:spPr>
      </p:pic>
      <p:pic>
        <p:nvPicPr>
          <p:cNvPr id="13316" name="Picture 4" descr="C:\Users\Галина\Desktop\Новая папка (2)\i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5012" y="0"/>
            <a:ext cx="3761995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18722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Каково отношение к праву сегодня?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Галина\Desktop\Новая папка (2)\pravovoj-nigilizm-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00808"/>
            <a:ext cx="5153404" cy="4967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Причины  правового нигилизма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Самодержавный способ правления, многовековое крепостничество, лишавшее массу людей прав и свобод, репрессивное законодательство</a:t>
            </a:r>
          </a:p>
          <a:p>
            <a:r>
              <a:rPr lang="ru-RU" dirty="0" smtClean="0"/>
              <a:t>2. Провозглашение диктатуры пролетариата как власти, не связанной и не ограниченной законами</a:t>
            </a:r>
          </a:p>
          <a:p>
            <a:r>
              <a:rPr lang="ru-RU" dirty="0" smtClean="0"/>
              <a:t>3. Административно-командные методы управления в советский период, широкое использование карательных возможностей права</a:t>
            </a:r>
          </a:p>
          <a:p>
            <a:r>
              <a:rPr lang="ru-RU" dirty="0" smtClean="0"/>
              <a:t>4. Длительность процесса перехода к рыночным отношениям и постоянная корректировка законов</a:t>
            </a:r>
          </a:p>
          <a:p>
            <a:r>
              <a:rPr lang="ru-RU" dirty="0" smtClean="0"/>
              <a:t>5. Некомпетентность чиновников</a:t>
            </a:r>
          </a:p>
          <a:p>
            <a:r>
              <a:rPr lang="ru-RU" dirty="0" smtClean="0"/>
              <a:t>6. Несовершенное правосудие</a:t>
            </a:r>
          </a:p>
          <a:p>
            <a:r>
              <a:rPr lang="ru-RU" dirty="0" smtClean="0"/>
              <a:t>7. Восприятие  права населением только как приказов государства (указаний начальства)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Формы правового нигилизма ( в зависимости от степени выраженности отрицания ценности права)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Пассивные формы:</a:t>
            </a:r>
          </a:p>
          <a:p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Конформистское отношение </a:t>
            </a:r>
            <a:r>
              <a:rPr lang="ru-RU" dirty="0" smtClean="0"/>
              <a:t>к праву ( конформизм приспособленчество, отсутствие своей позиции, некритичное следование образцу)( Пр.: голосовать как знакомые люди)</a:t>
            </a:r>
          </a:p>
          <a:p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Равнодушное отношение  </a:t>
            </a:r>
            <a:r>
              <a:rPr lang="ru-RU" dirty="0" smtClean="0"/>
              <a:t>к праву(Пр.: общественная значимость  выборов отодвигается на задний план, все зависит от настроения)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Активные формы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Критичный правовой нигилизм </a:t>
            </a:r>
            <a:r>
              <a:rPr lang="ru-RU" dirty="0" smtClean="0"/>
              <a:t>(Пр.: человек не только сам убежден в бесполезности права, но и с помощью аргументов пытается убедить других)</a:t>
            </a:r>
          </a:p>
          <a:p>
            <a:r>
              <a:rPr lang="ru-RU" dirty="0" smtClean="0"/>
              <a:t>2. </a:t>
            </a:r>
            <a:r>
              <a:rPr lang="ru-RU" dirty="0" smtClean="0">
                <a:solidFill>
                  <a:srgbClr val="FF0000"/>
                </a:solidFill>
              </a:rPr>
              <a:t>Агрессивный правовой нигилизм </a:t>
            </a:r>
            <a:r>
              <a:rPr lang="ru-RU" dirty="0" smtClean="0"/>
              <a:t>(Пр.: слова превращаются в дела, противоречащие закону)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Пути преодоления правового нигилизма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Направлять силы на искоренение наиболее опасных проявлений правового нигилизма – преступлений.</a:t>
            </a:r>
          </a:p>
          <a:p>
            <a:r>
              <a:rPr lang="ru-RU" dirty="0" smtClean="0"/>
              <a:t>2. Уважать права других людей и научиться защищать свои права и свободы.</a:t>
            </a:r>
          </a:p>
          <a:p>
            <a:r>
              <a:rPr lang="ru-RU" dirty="0"/>
              <a:t>3</a:t>
            </a:r>
            <a:r>
              <a:rPr lang="ru-RU" dirty="0" smtClean="0"/>
              <a:t>. Совершенствование законодательства.</a:t>
            </a:r>
          </a:p>
          <a:p>
            <a:r>
              <a:rPr lang="ru-RU" dirty="0" smtClean="0"/>
              <a:t>4. Улучшение работы правоохранительных органов</a:t>
            </a:r>
          </a:p>
          <a:p>
            <a:r>
              <a:rPr lang="ru-RU" dirty="0" smtClean="0"/>
              <a:t>5. Повышение уровня правовой культуры населения (включает знания, отношение к праву, действия)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0112" y="3284984"/>
            <a:ext cx="3106688" cy="284117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Законы святы, да исполнители супостаты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Галин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50" y="1900797"/>
            <a:ext cx="5640886" cy="4048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C:\Users\Галина\Desktop\Новая папка (2)\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20688"/>
            <a:ext cx="4492144" cy="5347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и виды нигилизма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Нигилизм – отрицание общепринятых ценностей.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Виды нигилизма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Идеологический </a:t>
            </a:r>
          </a:p>
          <a:p>
            <a:r>
              <a:rPr lang="ru-RU" dirty="0" smtClean="0"/>
              <a:t>2. </a:t>
            </a:r>
            <a:r>
              <a:rPr lang="ru-RU" dirty="0"/>
              <a:t>Р</a:t>
            </a:r>
            <a:r>
              <a:rPr lang="ru-RU" dirty="0" smtClean="0"/>
              <a:t>елигиозный</a:t>
            </a:r>
          </a:p>
          <a:p>
            <a:r>
              <a:rPr lang="ru-RU" dirty="0" smtClean="0"/>
              <a:t>3. Политический</a:t>
            </a:r>
          </a:p>
          <a:p>
            <a:r>
              <a:rPr lang="ru-RU" dirty="0" smtClean="0"/>
              <a:t>4. Нравственный</a:t>
            </a:r>
          </a:p>
          <a:p>
            <a:r>
              <a:rPr lang="ru-RU" dirty="0" smtClean="0"/>
              <a:t>5. Правовой</a:t>
            </a:r>
            <a:endParaRPr lang="ru-RU" dirty="0"/>
          </a:p>
        </p:txBody>
      </p:sp>
      <p:pic>
        <p:nvPicPr>
          <p:cNvPr id="3074" name="Picture 2" descr="C:\Users\Галина\Desktop\Новая папка (2)\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8222" y="2241066"/>
            <a:ext cx="4104218" cy="3420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Нигилизм: положительные и отрицательные стороны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Положительные(конструктивные) проявления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Критика несовершенных законов, свержение тиранов, борьба против тоталитарных режимов</a:t>
            </a:r>
          </a:p>
          <a:p>
            <a:endParaRPr lang="ru-RU" dirty="0"/>
          </a:p>
        </p:txBody>
      </p:sp>
      <p:pic>
        <p:nvPicPr>
          <p:cNvPr id="4098" name="Picture 2" descr="C:\Users\Галина\Desktop\Новая папка (2)\i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055664"/>
            <a:ext cx="5256584" cy="3443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Отрицательные (деструктивные)проявления:</a:t>
            </a:r>
          </a:p>
          <a:p>
            <a:r>
              <a:rPr lang="ru-RU" dirty="0" smtClean="0"/>
              <a:t>Преувеличенное подчеркивание недостатков, категоричное отрицание, бескомпромиссность позиции, отсутствие альтернативной позитивной  программы действий, антиобщественное поведение</a:t>
            </a:r>
          </a:p>
          <a:p>
            <a:endParaRPr lang="ru-RU" dirty="0"/>
          </a:p>
        </p:txBody>
      </p:sp>
      <p:pic>
        <p:nvPicPr>
          <p:cNvPr id="5122" name="Picture 2" descr="C:\Users\Галина\Desktop\Новая папка (2)\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501008"/>
            <a:ext cx="2327515" cy="3356992"/>
          </a:xfrm>
          <a:prstGeom prst="rect">
            <a:avLst/>
          </a:prstGeom>
          <a:noFill/>
        </p:spPr>
      </p:pic>
      <p:pic>
        <p:nvPicPr>
          <p:cNvPr id="5123" name="Picture 3" descr="C:\Users\Галина\Desktop\Новая папка (2)\i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3028" y="3471604"/>
            <a:ext cx="3567003" cy="3386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правового нигилизма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158417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Правовой нигилизм – отрицание ценности права.</a:t>
            </a:r>
          </a:p>
          <a:p>
            <a:r>
              <a:rPr lang="ru-RU" dirty="0" smtClean="0"/>
              <a:t>Правовой нигилизм может выступать в теоретической и практической формах.</a:t>
            </a:r>
          </a:p>
        </p:txBody>
      </p:sp>
      <p:pic>
        <p:nvPicPr>
          <p:cNvPr id="6147" name="Picture 3" descr="C:\Users\Галина\Desktop\Новая папка (2)\full_prav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7"/>
            <a:ext cx="5436096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Насколько это серьезно для общества?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Галина\Desktop\Новая папка (2)\i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710" y="1268760"/>
            <a:ext cx="6588252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0"/>
            <a:ext cx="520526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Правовой нигилизм  и российское общество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29309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Дореволюционный период:</a:t>
            </a:r>
          </a:p>
          <a:p>
            <a:endParaRPr lang="ru-RU" dirty="0"/>
          </a:p>
          <a:p>
            <a:r>
              <a:rPr lang="ru-RU" dirty="0" smtClean="0"/>
              <a:t>Закон что дышло: куда повернешь, туда и вышло.</a:t>
            </a:r>
          </a:p>
          <a:p>
            <a:r>
              <a:rPr lang="ru-RU" dirty="0" smtClean="0"/>
              <a:t>Судья что плотник: что захочет, то и вырубит</a:t>
            </a:r>
          </a:p>
          <a:p>
            <a:r>
              <a:rPr lang="ru-RU" dirty="0" smtClean="0"/>
              <a:t>Судьям то и полезно, что в карман полезло.</a:t>
            </a:r>
          </a:p>
          <a:p>
            <a:r>
              <a:rPr lang="ru-RU" dirty="0" smtClean="0"/>
              <a:t>Суд что паутина: шмель проскочит, а муха увязнет.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Каково было отношение народа к праву и закону  согласно этим пословицам?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Галина\Desktop\Новая папка (2)\i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630"/>
            <a:ext cx="2448272" cy="3221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5050904" cy="57214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Поэтическая сатира 19 века:</a:t>
            </a:r>
          </a:p>
          <a:p>
            <a:r>
              <a:rPr lang="ru-RU" dirty="0" smtClean="0"/>
              <a:t>По причинам органическим</a:t>
            </a:r>
          </a:p>
          <a:p>
            <a:r>
              <a:rPr lang="ru-RU" dirty="0" smtClean="0"/>
              <a:t>Мы совсем не снабжены</a:t>
            </a:r>
          </a:p>
          <a:p>
            <a:r>
              <a:rPr lang="ru-RU" dirty="0" smtClean="0"/>
              <a:t>Здравым смыслом юридическим,</a:t>
            </a:r>
          </a:p>
          <a:p>
            <a:r>
              <a:rPr lang="ru-RU" dirty="0" smtClean="0"/>
              <a:t>Сим исчадьем сатаны.</a:t>
            </a:r>
          </a:p>
          <a:p>
            <a:r>
              <a:rPr lang="ru-RU" dirty="0" smtClean="0"/>
              <a:t>Широки натуры русские,</a:t>
            </a:r>
          </a:p>
          <a:p>
            <a:r>
              <a:rPr lang="ru-RU" dirty="0" smtClean="0"/>
              <a:t>Нашей правды идеал</a:t>
            </a:r>
          </a:p>
          <a:p>
            <a:r>
              <a:rPr lang="ru-RU" dirty="0" smtClean="0"/>
              <a:t>Не влезает в формы узкие</a:t>
            </a:r>
          </a:p>
          <a:p>
            <a:r>
              <a:rPr lang="ru-RU" dirty="0" smtClean="0"/>
              <a:t>Юридических начал…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Галина\Desktop\Новая папка (2)\i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8946" y="1857828"/>
            <a:ext cx="4115053" cy="2939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576</Words>
  <Application>Microsoft Office PowerPoint</Application>
  <PresentationFormat>Экран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Правовой нигилизм как отрицательный фактор политики</vt:lpstr>
      <vt:lpstr>Слайд 2</vt:lpstr>
      <vt:lpstr>Понятие и виды нигилизма</vt:lpstr>
      <vt:lpstr>Нигилизм: положительные и отрицательные стороны</vt:lpstr>
      <vt:lpstr>Слайд 5</vt:lpstr>
      <vt:lpstr>Понятие правового нигилизма</vt:lpstr>
      <vt:lpstr>Насколько это серьезно для общества? </vt:lpstr>
      <vt:lpstr>Правовой нигилизм  и российское общество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Причины  правового нигилизма</vt:lpstr>
      <vt:lpstr>Формы правового нигилизма ( в зависимости от степени выраженности отрицания ценности права)</vt:lpstr>
      <vt:lpstr>Слайд 18</vt:lpstr>
      <vt:lpstr>Пути преодоления правового нигилизма</vt:lpstr>
      <vt:lpstr>Слайд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нигилизм как отрицательный фактор политики</dc:title>
  <dc:creator>Галина</dc:creator>
  <cp:lastModifiedBy>Галина</cp:lastModifiedBy>
  <cp:revision>12</cp:revision>
  <dcterms:created xsi:type="dcterms:W3CDTF">2013-04-17T14:07:43Z</dcterms:created>
  <dcterms:modified xsi:type="dcterms:W3CDTF">2013-04-17T15:59:21Z</dcterms:modified>
</cp:coreProperties>
</file>