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366" r:id="rId2"/>
    <p:sldId id="393" r:id="rId3"/>
    <p:sldId id="394" r:id="rId4"/>
    <p:sldId id="316" r:id="rId5"/>
    <p:sldId id="307" r:id="rId6"/>
    <p:sldId id="320" r:id="rId7"/>
    <p:sldId id="291" r:id="rId8"/>
    <p:sldId id="358" r:id="rId9"/>
    <p:sldId id="258" r:id="rId10"/>
    <p:sldId id="360" r:id="rId11"/>
    <p:sldId id="376" r:id="rId12"/>
    <p:sldId id="377" r:id="rId13"/>
    <p:sldId id="378" r:id="rId14"/>
    <p:sldId id="379" r:id="rId15"/>
    <p:sldId id="308" r:id="rId16"/>
    <p:sldId id="380" r:id="rId17"/>
    <p:sldId id="381" r:id="rId18"/>
    <p:sldId id="361" r:id="rId19"/>
    <p:sldId id="283" r:id="rId20"/>
    <p:sldId id="303" r:id="rId21"/>
    <p:sldId id="304" r:id="rId22"/>
    <p:sldId id="329" r:id="rId23"/>
    <p:sldId id="330" r:id="rId24"/>
    <p:sldId id="334" r:id="rId25"/>
    <p:sldId id="333" r:id="rId26"/>
    <p:sldId id="313" r:id="rId27"/>
    <p:sldId id="386" r:id="rId28"/>
    <p:sldId id="392" r:id="rId29"/>
    <p:sldId id="397" r:id="rId30"/>
    <p:sldId id="286" r:id="rId31"/>
    <p:sldId id="284" r:id="rId32"/>
    <p:sldId id="363" r:id="rId33"/>
    <p:sldId id="362" r:id="rId34"/>
    <p:sldId id="365" r:id="rId35"/>
    <p:sldId id="364" r:id="rId36"/>
    <p:sldId id="367" r:id="rId37"/>
    <p:sldId id="368" r:id="rId38"/>
    <p:sldId id="369" r:id="rId39"/>
    <p:sldId id="370" r:id="rId40"/>
    <p:sldId id="374" r:id="rId41"/>
    <p:sldId id="398" r:id="rId42"/>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D8EF"/>
    <a:srgbClr val="0066FF"/>
    <a:srgbClr val="00FF00"/>
    <a:srgbClr val="A50021"/>
    <a:srgbClr val="F729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98474" autoAdjust="0"/>
  </p:normalViewPr>
  <p:slideViewPr>
    <p:cSldViewPr>
      <p:cViewPr>
        <p:scale>
          <a:sx n="60" d="100"/>
          <a:sy n="60" d="100"/>
        </p:scale>
        <p:origin x="-1914" y="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4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a:t>Существует ли в </a:t>
            </a:r>
            <a:r>
              <a:rPr lang="ru-RU" dirty="0" smtClean="0"/>
              <a:t>районе</a:t>
            </a:r>
            <a:r>
              <a:rPr lang="ru-RU" baseline="0" dirty="0" smtClean="0"/>
              <a:t> </a:t>
            </a:r>
            <a:r>
              <a:rPr lang="ru-RU" dirty="0" smtClean="0"/>
              <a:t>проблема </a:t>
            </a:r>
            <a:r>
              <a:rPr lang="ru-RU" dirty="0"/>
              <a:t>отсутствия </a:t>
            </a:r>
            <a:r>
              <a:rPr lang="ru-RU" dirty="0" smtClean="0"/>
              <a:t>постоянно действующей станции переливания крови? </a:t>
            </a:r>
            <a:endParaRPr lang="ru-RU" dirty="0"/>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3446327683615822E-2"/>
          <c:y val="0.38522427440633245"/>
          <c:w val="0.60640301318267453"/>
          <c:h val="0.53034300791556732"/>
        </c:manualLayout>
      </c:layout>
      <c:pie3DChart>
        <c:varyColors val="1"/>
        <c:ser>
          <c:idx val="0"/>
          <c:order val="0"/>
          <c:tx>
            <c:strRef>
              <c:f>Лист1!$B$1</c:f>
              <c:strCache>
                <c:ptCount val="1"/>
                <c:pt idx="0">
                  <c:v>Существует ли в поселке проблема отсутствия уличного освещения? </c:v>
                </c:pt>
              </c:strCache>
            </c:strRef>
          </c:tx>
          <c:explosion val="25"/>
          <c:dPt>
            <c:idx val="0"/>
            <c:bubble3D val="0"/>
          </c:dPt>
          <c:dPt>
            <c:idx val="1"/>
            <c:bubble3D val="0"/>
          </c:dPt>
          <c:dPt>
            <c:idx val="2"/>
            <c:bubble3D val="0"/>
          </c:dPt>
          <c:dLbls>
            <c:showLegendKey val="0"/>
            <c:showVal val="1"/>
            <c:showCatName val="0"/>
            <c:showSerName val="0"/>
            <c:showPercent val="0"/>
            <c:showBubbleSize val="0"/>
            <c:showLeaderLines val="1"/>
          </c:dLbls>
          <c:cat>
            <c:strRef>
              <c:f>Лист1!$A$2:$A$4</c:f>
              <c:strCache>
                <c:ptCount val="3"/>
                <c:pt idx="0">
                  <c:v>да</c:v>
                </c:pt>
                <c:pt idx="1">
                  <c:v>нет</c:v>
                </c:pt>
                <c:pt idx="2">
                  <c:v>не знаю</c:v>
                </c:pt>
              </c:strCache>
            </c:strRef>
          </c:cat>
          <c:val>
            <c:numRef>
              <c:f>Лист1!$B$2:$B$4</c:f>
              <c:numCache>
                <c:formatCode>General</c:formatCode>
                <c:ptCount val="3"/>
                <c:pt idx="0">
                  <c:v>91</c:v>
                </c:pt>
                <c:pt idx="1">
                  <c:v>2</c:v>
                </c:pt>
                <c:pt idx="2">
                  <c:v>7</c:v>
                </c:pt>
              </c:numCache>
            </c:numRef>
          </c:val>
        </c:ser>
        <c:dLbls>
          <c:showLegendKey val="0"/>
          <c:showVal val="0"/>
          <c:showCatName val="0"/>
          <c:showSerName val="0"/>
          <c:showPercent val="0"/>
          <c:showBubbleSize val="0"/>
          <c:showLeaderLines val="1"/>
        </c:dLbls>
      </c:pie3DChart>
      <c:spPr>
        <a:noFill/>
        <a:ln w="25399">
          <a:noFill/>
        </a:ln>
      </c:spPr>
    </c:plotArea>
    <c:legend>
      <c:legendPos val="r"/>
      <c:layout/>
      <c:overlay val="0"/>
    </c:legend>
    <c:plotVisOnly val="1"/>
    <c:dispBlanksAs val="zero"/>
    <c:showDLblsOverMax val="0"/>
  </c:chart>
  <c:txPr>
    <a:bodyPr/>
    <a:lstStyle/>
    <a:p>
      <a:pPr>
        <a:defRPr sz="1798">
          <a:latin typeface="Times New Roman" pitchFamily="18" charset="0"/>
          <a:cs typeface="Times New Roman"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Каким Вы видите решение данной проблемы?</c:v>
                </c:pt>
              </c:strCache>
            </c:strRef>
          </c:tx>
          <c:explosion val="25"/>
          <c:dPt>
            <c:idx val="0"/>
            <c:bubble3D val="0"/>
          </c:dPt>
          <c:dPt>
            <c:idx val="1"/>
            <c:bubble3D val="0"/>
          </c:dPt>
          <c:dPt>
            <c:idx val="2"/>
            <c:bubble3D val="0"/>
          </c:dPt>
          <c:dPt>
            <c:idx val="3"/>
            <c:bubble3D val="0"/>
          </c:dPt>
          <c:dLbls>
            <c:showLegendKey val="0"/>
            <c:showVal val="1"/>
            <c:showCatName val="0"/>
            <c:showSerName val="0"/>
            <c:showPercent val="0"/>
            <c:showBubbleSize val="0"/>
            <c:showLeaderLines val="1"/>
          </c:dLbls>
          <c:cat>
            <c:strRef>
              <c:f>Лист1!$A$2:$A$5</c:f>
              <c:strCache>
                <c:ptCount val="4"/>
                <c:pt idx="0">
                  <c:v>Проблему может решить только власть</c:v>
                </c:pt>
                <c:pt idx="1">
                  <c:v>Все связано с финансированием</c:v>
                </c:pt>
                <c:pt idx="2">
                  <c:v>Все в наших руках</c:v>
                </c:pt>
                <c:pt idx="3">
                  <c:v>Ничего не изменить</c:v>
                </c:pt>
              </c:strCache>
            </c:strRef>
          </c:cat>
          <c:val>
            <c:numRef>
              <c:f>Лист1!$B$2:$B$5</c:f>
              <c:numCache>
                <c:formatCode>General</c:formatCode>
                <c:ptCount val="4"/>
                <c:pt idx="0">
                  <c:v>13</c:v>
                </c:pt>
                <c:pt idx="1">
                  <c:v>15</c:v>
                </c:pt>
                <c:pt idx="2">
                  <c:v>29</c:v>
                </c:pt>
                <c:pt idx="3">
                  <c:v>43</c:v>
                </c:pt>
              </c:numCache>
            </c:numRef>
          </c:val>
        </c:ser>
        <c:dLbls>
          <c:showLegendKey val="0"/>
          <c:showVal val="0"/>
          <c:showCatName val="0"/>
          <c:showSerName val="0"/>
          <c:showPercent val="0"/>
          <c:showBubbleSize val="0"/>
          <c:showLeaderLines val="1"/>
        </c:dLbls>
      </c:pie3DChart>
      <c:spPr>
        <a:noFill/>
        <a:ln w="25394">
          <a:noFill/>
        </a:ln>
      </c:spPr>
    </c:plotArea>
    <c:legend>
      <c:legendPos val="r"/>
      <c:layout/>
      <c:overlay val="0"/>
    </c:legend>
    <c:plotVisOnly val="1"/>
    <c:dispBlanksAs val="zero"/>
    <c:showDLblsOverMax val="0"/>
  </c:chart>
  <c:txPr>
    <a:bodyPr/>
    <a:lstStyle/>
    <a:p>
      <a:pPr>
        <a:defRPr sz="1600">
          <a:latin typeface="Times New Roman" pitchFamily="18" charset="0"/>
          <a:cs typeface="Times New Roman" pitchFamily="18" charset="0"/>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94AC7D-F717-480A-B1EA-FC175630A68F}" type="doc">
      <dgm:prSet loTypeId="urn:microsoft.com/office/officeart/2005/8/layout/hProcess4" loCatId="process" qsTypeId="urn:microsoft.com/office/officeart/2005/8/quickstyle/3d3" qsCatId="3D" csTypeId="urn:microsoft.com/office/officeart/2005/8/colors/accent1_2" csCatId="accent1" phldr="1"/>
      <dgm:spPr/>
      <dgm:t>
        <a:bodyPr/>
        <a:lstStyle/>
        <a:p>
          <a:endParaRPr lang="ru-RU"/>
        </a:p>
      </dgm:t>
    </dgm:pt>
    <dgm:pt modelId="{B2906EED-4A98-480C-888E-92FD78DFCE5A}">
      <dgm:prSet phldrT="[Текст]"/>
      <dgm:spPr/>
      <dgm:t>
        <a:bodyPr/>
        <a:lstStyle/>
        <a:p>
          <a:r>
            <a:rPr lang="en-US" dirty="0" smtClean="0">
              <a:latin typeface="Times New Roman" pitchFamily="18" charset="0"/>
              <a:cs typeface="Times New Roman" pitchFamily="18" charset="0"/>
            </a:rPr>
            <a:t>I </a:t>
          </a:r>
          <a:r>
            <a:rPr lang="ru-RU" dirty="0" smtClean="0">
              <a:latin typeface="Times New Roman" pitchFamily="18" charset="0"/>
              <a:cs typeface="Times New Roman" pitchFamily="18" charset="0"/>
            </a:rPr>
            <a:t>этап</a:t>
          </a:r>
          <a:endParaRPr lang="ru-RU" dirty="0">
            <a:latin typeface="Times New Roman" pitchFamily="18" charset="0"/>
            <a:cs typeface="Times New Roman" pitchFamily="18" charset="0"/>
          </a:endParaRPr>
        </a:p>
      </dgm:t>
    </dgm:pt>
    <dgm:pt modelId="{73AF6B72-B668-4E05-A7C2-778339190C26}" type="parTrans" cxnId="{66A8C695-7582-4486-A79C-F672D05FCBEB}">
      <dgm:prSet/>
      <dgm:spPr/>
      <dgm:t>
        <a:bodyPr/>
        <a:lstStyle/>
        <a:p>
          <a:endParaRPr lang="ru-RU">
            <a:latin typeface="Times New Roman" pitchFamily="18" charset="0"/>
            <a:cs typeface="Times New Roman" pitchFamily="18" charset="0"/>
          </a:endParaRPr>
        </a:p>
      </dgm:t>
    </dgm:pt>
    <dgm:pt modelId="{9634E447-C6B2-4C4D-8090-1C3AD072C6B0}" type="sibTrans" cxnId="{66A8C695-7582-4486-A79C-F672D05FCBEB}">
      <dgm:prSet>
        <dgm:style>
          <a:lnRef idx="1">
            <a:schemeClr val="accent3"/>
          </a:lnRef>
          <a:fillRef idx="3">
            <a:schemeClr val="accent3"/>
          </a:fillRef>
          <a:effectRef idx="2">
            <a:schemeClr val="accent3"/>
          </a:effectRef>
          <a:fontRef idx="minor">
            <a:schemeClr val="lt1"/>
          </a:fontRef>
        </dgm:style>
      </dgm:prSet>
      <dgm:spPr/>
      <dgm:t>
        <a:bodyPr/>
        <a:lstStyle/>
        <a:p>
          <a:endParaRPr lang="ru-RU">
            <a:latin typeface="Times New Roman" pitchFamily="18" charset="0"/>
            <a:cs typeface="Times New Roman" pitchFamily="18" charset="0"/>
          </a:endParaRPr>
        </a:p>
      </dgm:t>
    </dgm:pt>
    <dgm:pt modelId="{C6EC3701-53D5-4263-8542-D6F241786DB6}">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С целью исследования проблемы проведено анкетирование, и опрос среди жителей </a:t>
          </a:r>
          <a:r>
            <a:rPr lang="ru-RU" sz="1100" dirty="0" err="1" smtClean="0">
              <a:latin typeface="Times New Roman" pitchFamily="18" charset="0"/>
              <a:cs typeface="Times New Roman" pitchFamily="18" charset="0"/>
            </a:rPr>
            <a:t>Грачевского</a:t>
          </a:r>
          <a:r>
            <a:rPr lang="ru-RU" sz="1100" dirty="0" smtClean="0">
              <a:latin typeface="Times New Roman" pitchFamily="18" charset="0"/>
              <a:cs typeface="Times New Roman" pitchFamily="18" charset="0"/>
            </a:rPr>
            <a:t> района</a:t>
          </a:r>
          <a:endParaRPr lang="ru-RU" sz="1100" dirty="0">
            <a:latin typeface="Times New Roman" pitchFamily="18" charset="0"/>
            <a:cs typeface="Times New Roman" pitchFamily="18" charset="0"/>
          </a:endParaRPr>
        </a:p>
      </dgm:t>
    </dgm:pt>
    <dgm:pt modelId="{EF09480C-A29F-43C7-A28D-48FE329A3897}" type="parTrans" cxnId="{BC1C58C7-2179-40E9-B2AC-C09E8C1377CD}">
      <dgm:prSet/>
      <dgm:spPr/>
      <dgm:t>
        <a:bodyPr/>
        <a:lstStyle/>
        <a:p>
          <a:endParaRPr lang="ru-RU">
            <a:latin typeface="Times New Roman" pitchFamily="18" charset="0"/>
            <a:cs typeface="Times New Roman" pitchFamily="18" charset="0"/>
          </a:endParaRPr>
        </a:p>
      </dgm:t>
    </dgm:pt>
    <dgm:pt modelId="{543B5FF4-7546-4417-9643-9843CED50996}" type="sibTrans" cxnId="{BC1C58C7-2179-40E9-B2AC-C09E8C1377CD}">
      <dgm:prSet/>
      <dgm:spPr/>
      <dgm:t>
        <a:bodyPr/>
        <a:lstStyle/>
        <a:p>
          <a:endParaRPr lang="ru-RU">
            <a:latin typeface="Times New Roman" pitchFamily="18" charset="0"/>
            <a:cs typeface="Times New Roman" pitchFamily="18" charset="0"/>
          </a:endParaRPr>
        </a:p>
      </dgm:t>
    </dgm:pt>
    <dgm:pt modelId="{DB84A2FB-4DC5-4B7B-8875-096A745DC671}">
      <dgm:prSet phldrT="[Текст]"/>
      <dgm:spPr/>
      <dgm:t>
        <a:bodyPr/>
        <a:lstStyle/>
        <a:p>
          <a:r>
            <a:rPr lang="en-US" dirty="0" smtClean="0">
              <a:latin typeface="Times New Roman" pitchFamily="18" charset="0"/>
              <a:cs typeface="Times New Roman" pitchFamily="18" charset="0"/>
            </a:rPr>
            <a:t>II</a:t>
          </a:r>
          <a:r>
            <a:rPr lang="ru-RU" dirty="0" smtClean="0">
              <a:latin typeface="Times New Roman" pitchFamily="18" charset="0"/>
              <a:cs typeface="Times New Roman" pitchFamily="18" charset="0"/>
            </a:rPr>
            <a:t> этап</a:t>
          </a:r>
          <a:endParaRPr lang="ru-RU" dirty="0">
            <a:latin typeface="Times New Roman" pitchFamily="18" charset="0"/>
            <a:cs typeface="Times New Roman" pitchFamily="18" charset="0"/>
          </a:endParaRPr>
        </a:p>
      </dgm:t>
    </dgm:pt>
    <dgm:pt modelId="{7A455E4F-659F-47E0-8F0A-29ADDC9AD838}" type="parTrans" cxnId="{CDB92DF6-E7F3-4069-B920-7127BD25F0E2}">
      <dgm:prSet/>
      <dgm:spPr/>
      <dgm:t>
        <a:bodyPr/>
        <a:lstStyle/>
        <a:p>
          <a:endParaRPr lang="ru-RU">
            <a:latin typeface="Times New Roman" pitchFamily="18" charset="0"/>
            <a:cs typeface="Times New Roman" pitchFamily="18" charset="0"/>
          </a:endParaRPr>
        </a:p>
      </dgm:t>
    </dgm:pt>
    <dgm:pt modelId="{55F82DEC-BEBE-4850-8937-B2148C7E8D79}" type="sibTrans" cxnId="{CDB92DF6-E7F3-4069-B920-7127BD25F0E2}">
      <dgm:prSet>
        <dgm:style>
          <a:lnRef idx="1">
            <a:schemeClr val="accent3"/>
          </a:lnRef>
          <a:fillRef idx="3">
            <a:schemeClr val="accent3"/>
          </a:fillRef>
          <a:effectRef idx="2">
            <a:schemeClr val="accent3"/>
          </a:effectRef>
          <a:fontRef idx="minor">
            <a:schemeClr val="lt1"/>
          </a:fontRef>
        </dgm:style>
      </dgm:prSet>
      <dgm:spPr/>
      <dgm:t>
        <a:bodyPr/>
        <a:lstStyle/>
        <a:p>
          <a:endParaRPr lang="ru-RU">
            <a:latin typeface="Times New Roman" pitchFamily="18" charset="0"/>
            <a:cs typeface="Times New Roman" pitchFamily="18" charset="0"/>
          </a:endParaRPr>
        </a:p>
      </dgm:t>
    </dgm:pt>
    <dgm:pt modelId="{1DAD0075-4946-4B93-B729-8E7AFF37C194}">
      <dgm:prSet phldrT="[Текст]" custT="1"/>
      <dgm:spPr/>
      <dgm:t>
        <a:bodyPr/>
        <a:lstStyle/>
        <a:p>
          <a:r>
            <a:rPr lang="ru-RU" sz="1100" dirty="0" smtClean="0">
              <a:latin typeface="Times New Roman" pitchFamily="18" charset="0"/>
              <a:cs typeface="Times New Roman" pitchFamily="18" charset="0"/>
            </a:rPr>
            <a:t>Анализ и систематизация полученных данных;</a:t>
          </a:r>
          <a:endParaRPr lang="ru-RU" sz="1100" dirty="0">
            <a:latin typeface="Times New Roman" pitchFamily="18" charset="0"/>
            <a:cs typeface="Times New Roman" pitchFamily="18" charset="0"/>
          </a:endParaRPr>
        </a:p>
      </dgm:t>
    </dgm:pt>
    <dgm:pt modelId="{A44F28CE-956E-4C87-919E-D039AA7DFC5E}" type="parTrans" cxnId="{6D6C26D0-958F-4BD7-9CE7-3395F2D84DE0}">
      <dgm:prSet/>
      <dgm:spPr/>
      <dgm:t>
        <a:bodyPr/>
        <a:lstStyle/>
        <a:p>
          <a:endParaRPr lang="ru-RU">
            <a:latin typeface="Times New Roman" pitchFamily="18" charset="0"/>
            <a:cs typeface="Times New Roman" pitchFamily="18" charset="0"/>
          </a:endParaRPr>
        </a:p>
      </dgm:t>
    </dgm:pt>
    <dgm:pt modelId="{6819A106-47EB-4504-AA45-5478EA4C467C}" type="sibTrans" cxnId="{6D6C26D0-958F-4BD7-9CE7-3395F2D84DE0}">
      <dgm:prSet/>
      <dgm:spPr/>
      <dgm:t>
        <a:bodyPr/>
        <a:lstStyle/>
        <a:p>
          <a:endParaRPr lang="ru-RU">
            <a:latin typeface="Times New Roman" pitchFamily="18" charset="0"/>
            <a:cs typeface="Times New Roman" pitchFamily="18" charset="0"/>
          </a:endParaRPr>
        </a:p>
      </dgm:t>
    </dgm:pt>
    <dgm:pt modelId="{6706444A-12CD-42F0-BA15-95B6E7E60EE6}">
      <dgm:prSet phldrT="[Текст]"/>
      <dgm:spPr/>
      <dgm:t>
        <a:bodyPr/>
        <a:lstStyle/>
        <a:p>
          <a:r>
            <a:rPr lang="en-US" dirty="0" smtClean="0">
              <a:latin typeface="Times New Roman" pitchFamily="18" charset="0"/>
              <a:cs typeface="Times New Roman" pitchFamily="18" charset="0"/>
            </a:rPr>
            <a:t>III </a:t>
          </a:r>
          <a:r>
            <a:rPr lang="ru-RU" dirty="0" smtClean="0">
              <a:latin typeface="Times New Roman" pitchFamily="18" charset="0"/>
              <a:cs typeface="Times New Roman" pitchFamily="18" charset="0"/>
            </a:rPr>
            <a:t>этап</a:t>
          </a:r>
          <a:endParaRPr lang="ru-RU" dirty="0">
            <a:latin typeface="Times New Roman" pitchFamily="18" charset="0"/>
            <a:cs typeface="Times New Roman" pitchFamily="18" charset="0"/>
          </a:endParaRPr>
        </a:p>
      </dgm:t>
    </dgm:pt>
    <dgm:pt modelId="{ACB00C24-4B33-485D-8ABC-6663F96C2D01}" type="parTrans" cxnId="{A078CF4D-F149-475E-898F-B6169B87C022}">
      <dgm:prSet/>
      <dgm:spPr/>
      <dgm:t>
        <a:bodyPr/>
        <a:lstStyle/>
        <a:p>
          <a:endParaRPr lang="ru-RU">
            <a:latin typeface="Times New Roman" pitchFamily="18" charset="0"/>
            <a:cs typeface="Times New Roman" pitchFamily="18" charset="0"/>
          </a:endParaRPr>
        </a:p>
      </dgm:t>
    </dgm:pt>
    <dgm:pt modelId="{CD7C3CA8-3CDE-48E7-8F39-575CD36CB518}" type="sibTrans" cxnId="{A078CF4D-F149-475E-898F-B6169B87C022}">
      <dgm:prSet/>
      <dgm:spPr/>
      <dgm:t>
        <a:bodyPr/>
        <a:lstStyle/>
        <a:p>
          <a:endParaRPr lang="ru-RU">
            <a:latin typeface="Times New Roman" pitchFamily="18" charset="0"/>
            <a:cs typeface="Times New Roman" pitchFamily="18" charset="0"/>
          </a:endParaRPr>
        </a:p>
      </dgm:t>
    </dgm:pt>
    <dgm:pt modelId="{68C8002C-B1DB-4673-9FFE-13EAAD72BE99}">
      <dgm:prSet phldrT="[Текст]"/>
      <dgm:spPr/>
      <dgm:t>
        <a:bodyPr/>
        <a:lstStyle/>
        <a:p>
          <a:pPr algn="ctr"/>
          <a:r>
            <a:rPr lang="ru-RU" dirty="0" smtClean="0">
              <a:latin typeface="Times New Roman" pitchFamily="18" charset="0"/>
              <a:cs typeface="Times New Roman" pitchFamily="18" charset="0"/>
            </a:rPr>
            <a:t>Общие выводы и предложения. </a:t>
          </a:r>
          <a:endParaRPr lang="ru-RU" dirty="0">
            <a:latin typeface="Times New Roman" pitchFamily="18" charset="0"/>
            <a:cs typeface="Times New Roman" pitchFamily="18" charset="0"/>
          </a:endParaRPr>
        </a:p>
      </dgm:t>
    </dgm:pt>
    <dgm:pt modelId="{3C8DCCF0-4EDE-48A6-8211-8F502E681405}" type="parTrans" cxnId="{699A2F32-671C-450C-8D50-7B3F05EEE1C8}">
      <dgm:prSet/>
      <dgm:spPr/>
      <dgm:t>
        <a:bodyPr/>
        <a:lstStyle/>
        <a:p>
          <a:endParaRPr lang="ru-RU">
            <a:latin typeface="Times New Roman" pitchFamily="18" charset="0"/>
            <a:cs typeface="Times New Roman" pitchFamily="18" charset="0"/>
          </a:endParaRPr>
        </a:p>
      </dgm:t>
    </dgm:pt>
    <dgm:pt modelId="{6E1792E0-20DD-467A-B945-6BF6F0C0AF19}" type="sibTrans" cxnId="{699A2F32-671C-450C-8D50-7B3F05EEE1C8}">
      <dgm:prSet/>
      <dgm:spPr/>
      <dgm:t>
        <a:bodyPr/>
        <a:lstStyle/>
        <a:p>
          <a:endParaRPr lang="ru-RU">
            <a:latin typeface="Times New Roman" pitchFamily="18" charset="0"/>
            <a:cs typeface="Times New Roman" pitchFamily="18" charset="0"/>
          </a:endParaRPr>
        </a:p>
      </dgm:t>
    </dgm:pt>
    <dgm:pt modelId="{C6DDA9D6-4E57-440F-A093-A89DF8E69924}">
      <dgm:prSet phldrT="[Текст]" custT="1"/>
      <dgm:spPr/>
      <dgm:t>
        <a:bodyPr/>
        <a:lstStyle/>
        <a:p>
          <a:pPr marL="57150" indent="0" algn="l" defTabSz="488950">
            <a:lnSpc>
              <a:spcPct val="90000"/>
            </a:lnSpc>
            <a:spcBef>
              <a:spcPct val="0"/>
            </a:spcBef>
            <a:spcAft>
              <a:spcPct val="15000"/>
            </a:spcAft>
            <a:buNone/>
          </a:pPr>
          <a:endParaRPr lang="ru-RU" sz="1100" dirty="0">
            <a:latin typeface="Times New Roman" pitchFamily="18" charset="0"/>
            <a:cs typeface="Times New Roman" pitchFamily="18" charset="0"/>
          </a:endParaRPr>
        </a:p>
      </dgm:t>
    </dgm:pt>
    <dgm:pt modelId="{39DDE646-7641-493E-B8DC-09A82047A4CE}" type="parTrans" cxnId="{DF1268A9-932E-4401-91B5-33F1A461E119}">
      <dgm:prSet/>
      <dgm:spPr/>
      <dgm:t>
        <a:bodyPr/>
        <a:lstStyle/>
        <a:p>
          <a:endParaRPr lang="ru-RU">
            <a:latin typeface="Times New Roman" pitchFamily="18" charset="0"/>
            <a:cs typeface="Times New Roman" pitchFamily="18" charset="0"/>
          </a:endParaRPr>
        </a:p>
      </dgm:t>
    </dgm:pt>
    <dgm:pt modelId="{7F76040C-93D7-4E70-A916-FA2040CA82BC}" type="sibTrans" cxnId="{DF1268A9-932E-4401-91B5-33F1A461E119}">
      <dgm:prSet/>
      <dgm:spPr/>
      <dgm:t>
        <a:bodyPr/>
        <a:lstStyle/>
        <a:p>
          <a:endParaRPr lang="ru-RU">
            <a:latin typeface="Times New Roman" pitchFamily="18" charset="0"/>
            <a:cs typeface="Times New Roman" pitchFamily="18" charset="0"/>
          </a:endParaRPr>
        </a:p>
      </dgm:t>
    </dgm:pt>
    <dgm:pt modelId="{91A50C9E-8783-405A-9E34-5995261EC774}">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ru-RU" sz="1100" dirty="0">
            <a:latin typeface="Times New Roman" pitchFamily="18" charset="0"/>
            <a:cs typeface="Times New Roman" pitchFamily="18" charset="0"/>
          </a:endParaRPr>
        </a:p>
      </dgm:t>
    </dgm:pt>
    <dgm:pt modelId="{65DB48D5-7F0C-4891-B83D-FBCB179D710D}" type="parTrans" cxnId="{B40A7654-024D-4F5A-9F61-02FFB91A4817}">
      <dgm:prSet/>
      <dgm:spPr/>
      <dgm:t>
        <a:bodyPr/>
        <a:lstStyle/>
        <a:p>
          <a:endParaRPr lang="ru-RU">
            <a:latin typeface="Times New Roman" pitchFamily="18" charset="0"/>
            <a:cs typeface="Times New Roman" pitchFamily="18" charset="0"/>
          </a:endParaRPr>
        </a:p>
      </dgm:t>
    </dgm:pt>
    <dgm:pt modelId="{F0CBFE7E-3ACE-4051-A969-34293DD51008}" type="sibTrans" cxnId="{B40A7654-024D-4F5A-9F61-02FFB91A4817}">
      <dgm:prSet/>
      <dgm:spPr/>
      <dgm:t>
        <a:bodyPr/>
        <a:lstStyle/>
        <a:p>
          <a:endParaRPr lang="ru-RU">
            <a:latin typeface="Times New Roman" pitchFamily="18" charset="0"/>
            <a:cs typeface="Times New Roman" pitchFamily="18" charset="0"/>
          </a:endParaRPr>
        </a:p>
      </dgm:t>
    </dgm:pt>
    <dgm:pt modelId="{67BEBD2D-4600-41EF-9E5C-903D2346C24D}">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ru-RU" sz="1100" dirty="0">
            <a:latin typeface="Times New Roman" pitchFamily="18" charset="0"/>
            <a:cs typeface="Times New Roman" pitchFamily="18" charset="0"/>
          </a:endParaRPr>
        </a:p>
      </dgm:t>
    </dgm:pt>
    <dgm:pt modelId="{A2D588CC-D7D3-462F-9A4C-BF58DB7CB4F3}" type="parTrans" cxnId="{3E17D25D-9143-4883-A83E-849BE30DADF3}">
      <dgm:prSet/>
      <dgm:spPr/>
      <dgm:t>
        <a:bodyPr/>
        <a:lstStyle/>
        <a:p>
          <a:endParaRPr lang="ru-RU">
            <a:latin typeface="Times New Roman" pitchFamily="18" charset="0"/>
            <a:cs typeface="Times New Roman" pitchFamily="18" charset="0"/>
          </a:endParaRPr>
        </a:p>
      </dgm:t>
    </dgm:pt>
    <dgm:pt modelId="{CF6453BD-04BA-43EE-B764-CEB7F3EF58DD}" type="sibTrans" cxnId="{3E17D25D-9143-4883-A83E-849BE30DADF3}">
      <dgm:prSet/>
      <dgm:spPr/>
      <dgm:t>
        <a:bodyPr/>
        <a:lstStyle/>
        <a:p>
          <a:endParaRPr lang="ru-RU">
            <a:latin typeface="Times New Roman" pitchFamily="18" charset="0"/>
            <a:cs typeface="Times New Roman" pitchFamily="18" charset="0"/>
          </a:endParaRPr>
        </a:p>
      </dgm:t>
    </dgm:pt>
    <dgm:pt modelId="{3A782F81-9ADF-442D-B988-822B5C964150}">
      <dgm:prSet phldrT="[Текст]" custT="1"/>
      <dgm:spPr/>
      <dgm:t>
        <a:bodyPr/>
        <a:lstStyle/>
        <a:p>
          <a:r>
            <a:rPr lang="ru-RU" sz="1100" dirty="0" smtClean="0">
              <a:latin typeface="Times New Roman" pitchFamily="18" charset="0"/>
              <a:cs typeface="Times New Roman" pitchFamily="18" charset="0"/>
            </a:rPr>
            <a:t>Построение диаграмм .</a:t>
          </a:r>
          <a:endParaRPr lang="ru-RU" sz="1100" dirty="0">
            <a:latin typeface="Times New Roman" pitchFamily="18" charset="0"/>
            <a:cs typeface="Times New Roman" pitchFamily="18" charset="0"/>
          </a:endParaRPr>
        </a:p>
      </dgm:t>
    </dgm:pt>
    <dgm:pt modelId="{74EFE0C1-DDA7-43A5-943B-06CAFA3E0981}" type="parTrans" cxnId="{79992EA3-42C4-4B82-BA5A-3475D6EF81BB}">
      <dgm:prSet/>
      <dgm:spPr/>
      <dgm:t>
        <a:bodyPr/>
        <a:lstStyle/>
        <a:p>
          <a:endParaRPr lang="ru-RU">
            <a:latin typeface="Times New Roman" pitchFamily="18" charset="0"/>
            <a:cs typeface="Times New Roman" pitchFamily="18" charset="0"/>
          </a:endParaRPr>
        </a:p>
      </dgm:t>
    </dgm:pt>
    <dgm:pt modelId="{CAA8418A-9A08-493F-AD7A-D609D267DF9F}" type="sibTrans" cxnId="{79992EA3-42C4-4B82-BA5A-3475D6EF81BB}">
      <dgm:prSet/>
      <dgm:spPr/>
      <dgm:t>
        <a:bodyPr/>
        <a:lstStyle/>
        <a:p>
          <a:endParaRPr lang="ru-RU">
            <a:latin typeface="Times New Roman" pitchFamily="18" charset="0"/>
            <a:cs typeface="Times New Roman" pitchFamily="18" charset="0"/>
          </a:endParaRPr>
        </a:p>
      </dgm:t>
    </dgm:pt>
    <dgm:pt modelId="{00DA50FF-00EE-442B-B926-E32EF3D9E6B9}">
      <dgm:prSet phldrT="[Текст]" custT="1"/>
      <dgm:spPr/>
      <dgm:t>
        <a:bodyPr/>
        <a:lstStyle/>
        <a:p>
          <a:r>
            <a:rPr lang="ru-RU" sz="1100" dirty="0" smtClean="0">
              <a:latin typeface="Times New Roman" pitchFamily="18" charset="0"/>
              <a:cs typeface="Times New Roman" pitchFamily="18" charset="0"/>
            </a:rPr>
            <a:t>Обработка анкет и опросных листов;</a:t>
          </a:r>
          <a:endParaRPr lang="ru-RU" sz="1100" dirty="0">
            <a:latin typeface="Times New Roman" pitchFamily="18" charset="0"/>
            <a:cs typeface="Times New Roman" pitchFamily="18" charset="0"/>
          </a:endParaRPr>
        </a:p>
      </dgm:t>
    </dgm:pt>
    <dgm:pt modelId="{B42EDAB1-505D-4734-8734-779D6815C137}" type="parTrans" cxnId="{6D88BDB0-88D3-455A-A7C9-24F29A8AE561}">
      <dgm:prSet/>
      <dgm:spPr/>
      <dgm:t>
        <a:bodyPr/>
        <a:lstStyle/>
        <a:p>
          <a:endParaRPr lang="ru-RU">
            <a:latin typeface="Times New Roman" pitchFamily="18" charset="0"/>
            <a:cs typeface="Times New Roman" pitchFamily="18" charset="0"/>
          </a:endParaRPr>
        </a:p>
      </dgm:t>
    </dgm:pt>
    <dgm:pt modelId="{56381B7F-F50A-4B37-BEB9-3E2438AC04E0}" type="sibTrans" cxnId="{6D88BDB0-88D3-455A-A7C9-24F29A8AE561}">
      <dgm:prSet/>
      <dgm:spPr/>
      <dgm:t>
        <a:bodyPr/>
        <a:lstStyle/>
        <a:p>
          <a:endParaRPr lang="ru-RU">
            <a:latin typeface="Times New Roman" pitchFamily="18" charset="0"/>
            <a:cs typeface="Times New Roman" pitchFamily="18" charset="0"/>
          </a:endParaRPr>
        </a:p>
      </dgm:t>
    </dgm:pt>
    <dgm:pt modelId="{46EF1867-0612-43CB-AE2B-219F263372B0}">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ru-RU" sz="1100" dirty="0">
            <a:latin typeface="Times New Roman" pitchFamily="18" charset="0"/>
            <a:cs typeface="Times New Roman" pitchFamily="18" charset="0"/>
          </a:endParaRPr>
        </a:p>
      </dgm:t>
    </dgm:pt>
    <dgm:pt modelId="{34521A90-C80C-4C23-B857-84383E3794CC}" type="parTrans" cxnId="{E60523AB-7FB7-46D5-BE5E-DA9295CFED18}">
      <dgm:prSet/>
      <dgm:spPr/>
      <dgm:t>
        <a:bodyPr/>
        <a:lstStyle/>
        <a:p>
          <a:endParaRPr lang="ru-RU"/>
        </a:p>
      </dgm:t>
    </dgm:pt>
    <dgm:pt modelId="{35CF2417-3D2E-4FE9-817E-1E992F98477D}" type="sibTrans" cxnId="{E60523AB-7FB7-46D5-BE5E-DA9295CFED18}">
      <dgm:prSet/>
      <dgm:spPr/>
      <dgm:t>
        <a:bodyPr/>
        <a:lstStyle/>
        <a:p>
          <a:endParaRPr lang="ru-RU"/>
        </a:p>
      </dgm:t>
    </dgm:pt>
    <dgm:pt modelId="{135AA8E6-0CD9-4DAA-96A2-5885519975D0}">
      <dgm:prSet phldrT="[Текст]"/>
      <dgm:spPr/>
      <dgm:t>
        <a:bodyPr/>
        <a:lstStyle/>
        <a:p>
          <a:pPr algn="ctr"/>
          <a:endParaRPr lang="ru-RU" dirty="0">
            <a:latin typeface="Times New Roman" pitchFamily="18" charset="0"/>
            <a:cs typeface="Times New Roman" pitchFamily="18" charset="0"/>
          </a:endParaRPr>
        </a:p>
      </dgm:t>
    </dgm:pt>
    <dgm:pt modelId="{ED29C2FB-55D2-4D8C-B7AE-E5F68C9FA489}" type="parTrans" cxnId="{33786D62-FD8C-4B9B-A0B7-132AE643A890}">
      <dgm:prSet/>
      <dgm:spPr/>
      <dgm:t>
        <a:bodyPr/>
        <a:lstStyle/>
        <a:p>
          <a:endParaRPr lang="ru-RU"/>
        </a:p>
      </dgm:t>
    </dgm:pt>
    <dgm:pt modelId="{7A0D2618-6ED7-4EBE-A4DC-E27D1EDA7947}" type="sibTrans" cxnId="{33786D62-FD8C-4B9B-A0B7-132AE643A890}">
      <dgm:prSet/>
      <dgm:spPr/>
      <dgm:t>
        <a:bodyPr/>
        <a:lstStyle/>
        <a:p>
          <a:endParaRPr lang="ru-RU"/>
        </a:p>
      </dgm:t>
    </dgm:pt>
    <dgm:pt modelId="{03348DC0-C5C2-4DE7-BFAB-5442E7DA7E56}">
      <dgm:prSet phldrT="[Текст]"/>
      <dgm:spPr/>
      <dgm:t>
        <a:bodyPr/>
        <a:lstStyle/>
        <a:p>
          <a:pPr algn="ctr"/>
          <a:endParaRPr lang="ru-RU" dirty="0">
            <a:latin typeface="Times New Roman" pitchFamily="18" charset="0"/>
            <a:cs typeface="Times New Roman" pitchFamily="18" charset="0"/>
          </a:endParaRPr>
        </a:p>
      </dgm:t>
    </dgm:pt>
    <dgm:pt modelId="{0E1052A7-1719-4A26-990D-E51A8317E4F5}" type="parTrans" cxnId="{D25F5535-2FD8-4CE1-9F45-D3C4BB8AE1FC}">
      <dgm:prSet/>
      <dgm:spPr/>
      <dgm:t>
        <a:bodyPr/>
        <a:lstStyle/>
        <a:p>
          <a:endParaRPr lang="ru-RU"/>
        </a:p>
      </dgm:t>
    </dgm:pt>
    <dgm:pt modelId="{9762EC7C-0583-493B-BAE7-4578BA3A4A65}" type="sibTrans" cxnId="{D25F5535-2FD8-4CE1-9F45-D3C4BB8AE1FC}">
      <dgm:prSet/>
      <dgm:spPr/>
      <dgm:t>
        <a:bodyPr/>
        <a:lstStyle/>
        <a:p>
          <a:endParaRPr lang="ru-RU"/>
        </a:p>
      </dgm:t>
    </dgm:pt>
    <dgm:pt modelId="{9C0B1655-60BD-4570-9B4D-32AB6D316716}">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Составлена и размножена анкета. </a:t>
          </a:r>
          <a:endParaRPr lang="ru-RU" sz="1100" dirty="0">
            <a:latin typeface="Times New Roman" pitchFamily="18" charset="0"/>
            <a:cs typeface="Times New Roman" pitchFamily="18" charset="0"/>
          </a:endParaRPr>
        </a:p>
      </dgm:t>
    </dgm:pt>
    <dgm:pt modelId="{DBB20D48-5196-4606-94A3-5DD6F5BB0253}" type="parTrans" cxnId="{CD9F7269-7135-4339-8E8F-A235479F09F3}">
      <dgm:prSet/>
      <dgm:spPr/>
      <dgm:t>
        <a:bodyPr/>
        <a:lstStyle/>
        <a:p>
          <a:endParaRPr lang="ru-RU"/>
        </a:p>
      </dgm:t>
    </dgm:pt>
    <dgm:pt modelId="{01E2752B-6A13-4ADB-BF68-ABEBA780CBEF}" type="sibTrans" cxnId="{CD9F7269-7135-4339-8E8F-A235479F09F3}">
      <dgm:prSet/>
      <dgm:spPr/>
      <dgm:t>
        <a:bodyPr/>
        <a:lstStyle/>
        <a:p>
          <a:endParaRPr lang="ru-RU"/>
        </a:p>
      </dgm:t>
    </dgm:pt>
    <dgm:pt modelId="{39C7F54F-E879-4EEF-BC8B-72DC443B8FBB}">
      <dgm:prSet phldrT="[Текст]"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Исследовательская группа проводила подворный опрос по опросному листу и собирала подписи.</a:t>
          </a:r>
          <a:endParaRPr lang="ru-RU" sz="1100" dirty="0">
            <a:latin typeface="Times New Roman" pitchFamily="18" charset="0"/>
            <a:cs typeface="Times New Roman" pitchFamily="18" charset="0"/>
          </a:endParaRPr>
        </a:p>
      </dgm:t>
    </dgm:pt>
    <dgm:pt modelId="{B0E01367-5B96-4C2D-9CD9-C718D4EF3448}" type="parTrans" cxnId="{33109090-CC68-43F4-A484-DA68A7F7A22E}">
      <dgm:prSet/>
      <dgm:spPr/>
      <dgm:t>
        <a:bodyPr/>
        <a:lstStyle/>
        <a:p>
          <a:endParaRPr lang="ru-RU"/>
        </a:p>
      </dgm:t>
    </dgm:pt>
    <dgm:pt modelId="{4CFBE8E6-9E1E-44C9-83B4-03E6780FA496}" type="sibTrans" cxnId="{33109090-CC68-43F4-A484-DA68A7F7A22E}">
      <dgm:prSet/>
      <dgm:spPr/>
      <dgm:t>
        <a:bodyPr/>
        <a:lstStyle/>
        <a:p>
          <a:endParaRPr lang="ru-RU"/>
        </a:p>
      </dgm:t>
    </dgm:pt>
    <dgm:pt modelId="{ABF49BE5-D9E8-4A04-964D-23977A21FF54}" type="pres">
      <dgm:prSet presAssocID="{6294AC7D-F717-480A-B1EA-FC175630A68F}" presName="Name0" presStyleCnt="0">
        <dgm:presLayoutVars>
          <dgm:dir/>
          <dgm:animLvl val="lvl"/>
          <dgm:resizeHandles val="exact"/>
        </dgm:presLayoutVars>
      </dgm:prSet>
      <dgm:spPr/>
      <dgm:t>
        <a:bodyPr/>
        <a:lstStyle/>
        <a:p>
          <a:endParaRPr lang="ru-RU"/>
        </a:p>
      </dgm:t>
    </dgm:pt>
    <dgm:pt modelId="{8950A7BE-0F3E-44C5-B927-2C352FFABA36}" type="pres">
      <dgm:prSet presAssocID="{6294AC7D-F717-480A-B1EA-FC175630A68F}" presName="tSp" presStyleCnt="0"/>
      <dgm:spPr/>
    </dgm:pt>
    <dgm:pt modelId="{05044C76-DE7C-4D6E-B176-BC079ECD7C67}" type="pres">
      <dgm:prSet presAssocID="{6294AC7D-F717-480A-B1EA-FC175630A68F}" presName="bSp" presStyleCnt="0"/>
      <dgm:spPr/>
    </dgm:pt>
    <dgm:pt modelId="{B6251242-FF0F-4876-BC57-1146276CAF41}" type="pres">
      <dgm:prSet presAssocID="{6294AC7D-F717-480A-B1EA-FC175630A68F}" presName="process" presStyleCnt="0"/>
      <dgm:spPr/>
    </dgm:pt>
    <dgm:pt modelId="{DEEA0FD7-8CD9-41ED-9FCD-51580E6AA39B}" type="pres">
      <dgm:prSet presAssocID="{B2906EED-4A98-480C-888E-92FD78DFCE5A}" presName="composite1" presStyleCnt="0"/>
      <dgm:spPr/>
    </dgm:pt>
    <dgm:pt modelId="{C06C1D59-8329-45FE-AE8B-E3758DA4580E}" type="pres">
      <dgm:prSet presAssocID="{B2906EED-4A98-480C-888E-92FD78DFCE5A}" presName="dummyNode1" presStyleLbl="node1" presStyleIdx="0" presStyleCnt="3"/>
      <dgm:spPr/>
    </dgm:pt>
    <dgm:pt modelId="{B1A0A9DC-F5BF-4037-B37E-D6AA3D62EFDE}" type="pres">
      <dgm:prSet presAssocID="{B2906EED-4A98-480C-888E-92FD78DFCE5A}" presName="childNode1" presStyleLbl="bgAcc1" presStyleIdx="0" presStyleCnt="3" custScaleX="148726" custScaleY="124943">
        <dgm:presLayoutVars>
          <dgm:bulletEnabled val="1"/>
        </dgm:presLayoutVars>
      </dgm:prSet>
      <dgm:spPr/>
      <dgm:t>
        <a:bodyPr/>
        <a:lstStyle/>
        <a:p>
          <a:endParaRPr lang="ru-RU"/>
        </a:p>
      </dgm:t>
    </dgm:pt>
    <dgm:pt modelId="{0733B0B0-A598-4F63-833C-FFFAF997A84B}" type="pres">
      <dgm:prSet presAssocID="{B2906EED-4A98-480C-888E-92FD78DFCE5A}" presName="childNode1tx" presStyleLbl="bgAcc1" presStyleIdx="0" presStyleCnt="3">
        <dgm:presLayoutVars>
          <dgm:bulletEnabled val="1"/>
        </dgm:presLayoutVars>
      </dgm:prSet>
      <dgm:spPr/>
      <dgm:t>
        <a:bodyPr/>
        <a:lstStyle/>
        <a:p>
          <a:endParaRPr lang="ru-RU"/>
        </a:p>
      </dgm:t>
    </dgm:pt>
    <dgm:pt modelId="{83B74F2A-546A-44E1-B7E9-2C502C82114F}" type="pres">
      <dgm:prSet presAssocID="{B2906EED-4A98-480C-888E-92FD78DFCE5A}" presName="parentNode1" presStyleLbl="node1" presStyleIdx="0" presStyleCnt="3" custLinFactNeighborX="2526" custLinFactNeighborY="94380">
        <dgm:presLayoutVars>
          <dgm:chMax val="1"/>
          <dgm:bulletEnabled val="1"/>
        </dgm:presLayoutVars>
      </dgm:prSet>
      <dgm:spPr/>
      <dgm:t>
        <a:bodyPr/>
        <a:lstStyle/>
        <a:p>
          <a:endParaRPr lang="ru-RU"/>
        </a:p>
      </dgm:t>
    </dgm:pt>
    <dgm:pt modelId="{EA22ECB6-F1A6-4B4D-AFB2-33A9DBF5E185}" type="pres">
      <dgm:prSet presAssocID="{B2906EED-4A98-480C-888E-92FD78DFCE5A}" presName="connSite1" presStyleCnt="0"/>
      <dgm:spPr/>
    </dgm:pt>
    <dgm:pt modelId="{E345CFC1-3553-4CF7-90DA-4EDCFAA1321E}" type="pres">
      <dgm:prSet presAssocID="{9634E447-C6B2-4C4D-8090-1C3AD072C6B0}" presName="Name9" presStyleLbl="sibTrans2D1" presStyleIdx="0" presStyleCnt="2"/>
      <dgm:spPr/>
      <dgm:t>
        <a:bodyPr/>
        <a:lstStyle/>
        <a:p>
          <a:endParaRPr lang="ru-RU"/>
        </a:p>
      </dgm:t>
    </dgm:pt>
    <dgm:pt modelId="{1C0F4C06-B8DD-48B4-96A2-670546A3AAA3}" type="pres">
      <dgm:prSet presAssocID="{DB84A2FB-4DC5-4B7B-8875-096A745DC671}" presName="composite2" presStyleCnt="0"/>
      <dgm:spPr/>
    </dgm:pt>
    <dgm:pt modelId="{1BC48D97-DE9B-4833-8922-94EE097DE13E}" type="pres">
      <dgm:prSet presAssocID="{DB84A2FB-4DC5-4B7B-8875-096A745DC671}" presName="dummyNode2" presStyleLbl="node1" presStyleIdx="0" presStyleCnt="3"/>
      <dgm:spPr/>
    </dgm:pt>
    <dgm:pt modelId="{8B9E071A-F073-41BB-B61F-4BD84387F7C3}" type="pres">
      <dgm:prSet presAssocID="{DB84A2FB-4DC5-4B7B-8875-096A745DC671}" presName="childNode2" presStyleLbl="bgAcc1" presStyleIdx="1" presStyleCnt="3" custScaleX="106391" custScaleY="120688">
        <dgm:presLayoutVars>
          <dgm:bulletEnabled val="1"/>
        </dgm:presLayoutVars>
      </dgm:prSet>
      <dgm:spPr/>
      <dgm:t>
        <a:bodyPr/>
        <a:lstStyle/>
        <a:p>
          <a:endParaRPr lang="ru-RU"/>
        </a:p>
      </dgm:t>
    </dgm:pt>
    <dgm:pt modelId="{ED1D459C-FE3B-4AFE-9278-0A0ABD81F510}" type="pres">
      <dgm:prSet presAssocID="{DB84A2FB-4DC5-4B7B-8875-096A745DC671}" presName="childNode2tx" presStyleLbl="bgAcc1" presStyleIdx="1" presStyleCnt="3">
        <dgm:presLayoutVars>
          <dgm:bulletEnabled val="1"/>
        </dgm:presLayoutVars>
      </dgm:prSet>
      <dgm:spPr/>
      <dgm:t>
        <a:bodyPr/>
        <a:lstStyle/>
        <a:p>
          <a:endParaRPr lang="ru-RU"/>
        </a:p>
      </dgm:t>
    </dgm:pt>
    <dgm:pt modelId="{1F24CAD7-519E-4B0A-93FF-035D6AD8325B}" type="pres">
      <dgm:prSet presAssocID="{DB84A2FB-4DC5-4B7B-8875-096A745DC671}" presName="parentNode2" presStyleLbl="node1" presStyleIdx="1" presStyleCnt="3" custLinFactNeighborX="-1620" custLinFactNeighborY="-11560">
        <dgm:presLayoutVars>
          <dgm:chMax val="0"/>
          <dgm:bulletEnabled val="1"/>
        </dgm:presLayoutVars>
      </dgm:prSet>
      <dgm:spPr/>
      <dgm:t>
        <a:bodyPr/>
        <a:lstStyle/>
        <a:p>
          <a:endParaRPr lang="ru-RU"/>
        </a:p>
      </dgm:t>
    </dgm:pt>
    <dgm:pt modelId="{AC6B12F4-A360-411A-B486-F566D38C5A6F}" type="pres">
      <dgm:prSet presAssocID="{DB84A2FB-4DC5-4B7B-8875-096A745DC671}" presName="connSite2" presStyleCnt="0"/>
      <dgm:spPr/>
    </dgm:pt>
    <dgm:pt modelId="{FFAD6052-78B5-490B-9BAB-F6CF57E64620}" type="pres">
      <dgm:prSet presAssocID="{55F82DEC-BEBE-4850-8937-B2148C7E8D79}" presName="Name18" presStyleLbl="sibTrans2D1" presStyleIdx="1" presStyleCnt="2"/>
      <dgm:spPr/>
      <dgm:t>
        <a:bodyPr/>
        <a:lstStyle/>
        <a:p>
          <a:endParaRPr lang="ru-RU"/>
        </a:p>
      </dgm:t>
    </dgm:pt>
    <dgm:pt modelId="{EE1083F1-2B76-4E09-B52B-E10505619964}" type="pres">
      <dgm:prSet presAssocID="{6706444A-12CD-42F0-BA15-95B6E7E60EE6}" presName="composite1" presStyleCnt="0"/>
      <dgm:spPr/>
    </dgm:pt>
    <dgm:pt modelId="{29C7C464-766B-4151-A241-27E5B9AD3924}" type="pres">
      <dgm:prSet presAssocID="{6706444A-12CD-42F0-BA15-95B6E7E60EE6}" presName="dummyNode1" presStyleLbl="node1" presStyleIdx="1" presStyleCnt="3"/>
      <dgm:spPr/>
    </dgm:pt>
    <dgm:pt modelId="{2138454B-2A01-4F40-8175-9962882DBA20}" type="pres">
      <dgm:prSet presAssocID="{6706444A-12CD-42F0-BA15-95B6E7E60EE6}" presName="childNode1" presStyleLbl="bgAcc1" presStyleIdx="2" presStyleCnt="3">
        <dgm:presLayoutVars>
          <dgm:bulletEnabled val="1"/>
        </dgm:presLayoutVars>
      </dgm:prSet>
      <dgm:spPr/>
      <dgm:t>
        <a:bodyPr/>
        <a:lstStyle/>
        <a:p>
          <a:endParaRPr lang="ru-RU"/>
        </a:p>
      </dgm:t>
    </dgm:pt>
    <dgm:pt modelId="{399CDA15-D368-45EE-8BFF-E17E77CAB73A}" type="pres">
      <dgm:prSet presAssocID="{6706444A-12CD-42F0-BA15-95B6E7E60EE6}" presName="childNode1tx" presStyleLbl="bgAcc1" presStyleIdx="2" presStyleCnt="3">
        <dgm:presLayoutVars>
          <dgm:bulletEnabled val="1"/>
        </dgm:presLayoutVars>
      </dgm:prSet>
      <dgm:spPr/>
      <dgm:t>
        <a:bodyPr/>
        <a:lstStyle/>
        <a:p>
          <a:endParaRPr lang="ru-RU"/>
        </a:p>
      </dgm:t>
    </dgm:pt>
    <dgm:pt modelId="{C6A2B6E3-5B5E-4CBC-94CD-8198EF86D9C9}" type="pres">
      <dgm:prSet presAssocID="{6706444A-12CD-42F0-BA15-95B6E7E60EE6}" presName="parentNode1" presStyleLbl="node1" presStyleIdx="2" presStyleCnt="3">
        <dgm:presLayoutVars>
          <dgm:chMax val="1"/>
          <dgm:bulletEnabled val="1"/>
        </dgm:presLayoutVars>
      </dgm:prSet>
      <dgm:spPr/>
      <dgm:t>
        <a:bodyPr/>
        <a:lstStyle/>
        <a:p>
          <a:endParaRPr lang="ru-RU"/>
        </a:p>
      </dgm:t>
    </dgm:pt>
    <dgm:pt modelId="{310D8830-9A11-42D9-8DF2-EDACE5B3D113}" type="pres">
      <dgm:prSet presAssocID="{6706444A-12CD-42F0-BA15-95B6E7E60EE6}" presName="connSite1" presStyleCnt="0"/>
      <dgm:spPr/>
    </dgm:pt>
  </dgm:ptLst>
  <dgm:cxnLst>
    <dgm:cxn modelId="{AE6E7C22-7859-4558-9685-93988FF7E1D0}" type="presOf" srcId="{55F82DEC-BEBE-4850-8937-B2148C7E8D79}" destId="{FFAD6052-78B5-490B-9BAB-F6CF57E64620}" srcOrd="0" destOrd="0" presId="urn:microsoft.com/office/officeart/2005/8/layout/hProcess4"/>
    <dgm:cxn modelId="{F132039C-F79D-4C9E-B260-D7922A280CB1}" type="presOf" srcId="{135AA8E6-0CD9-4DAA-96A2-5885519975D0}" destId="{2138454B-2A01-4F40-8175-9962882DBA20}" srcOrd="0" destOrd="0" presId="urn:microsoft.com/office/officeart/2005/8/layout/hProcess4"/>
    <dgm:cxn modelId="{A078CF4D-F149-475E-898F-B6169B87C022}" srcId="{6294AC7D-F717-480A-B1EA-FC175630A68F}" destId="{6706444A-12CD-42F0-BA15-95B6E7E60EE6}" srcOrd="2" destOrd="0" parTransId="{ACB00C24-4B33-485D-8ABC-6663F96C2D01}" sibTransId="{CD7C3CA8-3CDE-48E7-8F39-575CD36CB518}"/>
    <dgm:cxn modelId="{4B342C51-C68D-4D37-9891-899DAA9DB7F6}" type="presOf" srcId="{C6DDA9D6-4E57-440F-A093-A89DF8E69924}" destId="{0733B0B0-A598-4F63-833C-FFFAF997A84B}" srcOrd="1" destOrd="6" presId="urn:microsoft.com/office/officeart/2005/8/layout/hProcess4"/>
    <dgm:cxn modelId="{CDB92DF6-E7F3-4069-B920-7127BD25F0E2}" srcId="{6294AC7D-F717-480A-B1EA-FC175630A68F}" destId="{DB84A2FB-4DC5-4B7B-8875-096A745DC671}" srcOrd="1" destOrd="0" parTransId="{7A455E4F-659F-47E0-8F0A-29ADDC9AD838}" sibTransId="{55F82DEC-BEBE-4850-8937-B2148C7E8D79}"/>
    <dgm:cxn modelId="{6D6C26D0-958F-4BD7-9CE7-3395F2D84DE0}" srcId="{DB84A2FB-4DC5-4B7B-8875-096A745DC671}" destId="{1DAD0075-4946-4B93-B729-8E7AFF37C194}" srcOrd="1" destOrd="0" parTransId="{A44F28CE-956E-4C87-919E-D039AA7DFC5E}" sibTransId="{6819A106-47EB-4504-AA45-5478EA4C467C}"/>
    <dgm:cxn modelId="{AD574836-CF37-4E32-B2D8-F2C934BFB33B}" type="presOf" srcId="{00DA50FF-00EE-442B-B926-E32EF3D9E6B9}" destId="{8B9E071A-F073-41BB-B61F-4BD84387F7C3}" srcOrd="0" destOrd="0" presId="urn:microsoft.com/office/officeart/2005/8/layout/hProcess4"/>
    <dgm:cxn modelId="{76144C0C-2358-4DEA-9C23-CDC622240DE9}" type="presOf" srcId="{3A782F81-9ADF-442D-B988-822B5C964150}" destId="{8B9E071A-F073-41BB-B61F-4BD84387F7C3}" srcOrd="0" destOrd="2" presId="urn:microsoft.com/office/officeart/2005/8/layout/hProcess4"/>
    <dgm:cxn modelId="{5C523EEA-745C-45A1-BEF7-1E7C53A00D71}" type="presOf" srcId="{46EF1867-0612-43CB-AE2B-219F263372B0}" destId="{0733B0B0-A598-4F63-833C-FFFAF997A84B}" srcOrd="1" destOrd="3" presId="urn:microsoft.com/office/officeart/2005/8/layout/hProcess4"/>
    <dgm:cxn modelId="{059760DF-375D-493F-A6C3-8B554FFE9482}" type="presOf" srcId="{135AA8E6-0CD9-4DAA-96A2-5885519975D0}" destId="{399CDA15-D368-45EE-8BFF-E17E77CAB73A}" srcOrd="1" destOrd="0" presId="urn:microsoft.com/office/officeart/2005/8/layout/hProcess4"/>
    <dgm:cxn modelId="{7F473B23-191B-4351-B9DA-7B4589415413}" type="presOf" srcId="{39C7F54F-E879-4EEF-BC8B-72DC443B8FBB}" destId="{B1A0A9DC-F5BF-4037-B37E-D6AA3D62EFDE}" srcOrd="0" destOrd="2" presId="urn:microsoft.com/office/officeart/2005/8/layout/hProcess4"/>
    <dgm:cxn modelId="{7A2A37DD-7C38-4E0C-BE0A-AF1A2ABFBD4C}" type="presOf" srcId="{C6EC3701-53D5-4263-8542-D6F241786DB6}" destId="{0733B0B0-A598-4F63-833C-FFFAF997A84B}" srcOrd="1" destOrd="0" presId="urn:microsoft.com/office/officeart/2005/8/layout/hProcess4"/>
    <dgm:cxn modelId="{EB3DA22A-8F89-4B0C-8537-326013B08C2C}" type="presOf" srcId="{C6EC3701-53D5-4263-8542-D6F241786DB6}" destId="{B1A0A9DC-F5BF-4037-B37E-D6AA3D62EFDE}" srcOrd="0" destOrd="0" presId="urn:microsoft.com/office/officeart/2005/8/layout/hProcess4"/>
    <dgm:cxn modelId="{7257D0A0-51F0-4F57-AAF6-47A0F424DBF1}" type="presOf" srcId="{68C8002C-B1DB-4673-9FFE-13EAAD72BE99}" destId="{2138454B-2A01-4F40-8175-9962882DBA20}" srcOrd="0" destOrd="2" presId="urn:microsoft.com/office/officeart/2005/8/layout/hProcess4"/>
    <dgm:cxn modelId="{CD9F7269-7135-4339-8E8F-A235479F09F3}" srcId="{B2906EED-4A98-480C-888E-92FD78DFCE5A}" destId="{9C0B1655-60BD-4570-9B4D-32AB6D316716}" srcOrd="1" destOrd="0" parTransId="{DBB20D48-5196-4606-94A3-5DD6F5BB0253}" sibTransId="{01E2752B-6A13-4ADB-BF68-ABEBA780CBEF}"/>
    <dgm:cxn modelId="{6C1B614A-F34F-447E-960B-A174420FFF30}" type="presOf" srcId="{C6DDA9D6-4E57-440F-A093-A89DF8E69924}" destId="{B1A0A9DC-F5BF-4037-B37E-D6AA3D62EFDE}" srcOrd="0" destOrd="6" presId="urn:microsoft.com/office/officeart/2005/8/layout/hProcess4"/>
    <dgm:cxn modelId="{BC1C58C7-2179-40E9-B2AC-C09E8C1377CD}" srcId="{B2906EED-4A98-480C-888E-92FD78DFCE5A}" destId="{C6EC3701-53D5-4263-8542-D6F241786DB6}" srcOrd="0" destOrd="0" parTransId="{EF09480C-A29F-43C7-A28D-48FE329A3897}" sibTransId="{543B5FF4-7546-4417-9643-9843CED50996}"/>
    <dgm:cxn modelId="{310EDE84-FB92-413F-936F-98CE3E86BF38}" type="presOf" srcId="{39C7F54F-E879-4EEF-BC8B-72DC443B8FBB}" destId="{0733B0B0-A598-4F63-833C-FFFAF997A84B}" srcOrd="1" destOrd="2" presId="urn:microsoft.com/office/officeart/2005/8/layout/hProcess4"/>
    <dgm:cxn modelId="{99ECDEA9-8795-4F54-AA36-8A407D8DB721}" type="presOf" srcId="{9C0B1655-60BD-4570-9B4D-32AB6D316716}" destId="{0733B0B0-A598-4F63-833C-FFFAF997A84B}" srcOrd="1" destOrd="1" presId="urn:microsoft.com/office/officeart/2005/8/layout/hProcess4"/>
    <dgm:cxn modelId="{E60523AB-7FB7-46D5-BE5E-DA9295CFED18}" srcId="{B2906EED-4A98-480C-888E-92FD78DFCE5A}" destId="{46EF1867-0612-43CB-AE2B-219F263372B0}" srcOrd="3" destOrd="0" parTransId="{34521A90-C80C-4C23-B857-84383E3794CC}" sibTransId="{35CF2417-3D2E-4FE9-817E-1E992F98477D}"/>
    <dgm:cxn modelId="{D25F5535-2FD8-4CE1-9F45-D3C4BB8AE1FC}" srcId="{6706444A-12CD-42F0-BA15-95B6E7E60EE6}" destId="{03348DC0-C5C2-4DE7-BFAB-5442E7DA7E56}" srcOrd="1" destOrd="0" parTransId="{0E1052A7-1719-4A26-990D-E51A8317E4F5}" sibTransId="{9762EC7C-0583-493B-BAE7-4578BA3A4A65}"/>
    <dgm:cxn modelId="{2D17C380-E5FE-4BB2-81CB-C64886A26351}" type="presOf" srcId="{67BEBD2D-4600-41EF-9E5C-903D2346C24D}" destId="{0733B0B0-A598-4F63-833C-FFFAF997A84B}" srcOrd="1" destOrd="4" presId="urn:microsoft.com/office/officeart/2005/8/layout/hProcess4"/>
    <dgm:cxn modelId="{A8A79DAD-3B07-47D0-8CD5-A1CD8715A7FB}" type="presOf" srcId="{00DA50FF-00EE-442B-B926-E32EF3D9E6B9}" destId="{ED1D459C-FE3B-4AFE-9278-0A0ABD81F510}" srcOrd="1" destOrd="0" presId="urn:microsoft.com/office/officeart/2005/8/layout/hProcess4"/>
    <dgm:cxn modelId="{3EB3DA32-20E2-4264-9C90-C86343F476CB}" type="presOf" srcId="{B2906EED-4A98-480C-888E-92FD78DFCE5A}" destId="{83B74F2A-546A-44E1-B7E9-2C502C82114F}" srcOrd="0" destOrd="0" presId="urn:microsoft.com/office/officeart/2005/8/layout/hProcess4"/>
    <dgm:cxn modelId="{A5F4616E-5020-4C24-A516-E158301B631F}" type="presOf" srcId="{9634E447-C6B2-4C4D-8090-1C3AD072C6B0}" destId="{E345CFC1-3553-4CF7-90DA-4EDCFAA1321E}" srcOrd="0" destOrd="0" presId="urn:microsoft.com/office/officeart/2005/8/layout/hProcess4"/>
    <dgm:cxn modelId="{8DF068E1-4EFF-4C95-9CB4-CBEC422294D7}" type="presOf" srcId="{6706444A-12CD-42F0-BA15-95B6E7E60EE6}" destId="{C6A2B6E3-5B5E-4CBC-94CD-8198EF86D9C9}" srcOrd="0" destOrd="0" presId="urn:microsoft.com/office/officeart/2005/8/layout/hProcess4"/>
    <dgm:cxn modelId="{6E063A44-6DF0-4DB8-8402-BEBE6AAFAEC8}" type="presOf" srcId="{9C0B1655-60BD-4570-9B4D-32AB6D316716}" destId="{B1A0A9DC-F5BF-4037-B37E-D6AA3D62EFDE}" srcOrd="0" destOrd="1" presId="urn:microsoft.com/office/officeart/2005/8/layout/hProcess4"/>
    <dgm:cxn modelId="{E9A32FE1-15F5-4C08-B1D9-461AA94EF528}" type="presOf" srcId="{03348DC0-C5C2-4DE7-BFAB-5442E7DA7E56}" destId="{2138454B-2A01-4F40-8175-9962882DBA20}" srcOrd="0" destOrd="1" presId="urn:microsoft.com/office/officeart/2005/8/layout/hProcess4"/>
    <dgm:cxn modelId="{33109090-CC68-43F4-A484-DA68A7F7A22E}" srcId="{B2906EED-4A98-480C-888E-92FD78DFCE5A}" destId="{39C7F54F-E879-4EEF-BC8B-72DC443B8FBB}" srcOrd="2" destOrd="0" parTransId="{B0E01367-5B96-4C2D-9CD9-C718D4EF3448}" sibTransId="{4CFBE8E6-9E1E-44C9-83B4-03E6780FA496}"/>
    <dgm:cxn modelId="{79992EA3-42C4-4B82-BA5A-3475D6EF81BB}" srcId="{DB84A2FB-4DC5-4B7B-8875-096A745DC671}" destId="{3A782F81-9ADF-442D-B988-822B5C964150}" srcOrd="2" destOrd="0" parTransId="{74EFE0C1-DDA7-43A5-943B-06CAFA3E0981}" sibTransId="{CAA8418A-9A08-493F-AD7A-D609D267DF9F}"/>
    <dgm:cxn modelId="{67E131BC-64B5-4E17-AACF-3F7720F5360D}" type="presOf" srcId="{1DAD0075-4946-4B93-B729-8E7AFF37C194}" destId="{8B9E071A-F073-41BB-B61F-4BD84387F7C3}" srcOrd="0" destOrd="1" presId="urn:microsoft.com/office/officeart/2005/8/layout/hProcess4"/>
    <dgm:cxn modelId="{FD3E782D-3B37-4C00-AC59-E9ED311467C0}" type="presOf" srcId="{DB84A2FB-4DC5-4B7B-8875-096A745DC671}" destId="{1F24CAD7-519E-4B0A-93FF-035D6AD8325B}" srcOrd="0" destOrd="0" presId="urn:microsoft.com/office/officeart/2005/8/layout/hProcess4"/>
    <dgm:cxn modelId="{CEF1C539-CF35-43F6-8762-7365174A92B3}" type="presOf" srcId="{3A782F81-9ADF-442D-B988-822B5C964150}" destId="{ED1D459C-FE3B-4AFE-9278-0A0ABD81F510}" srcOrd="1" destOrd="2" presId="urn:microsoft.com/office/officeart/2005/8/layout/hProcess4"/>
    <dgm:cxn modelId="{66A8C695-7582-4486-A79C-F672D05FCBEB}" srcId="{6294AC7D-F717-480A-B1EA-FC175630A68F}" destId="{B2906EED-4A98-480C-888E-92FD78DFCE5A}" srcOrd="0" destOrd="0" parTransId="{73AF6B72-B668-4E05-A7C2-778339190C26}" sibTransId="{9634E447-C6B2-4C4D-8090-1C3AD072C6B0}"/>
    <dgm:cxn modelId="{05ED1DE0-057C-4A20-995E-BD313D6A3A15}" type="presOf" srcId="{1DAD0075-4946-4B93-B729-8E7AFF37C194}" destId="{ED1D459C-FE3B-4AFE-9278-0A0ABD81F510}" srcOrd="1" destOrd="1" presId="urn:microsoft.com/office/officeart/2005/8/layout/hProcess4"/>
    <dgm:cxn modelId="{15CE6F96-BFE7-4A61-AEB5-477D72CB4576}" type="presOf" srcId="{91A50C9E-8783-405A-9E34-5995261EC774}" destId="{0733B0B0-A598-4F63-833C-FFFAF997A84B}" srcOrd="1" destOrd="5" presId="urn:microsoft.com/office/officeart/2005/8/layout/hProcess4"/>
    <dgm:cxn modelId="{6D88BDB0-88D3-455A-A7C9-24F29A8AE561}" srcId="{DB84A2FB-4DC5-4B7B-8875-096A745DC671}" destId="{00DA50FF-00EE-442B-B926-E32EF3D9E6B9}" srcOrd="0" destOrd="0" parTransId="{B42EDAB1-505D-4734-8734-779D6815C137}" sibTransId="{56381B7F-F50A-4B37-BEB9-3E2438AC04E0}"/>
    <dgm:cxn modelId="{96BEBABD-B7C9-4E01-8EFA-30EB61AB689B}" type="presOf" srcId="{68C8002C-B1DB-4673-9FFE-13EAAD72BE99}" destId="{399CDA15-D368-45EE-8BFF-E17E77CAB73A}" srcOrd="1" destOrd="2" presId="urn:microsoft.com/office/officeart/2005/8/layout/hProcess4"/>
    <dgm:cxn modelId="{97CE0547-3D9C-45F0-BCA4-89EC4871BF00}" type="presOf" srcId="{03348DC0-C5C2-4DE7-BFAB-5442E7DA7E56}" destId="{399CDA15-D368-45EE-8BFF-E17E77CAB73A}" srcOrd="1" destOrd="1" presId="urn:microsoft.com/office/officeart/2005/8/layout/hProcess4"/>
    <dgm:cxn modelId="{4C3EC64F-6BC0-4F53-AC3C-0E7139D6115E}" type="presOf" srcId="{91A50C9E-8783-405A-9E34-5995261EC774}" destId="{B1A0A9DC-F5BF-4037-B37E-D6AA3D62EFDE}" srcOrd="0" destOrd="5" presId="urn:microsoft.com/office/officeart/2005/8/layout/hProcess4"/>
    <dgm:cxn modelId="{DF1268A9-932E-4401-91B5-33F1A461E119}" srcId="{B2906EED-4A98-480C-888E-92FD78DFCE5A}" destId="{C6DDA9D6-4E57-440F-A093-A89DF8E69924}" srcOrd="6" destOrd="0" parTransId="{39DDE646-7641-493E-B8DC-09A82047A4CE}" sibTransId="{7F76040C-93D7-4E70-A916-FA2040CA82BC}"/>
    <dgm:cxn modelId="{0AC6E180-DA08-496E-ACD0-CE364FB71DA6}" type="presOf" srcId="{67BEBD2D-4600-41EF-9E5C-903D2346C24D}" destId="{B1A0A9DC-F5BF-4037-B37E-D6AA3D62EFDE}" srcOrd="0" destOrd="4" presId="urn:microsoft.com/office/officeart/2005/8/layout/hProcess4"/>
    <dgm:cxn modelId="{1F00148E-F95F-4EAA-99A0-D9B91B500E77}" type="presOf" srcId="{46EF1867-0612-43CB-AE2B-219F263372B0}" destId="{B1A0A9DC-F5BF-4037-B37E-D6AA3D62EFDE}" srcOrd="0" destOrd="3" presId="urn:microsoft.com/office/officeart/2005/8/layout/hProcess4"/>
    <dgm:cxn modelId="{699A2F32-671C-450C-8D50-7B3F05EEE1C8}" srcId="{6706444A-12CD-42F0-BA15-95B6E7E60EE6}" destId="{68C8002C-B1DB-4673-9FFE-13EAAD72BE99}" srcOrd="2" destOrd="0" parTransId="{3C8DCCF0-4EDE-48A6-8211-8F502E681405}" sibTransId="{6E1792E0-20DD-467A-B945-6BF6F0C0AF19}"/>
    <dgm:cxn modelId="{3E17D25D-9143-4883-A83E-849BE30DADF3}" srcId="{B2906EED-4A98-480C-888E-92FD78DFCE5A}" destId="{67BEBD2D-4600-41EF-9E5C-903D2346C24D}" srcOrd="4" destOrd="0" parTransId="{A2D588CC-D7D3-462F-9A4C-BF58DB7CB4F3}" sibTransId="{CF6453BD-04BA-43EE-B764-CEB7F3EF58DD}"/>
    <dgm:cxn modelId="{B40A7654-024D-4F5A-9F61-02FFB91A4817}" srcId="{B2906EED-4A98-480C-888E-92FD78DFCE5A}" destId="{91A50C9E-8783-405A-9E34-5995261EC774}" srcOrd="5" destOrd="0" parTransId="{65DB48D5-7F0C-4891-B83D-FBCB179D710D}" sibTransId="{F0CBFE7E-3ACE-4051-A969-34293DD51008}"/>
    <dgm:cxn modelId="{33786D62-FD8C-4B9B-A0B7-132AE643A890}" srcId="{6706444A-12CD-42F0-BA15-95B6E7E60EE6}" destId="{135AA8E6-0CD9-4DAA-96A2-5885519975D0}" srcOrd="0" destOrd="0" parTransId="{ED29C2FB-55D2-4D8C-B7AE-E5F68C9FA489}" sibTransId="{7A0D2618-6ED7-4EBE-A4DC-E27D1EDA7947}"/>
    <dgm:cxn modelId="{CE6CC8F5-A34A-4643-AFA2-A8903E48D1BB}" type="presOf" srcId="{6294AC7D-F717-480A-B1EA-FC175630A68F}" destId="{ABF49BE5-D9E8-4A04-964D-23977A21FF54}" srcOrd="0" destOrd="0" presId="urn:microsoft.com/office/officeart/2005/8/layout/hProcess4"/>
    <dgm:cxn modelId="{79EA3E37-16E2-4694-8525-C20E6A7F4B95}" type="presParOf" srcId="{ABF49BE5-D9E8-4A04-964D-23977A21FF54}" destId="{8950A7BE-0F3E-44C5-B927-2C352FFABA36}" srcOrd="0" destOrd="0" presId="urn:microsoft.com/office/officeart/2005/8/layout/hProcess4"/>
    <dgm:cxn modelId="{F7399B3D-1838-4648-B1EA-0A690C6C4726}" type="presParOf" srcId="{ABF49BE5-D9E8-4A04-964D-23977A21FF54}" destId="{05044C76-DE7C-4D6E-B176-BC079ECD7C67}" srcOrd="1" destOrd="0" presId="urn:microsoft.com/office/officeart/2005/8/layout/hProcess4"/>
    <dgm:cxn modelId="{5774929F-A792-4CC4-A263-F06F75DD2C10}" type="presParOf" srcId="{ABF49BE5-D9E8-4A04-964D-23977A21FF54}" destId="{B6251242-FF0F-4876-BC57-1146276CAF41}" srcOrd="2" destOrd="0" presId="urn:microsoft.com/office/officeart/2005/8/layout/hProcess4"/>
    <dgm:cxn modelId="{C47F4D74-DFA8-4E5B-9E97-253B2A4D825F}" type="presParOf" srcId="{B6251242-FF0F-4876-BC57-1146276CAF41}" destId="{DEEA0FD7-8CD9-41ED-9FCD-51580E6AA39B}" srcOrd="0" destOrd="0" presId="urn:microsoft.com/office/officeart/2005/8/layout/hProcess4"/>
    <dgm:cxn modelId="{4D5D1915-68F6-4869-B3BB-7F8C27DA20BB}" type="presParOf" srcId="{DEEA0FD7-8CD9-41ED-9FCD-51580E6AA39B}" destId="{C06C1D59-8329-45FE-AE8B-E3758DA4580E}" srcOrd="0" destOrd="0" presId="urn:microsoft.com/office/officeart/2005/8/layout/hProcess4"/>
    <dgm:cxn modelId="{74685E13-CCBD-4993-9220-54906EE7A61E}" type="presParOf" srcId="{DEEA0FD7-8CD9-41ED-9FCD-51580E6AA39B}" destId="{B1A0A9DC-F5BF-4037-B37E-D6AA3D62EFDE}" srcOrd="1" destOrd="0" presId="urn:microsoft.com/office/officeart/2005/8/layout/hProcess4"/>
    <dgm:cxn modelId="{E6FDFB0B-4AA3-413F-A523-1CD5E74405BD}" type="presParOf" srcId="{DEEA0FD7-8CD9-41ED-9FCD-51580E6AA39B}" destId="{0733B0B0-A598-4F63-833C-FFFAF997A84B}" srcOrd="2" destOrd="0" presId="urn:microsoft.com/office/officeart/2005/8/layout/hProcess4"/>
    <dgm:cxn modelId="{E0D06105-9D03-4999-90D8-E8FABD48E96B}" type="presParOf" srcId="{DEEA0FD7-8CD9-41ED-9FCD-51580E6AA39B}" destId="{83B74F2A-546A-44E1-B7E9-2C502C82114F}" srcOrd="3" destOrd="0" presId="urn:microsoft.com/office/officeart/2005/8/layout/hProcess4"/>
    <dgm:cxn modelId="{84B5E372-8EB7-4F1B-9067-8783DBADFD61}" type="presParOf" srcId="{DEEA0FD7-8CD9-41ED-9FCD-51580E6AA39B}" destId="{EA22ECB6-F1A6-4B4D-AFB2-33A9DBF5E185}" srcOrd="4" destOrd="0" presId="urn:microsoft.com/office/officeart/2005/8/layout/hProcess4"/>
    <dgm:cxn modelId="{B30AA72B-AA79-4D75-A238-B75B9ABB26C9}" type="presParOf" srcId="{B6251242-FF0F-4876-BC57-1146276CAF41}" destId="{E345CFC1-3553-4CF7-90DA-4EDCFAA1321E}" srcOrd="1" destOrd="0" presId="urn:microsoft.com/office/officeart/2005/8/layout/hProcess4"/>
    <dgm:cxn modelId="{C2814366-C6E7-4E18-9C2A-05AB7C118387}" type="presParOf" srcId="{B6251242-FF0F-4876-BC57-1146276CAF41}" destId="{1C0F4C06-B8DD-48B4-96A2-670546A3AAA3}" srcOrd="2" destOrd="0" presId="urn:microsoft.com/office/officeart/2005/8/layout/hProcess4"/>
    <dgm:cxn modelId="{889915A3-D899-4295-A49D-026C46C2A13C}" type="presParOf" srcId="{1C0F4C06-B8DD-48B4-96A2-670546A3AAA3}" destId="{1BC48D97-DE9B-4833-8922-94EE097DE13E}" srcOrd="0" destOrd="0" presId="urn:microsoft.com/office/officeart/2005/8/layout/hProcess4"/>
    <dgm:cxn modelId="{7CF43D55-2671-4B26-A710-6107D4E4121B}" type="presParOf" srcId="{1C0F4C06-B8DD-48B4-96A2-670546A3AAA3}" destId="{8B9E071A-F073-41BB-B61F-4BD84387F7C3}" srcOrd="1" destOrd="0" presId="urn:microsoft.com/office/officeart/2005/8/layout/hProcess4"/>
    <dgm:cxn modelId="{24971AB0-8A42-4B43-8EBC-BCB608707D40}" type="presParOf" srcId="{1C0F4C06-B8DD-48B4-96A2-670546A3AAA3}" destId="{ED1D459C-FE3B-4AFE-9278-0A0ABD81F510}" srcOrd="2" destOrd="0" presId="urn:microsoft.com/office/officeart/2005/8/layout/hProcess4"/>
    <dgm:cxn modelId="{B6997AE3-098C-48C9-A9E1-6938287B1317}" type="presParOf" srcId="{1C0F4C06-B8DD-48B4-96A2-670546A3AAA3}" destId="{1F24CAD7-519E-4B0A-93FF-035D6AD8325B}" srcOrd="3" destOrd="0" presId="urn:microsoft.com/office/officeart/2005/8/layout/hProcess4"/>
    <dgm:cxn modelId="{10B5AE06-3F4D-47F8-BE58-E1C0AE7A04FE}" type="presParOf" srcId="{1C0F4C06-B8DD-48B4-96A2-670546A3AAA3}" destId="{AC6B12F4-A360-411A-B486-F566D38C5A6F}" srcOrd="4" destOrd="0" presId="urn:microsoft.com/office/officeart/2005/8/layout/hProcess4"/>
    <dgm:cxn modelId="{23088614-CF9D-42C3-B66B-F89D916A0369}" type="presParOf" srcId="{B6251242-FF0F-4876-BC57-1146276CAF41}" destId="{FFAD6052-78B5-490B-9BAB-F6CF57E64620}" srcOrd="3" destOrd="0" presId="urn:microsoft.com/office/officeart/2005/8/layout/hProcess4"/>
    <dgm:cxn modelId="{A115B351-9C4F-4809-87E4-54E373E97C3F}" type="presParOf" srcId="{B6251242-FF0F-4876-BC57-1146276CAF41}" destId="{EE1083F1-2B76-4E09-B52B-E10505619964}" srcOrd="4" destOrd="0" presId="urn:microsoft.com/office/officeart/2005/8/layout/hProcess4"/>
    <dgm:cxn modelId="{E6130359-5A03-4C65-8416-06F948DF72F2}" type="presParOf" srcId="{EE1083F1-2B76-4E09-B52B-E10505619964}" destId="{29C7C464-766B-4151-A241-27E5B9AD3924}" srcOrd="0" destOrd="0" presId="urn:microsoft.com/office/officeart/2005/8/layout/hProcess4"/>
    <dgm:cxn modelId="{2B8A014D-5754-4305-8E09-F5136DD1B3CF}" type="presParOf" srcId="{EE1083F1-2B76-4E09-B52B-E10505619964}" destId="{2138454B-2A01-4F40-8175-9962882DBA20}" srcOrd="1" destOrd="0" presId="urn:microsoft.com/office/officeart/2005/8/layout/hProcess4"/>
    <dgm:cxn modelId="{8BF78193-E694-4B7F-B567-83C03BB7FA52}" type="presParOf" srcId="{EE1083F1-2B76-4E09-B52B-E10505619964}" destId="{399CDA15-D368-45EE-8BFF-E17E77CAB73A}" srcOrd="2" destOrd="0" presId="urn:microsoft.com/office/officeart/2005/8/layout/hProcess4"/>
    <dgm:cxn modelId="{7E1C4971-81CA-40C5-A8BA-F05C99AF2505}" type="presParOf" srcId="{EE1083F1-2B76-4E09-B52B-E10505619964}" destId="{C6A2B6E3-5B5E-4CBC-94CD-8198EF86D9C9}" srcOrd="3" destOrd="0" presId="urn:microsoft.com/office/officeart/2005/8/layout/hProcess4"/>
    <dgm:cxn modelId="{BED6095F-8ED5-4FCE-97A0-50283BBDE2D6}" type="presParOf" srcId="{EE1083F1-2B76-4E09-B52B-E10505619964}" destId="{310D8830-9A11-42D9-8DF2-EDACE5B3D11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2AF6FF-869F-4301-B48B-91FEF1383B76}" type="doc">
      <dgm:prSet loTypeId="urn:microsoft.com/office/officeart/2005/8/layout/orgChart1" loCatId="hierarchy" qsTypeId="urn:microsoft.com/office/officeart/2005/8/quickstyle/simple1" qsCatId="simple" csTypeId="urn:microsoft.com/office/officeart/2005/8/colors/accent1_2" csCatId="accent1" phldr="1"/>
      <dgm:spPr/>
    </dgm:pt>
    <dgm:pt modelId="{FB37EDA8-1804-4DB5-8E52-D15FDAB699D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Наша программа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dgm:t>
    </dgm:pt>
    <dgm:pt modelId="{3B2D48B1-2771-400C-8EE8-11F6BBD09677}" type="parTrans" cxnId="{D8CE1D1A-394A-4326-9C0B-89F59C1D13A1}">
      <dgm:prSet/>
      <dgm:spPr/>
      <dgm:t>
        <a:bodyPr/>
        <a:lstStyle/>
        <a:p>
          <a:endParaRPr lang="ru-RU">
            <a:solidFill>
              <a:schemeClr val="bg1"/>
            </a:solidFill>
            <a:latin typeface="Times New Roman" pitchFamily="18" charset="0"/>
            <a:cs typeface="Times New Roman" pitchFamily="18" charset="0"/>
          </a:endParaRPr>
        </a:p>
      </dgm:t>
    </dgm:pt>
    <dgm:pt modelId="{859787E4-1A05-4228-A76D-96F1476A9F36}" type="sibTrans" cxnId="{D8CE1D1A-394A-4326-9C0B-89F59C1D13A1}">
      <dgm:prSet/>
      <dgm:spPr/>
      <dgm:t>
        <a:bodyPr/>
        <a:lstStyle/>
        <a:p>
          <a:endParaRPr lang="ru-RU">
            <a:solidFill>
              <a:schemeClr val="bg1"/>
            </a:solidFill>
            <a:latin typeface="Times New Roman" pitchFamily="18" charset="0"/>
            <a:cs typeface="Times New Roman" pitchFamily="18" charset="0"/>
          </a:endParaRPr>
        </a:p>
      </dgm:t>
    </dgm:pt>
    <dgm:pt modelId="{2B3C9300-EC57-4F4A-925A-A1EFC9B1BC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Взаимодействие с властными структурами</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dgm:t>
    </dgm:pt>
    <dgm:pt modelId="{82777C88-A8F8-45B5-AB44-17BF1CAD5089}" type="parTrans" cxnId="{ABA5B080-D7C9-4EB9-9FB2-D3DB52BE67AD}">
      <dgm:prSet/>
      <dgm:spPr/>
      <dgm:t>
        <a:bodyPr/>
        <a:lstStyle/>
        <a:p>
          <a:endParaRPr lang="ru-RU">
            <a:solidFill>
              <a:schemeClr val="bg1"/>
            </a:solidFill>
            <a:latin typeface="Times New Roman" pitchFamily="18" charset="0"/>
            <a:cs typeface="Times New Roman" pitchFamily="18" charset="0"/>
          </a:endParaRPr>
        </a:p>
      </dgm:t>
    </dgm:pt>
    <dgm:pt modelId="{11A3E086-529C-46C9-ADA7-51486214A601}" type="sibTrans" cxnId="{ABA5B080-D7C9-4EB9-9FB2-D3DB52BE67AD}">
      <dgm:prSet/>
      <dgm:spPr/>
      <dgm:t>
        <a:bodyPr/>
        <a:lstStyle/>
        <a:p>
          <a:endParaRPr lang="ru-RU">
            <a:solidFill>
              <a:schemeClr val="bg1"/>
            </a:solidFill>
            <a:latin typeface="Times New Roman" pitchFamily="18" charset="0"/>
            <a:cs typeface="Times New Roman" pitchFamily="18" charset="0"/>
          </a:endParaRPr>
        </a:p>
      </dgm:t>
    </dgm:pt>
    <dgm:pt modelId="{8C3FC5A6-1661-4EE3-8F0E-450CFF7D4A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Личное участие </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dgm:t>
    </dgm:pt>
    <dgm:pt modelId="{7858BF7A-DD1C-486E-A810-164FC11F14C6}" type="parTrans" cxnId="{0EC7B9EC-7878-489C-9FE2-8F7020EA0EE7}">
      <dgm:prSet/>
      <dgm:spPr/>
      <dgm:t>
        <a:bodyPr/>
        <a:lstStyle/>
        <a:p>
          <a:endParaRPr lang="ru-RU">
            <a:solidFill>
              <a:schemeClr val="bg1"/>
            </a:solidFill>
            <a:latin typeface="Times New Roman" pitchFamily="18" charset="0"/>
            <a:cs typeface="Times New Roman" pitchFamily="18" charset="0"/>
          </a:endParaRPr>
        </a:p>
      </dgm:t>
    </dgm:pt>
    <dgm:pt modelId="{6629B801-421A-4A2B-AE8D-0723953A51C1}" type="sibTrans" cxnId="{0EC7B9EC-7878-489C-9FE2-8F7020EA0EE7}">
      <dgm:prSet/>
      <dgm:spPr/>
      <dgm:t>
        <a:bodyPr/>
        <a:lstStyle/>
        <a:p>
          <a:endParaRPr lang="ru-RU">
            <a:solidFill>
              <a:schemeClr val="bg1"/>
            </a:solidFill>
            <a:latin typeface="Times New Roman" pitchFamily="18" charset="0"/>
            <a:cs typeface="Times New Roman" pitchFamily="18" charset="0"/>
          </a:endParaRPr>
        </a:p>
      </dgm:t>
    </dgm:pt>
    <dgm:pt modelId="{73319998-12C2-4818-837A-45FC741B73E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Сотрудничество </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dgm:t>
    </dgm:pt>
    <dgm:pt modelId="{B6F8EAB3-534D-4AFF-9141-8BFDFC588184}" type="parTrans" cxnId="{19DBB6A5-47E6-4081-A71E-2CD087BCC187}">
      <dgm:prSet/>
      <dgm:spPr/>
      <dgm:t>
        <a:bodyPr/>
        <a:lstStyle/>
        <a:p>
          <a:endParaRPr lang="ru-RU">
            <a:solidFill>
              <a:schemeClr val="bg1"/>
            </a:solidFill>
            <a:latin typeface="Times New Roman" pitchFamily="18" charset="0"/>
            <a:cs typeface="Times New Roman" pitchFamily="18" charset="0"/>
          </a:endParaRPr>
        </a:p>
      </dgm:t>
    </dgm:pt>
    <dgm:pt modelId="{9CEE55BA-FBD4-4123-9EE2-976C21CAC3DE}" type="sibTrans" cxnId="{19DBB6A5-47E6-4081-A71E-2CD087BCC187}">
      <dgm:prSet/>
      <dgm:spPr/>
      <dgm:t>
        <a:bodyPr/>
        <a:lstStyle/>
        <a:p>
          <a:endParaRPr lang="ru-RU">
            <a:solidFill>
              <a:schemeClr val="bg1"/>
            </a:solidFill>
            <a:latin typeface="Times New Roman" pitchFamily="18" charset="0"/>
            <a:cs typeface="Times New Roman" pitchFamily="18" charset="0"/>
          </a:endParaRPr>
        </a:p>
      </dgm:t>
    </dgm:pt>
    <dgm:pt modelId="{62AA0855-EA6A-4BE2-94F3-A0075E1DF3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Популяризация позитивного опыта</a:t>
          </a:r>
          <a:endParaRPr kumimoji="0" lang="ru-RU" b="0" i="0" u="none" strike="noStrike" cap="none" normalizeH="0" baseline="0" dirty="0" smtClean="0">
            <a:ln>
              <a:noFill/>
            </a:ln>
            <a:solidFill>
              <a:schemeClr val="bg1"/>
            </a:solidFill>
            <a:effectLst/>
            <a:latin typeface="Times New Roman" pitchFamily="18" charset="0"/>
            <a:cs typeface="Times New Roman" pitchFamily="18" charset="0"/>
          </a:endParaRPr>
        </a:p>
      </dgm:t>
    </dgm:pt>
    <dgm:pt modelId="{BE1428B5-4B57-43A1-80C5-191CED2B3B80}" type="parTrans" cxnId="{F8B04053-63BA-4335-89B8-B7C06C802A2C}">
      <dgm:prSet/>
      <dgm:spPr/>
      <dgm:t>
        <a:bodyPr/>
        <a:lstStyle/>
        <a:p>
          <a:endParaRPr lang="ru-RU">
            <a:solidFill>
              <a:schemeClr val="bg1"/>
            </a:solidFill>
            <a:latin typeface="Times New Roman" pitchFamily="18" charset="0"/>
            <a:cs typeface="Times New Roman" pitchFamily="18" charset="0"/>
          </a:endParaRPr>
        </a:p>
      </dgm:t>
    </dgm:pt>
    <dgm:pt modelId="{C36F9574-7013-45D7-BAA6-7958379234DE}" type="sibTrans" cxnId="{F8B04053-63BA-4335-89B8-B7C06C802A2C}">
      <dgm:prSet/>
      <dgm:spPr/>
      <dgm:t>
        <a:bodyPr/>
        <a:lstStyle/>
        <a:p>
          <a:endParaRPr lang="ru-RU">
            <a:solidFill>
              <a:schemeClr val="bg1"/>
            </a:solidFill>
            <a:latin typeface="Times New Roman" pitchFamily="18" charset="0"/>
            <a:cs typeface="Times New Roman" pitchFamily="18" charset="0"/>
          </a:endParaRPr>
        </a:p>
      </dgm:t>
    </dgm:pt>
    <dgm:pt modelId="{5CDBFAB3-F94F-4F75-800E-65CD316820E5}" type="pres">
      <dgm:prSet presAssocID="{012AF6FF-869F-4301-B48B-91FEF1383B76}" presName="hierChild1" presStyleCnt="0">
        <dgm:presLayoutVars>
          <dgm:orgChart val="1"/>
          <dgm:chPref val="1"/>
          <dgm:dir/>
          <dgm:animOne val="branch"/>
          <dgm:animLvl val="lvl"/>
          <dgm:resizeHandles/>
        </dgm:presLayoutVars>
      </dgm:prSet>
      <dgm:spPr/>
    </dgm:pt>
    <dgm:pt modelId="{2943A646-F437-4AAF-B4A2-C346623E6E70}" type="pres">
      <dgm:prSet presAssocID="{FB37EDA8-1804-4DB5-8E52-D15FDAB699DA}" presName="hierRoot1" presStyleCnt="0">
        <dgm:presLayoutVars>
          <dgm:hierBranch/>
        </dgm:presLayoutVars>
      </dgm:prSet>
      <dgm:spPr/>
    </dgm:pt>
    <dgm:pt modelId="{5C6EB706-EDD7-4953-81C7-A63BCDCF5DD7}" type="pres">
      <dgm:prSet presAssocID="{FB37EDA8-1804-4DB5-8E52-D15FDAB699DA}" presName="rootComposite1" presStyleCnt="0"/>
      <dgm:spPr/>
    </dgm:pt>
    <dgm:pt modelId="{7494AB27-1182-4913-B99F-D011D1A1A615}" type="pres">
      <dgm:prSet presAssocID="{FB37EDA8-1804-4DB5-8E52-D15FDAB699DA}" presName="rootText1" presStyleLbl="node0" presStyleIdx="0" presStyleCnt="1">
        <dgm:presLayoutVars>
          <dgm:chPref val="3"/>
        </dgm:presLayoutVars>
      </dgm:prSet>
      <dgm:spPr/>
      <dgm:t>
        <a:bodyPr/>
        <a:lstStyle/>
        <a:p>
          <a:endParaRPr lang="ru-RU"/>
        </a:p>
      </dgm:t>
    </dgm:pt>
    <dgm:pt modelId="{8EB7C643-BC4D-40DF-8DD5-CAE8C06309A7}" type="pres">
      <dgm:prSet presAssocID="{FB37EDA8-1804-4DB5-8E52-D15FDAB699DA}" presName="rootConnector1" presStyleLbl="node1" presStyleIdx="0" presStyleCnt="0"/>
      <dgm:spPr/>
      <dgm:t>
        <a:bodyPr/>
        <a:lstStyle/>
        <a:p>
          <a:endParaRPr lang="ru-RU"/>
        </a:p>
      </dgm:t>
    </dgm:pt>
    <dgm:pt modelId="{7C884D10-1D82-420E-86E2-2B7D4CB100F2}" type="pres">
      <dgm:prSet presAssocID="{FB37EDA8-1804-4DB5-8E52-D15FDAB699DA}" presName="hierChild2" presStyleCnt="0"/>
      <dgm:spPr/>
    </dgm:pt>
    <dgm:pt modelId="{BB7065B3-E716-44D9-A7DF-A29AA7811780}" type="pres">
      <dgm:prSet presAssocID="{82777C88-A8F8-45B5-AB44-17BF1CAD5089}" presName="Name35" presStyleLbl="parChTrans1D2" presStyleIdx="0" presStyleCnt="4"/>
      <dgm:spPr/>
      <dgm:t>
        <a:bodyPr/>
        <a:lstStyle/>
        <a:p>
          <a:endParaRPr lang="ru-RU"/>
        </a:p>
      </dgm:t>
    </dgm:pt>
    <dgm:pt modelId="{1CF5B8A4-BC81-49B8-B625-4648A2291DFF}" type="pres">
      <dgm:prSet presAssocID="{2B3C9300-EC57-4F4A-925A-A1EFC9B1BCAD}" presName="hierRoot2" presStyleCnt="0">
        <dgm:presLayoutVars>
          <dgm:hierBranch/>
        </dgm:presLayoutVars>
      </dgm:prSet>
      <dgm:spPr/>
    </dgm:pt>
    <dgm:pt modelId="{D88B066B-CBC3-471C-909F-4A292317B133}" type="pres">
      <dgm:prSet presAssocID="{2B3C9300-EC57-4F4A-925A-A1EFC9B1BCAD}" presName="rootComposite" presStyleCnt="0"/>
      <dgm:spPr/>
    </dgm:pt>
    <dgm:pt modelId="{BBA10F3C-3415-4205-8382-6283CFEAA406}" type="pres">
      <dgm:prSet presAssocID="{2B3C9300-EC57-4F4A-925A-A1EFC9B1BCAD}" presName="rootText" presStyleLbl="node2" presStyleIdx="0" presStyleCnt="4">
        <dgm:presLayoutVars>
          <dgm:chPref val="3"/>
        </dgm:presLayoutVars>
      </dgm:prSet>
      <dgm:spPr/>
      <dgm:t>
        <a:bodyPr/>
        <a:lstStyle/>
        <a:p>
          <a:endParaRPr lang="ru-RU"/>
        </a:p>
      </dgm:t>
    </dgm:pt>
    <dgm:pt modelId="{10D58D94-483D-4E48-B4F8-10ACBCEA891B}" type="pres">
      <dgm:prSet presAssocID="{2B3C9300-EC57-4F4A-925A-A1EFC9B1BCAD}" presName="rootConnector" presStyleLbl="node2" presStyleIdx="0" presStyleCnt="4"/>
      <dgm:spPr/>
      <dgm:t>
        <a:bodyPr/>
        <a:lstStyle/>
        <a:p>
          <a:endParaRPr lang="ru-RU"/>
        </a:p>
      </dgm:t>
    </dgm:pt>
    <dgm:pt modelId="{8BC247E4-CE0A-4F9C-A3A9-875F646006A1}" type="pres">
      <dgm:prSet presAssocID="{2B3C9300-EC57-4F4A-925A-A1EFC9B1BCAD}" presName="hierChild4" presStyleCnt="0"/>
      <dgm:spPr/>
    </dgm:pt>
    <dgm:pt modelId="{6AD38F9F-A864-4C0B-B80F-E22D20267C16}" type="pres">
      <dgm:prSet presAssocID="{2B3C9300-EC57-4F4A-925A-A1EFC9B1BCAD}" presName="hierChild5" presStyleCnt="0"/>
      <dgm:spPr/>
    </dgm:pt>
    <dgm:pt modelId="{C47E7945-B7DD-4637-AAA1-83DD19E641B4}" type="pres">
      <dgm:prSet presAssocID="{7858BF7A-DD1C-486E-A810-164FC11F14C6}" presName="Name35" presStyleLbl="parChTrans1D2" presStyleIdx="1" presStyleCnt="4"/>
      <dgm:spPr/>
      <dgm:t>
        <a:bodyPr/>
        <a:lstStyle/>
        <a:p>
          <a:endParaRPr lang="ru-RU"/>
        </a:p>
      </dgm:t>
    </dgm:pt>
    <dgm:pt modelId="{473B304A-87B5-45F8-BB52-FBF2186680F4}" type="pres">
      <dgm:prSet presAssocID="{8C3FC5A6-1661-4EE3-8F0E-450CFF7D4A21}" presName="hierRoot2" presStyleCnt="0">
        <dgm:presLayoutVars>
          <dgm:hierBranch/>
        </dgm:presLayoutVars>
      </dgm:prSet>
      <dgm:spPr/>
    </dgm:pt>
    <dgm:pt modelId="{AD76B5F7-580E-4ADE-97D6-043380A7E2A9}" type="pres">
      <dgm:prSet presAssocID="{8C3FC5A6-1661-4EE3-8F0E-450CFF7D4A21}" presName="rootComposite" presStyleCnt="0"/>
      <dgm:spPr/>
    </dgm:pt>
    <dgm:pt modelId="{5E61567F-08D0-4C24-9E74-384B9B2C0CCB}" type="pres">
      <dgm:prSet presAssocID="{8C3FC5A6-1661-4EE3-8F0E-450CFF7D4A21}" presName="rootText" presStyleLbl="node2" presStyleIdx="1" presStyleCnt="4">
        <dgm:presLayoutVars>
          <dgm:chPref val="3"/>
        </dgm:presLayoutVars>
      </dgm:prSet>
      <dgm:spPr/>
      <dgm:t>
        <a:bodyPr/>
        <a:lstStyle/>
        <a:p>
          <a:endParaRPr lang="ru-RU"/>
        </a:p>
      </dgm:t>
    </dgm:pt>
    <dgm:pt modelId="{A598728E-FAD3-4BAC-B70A-E347F7401FA0}" type="pres">
      <dgm:prSet presAssocID="{8C3FC5A6-1661-4EE3-8F0E-450CFF7D4A21}" presName="rootConnector" presStyleLbl="node2" presStyleIdx="1" presStyleCnt="4"/>
      <dgm:spPr/>
      <dgm:t>
        <a:bodyPr/>
        <a:lstStyle/>
        <a:p>
          <a:endParaRPr lang="ru-RU"/>
        </a:p>
      </dgm:t>
    </dgm:pt>
    <dgm:pt modelId="{855E1941-9E2F-4903-AD35-013753BC9A84}" type="pres">
      <dgm:prSet presAssocID="{8C3FC5A6-1661-4EE3-8F0E-450CFF7D4A21}" presName="hierChild4" presStyleCnt="0"/>
      <dgm:spPr/>
    </dgm:pt>
    <dgm:pt modelId="{8ACD13BF-DCED-4DCE-9AEB-68AF6E00B8E9}" type="pres">
      <dgm:prSet presAssocID="{8C3FC5A6-1661-4EE3-8F0E-450CFF7D4A21}" presName="hierChild5" presStyleCnt="0"/>
      <dgm:spPr/>
    </dgm:pt>
    <dgm:pt modelId="{8A6EB646-8928-4614-88A1-B12486199B27}" type="pres">
      <dgm:prSet presAssocID="{B6F8EAB3-534D-4AFF-9141-8BFDFC588184}" presName="Name35" presStyleLbl="parChTrans1D2" presStyleIdx="2" presStyleCnt="4"/>
      <dgm:spPr/>
      <dgm:t>
        <a:bodyPr/>
        <a:lstStyle/>
        <a:p>
          <a:endParaRPr lang="ru-RU"/>
        </a:p>
      </dgm:t>
    </dgm:pt>
    <dgm:pt modelId="{0E6C3B89-3B13-4959-A86F-E8F5938064AC}" type="pres">
      <dgm:prSet presAssocID="{73319998-12C2-4818-837A-45FC741B73E2}" presName="hierRoot2" presStyleCnt="0">
        <dgm:presLayoutVars>
          <dgm:hierBranch/>
        </dgm:presLayoutVars>
      </dgm:prSet>
      <dgm:spPr/>
    </dgm:pt>
    <dgm:pt modelId="{A313A868-CA48-4D13-9B9F-9BBFB5356FFF}" type="pres">
      <dgm:prSet presAssocID="{73319998-12C2-4818-837A-45FC741B73E2}" presName="rootComposite" presStyleCnt="0"/>
      <dgm:spPr/>
    </dgm:pt>
    <dgm:pt modelId="{5998AF4B-70C3-412B-8F85-C1F2A6D922CF}" type="pres">
      <dgm:prSet presAssocID="{73319998-12C2-4818-837A-45FC741B73E2}" presName="rootText" presStyleLbl="node2" presStyleIdx="2" presStyleCnt="4">
        <dgm:presLayoutVars>
          <dgm:chPref val="3"/>
        </dgm:presLayoutVars>
      </dgm:prSet>
      <dgm:spPr/>
      <dgm:t>
        <a:bodyPr/>
        <a:lstStyle/>
        <a:p>
          <a:endParaRPr lang="ru-RU"/>
        </a:p>
      </dgm:t>
    </dgm:pt>
    <dgm:pt modelId="{D8F1A621-C0D6-4B44-B837-7A80E3D8BFE7}" type="pres">
      <dgm:prSet presAssocID="{73319998-12C2-4818-837A-45FC741B73E2}" presName="rootConnector" presStyleLbl="node2" presStyleIdx="2" presStyleCnt="4"/>
      <dgm:spPr/>
      <dgm:t>
        <a:bodyPr/>
        <a:lstStyle/>
        <a:p>
          <a:endParaRPr lang="ru-RU"/>
        </a:p>
      </dgm:t>
    </dgm:pt>
    <dgm:pt modelId="{F338A1AB-B4BF-4583-87F3-7694A3F92949}" type="pres">
      <dgm:prSet presAssocID="{73319998-12C2-4818-837A-45FC741B73E2}" presName="hierChild4" presStyleCnt="0"/>
      <dgm:spPr/>
    </dgm:pt>
    <dgm:pt modelId="{B374169F-584C-4CAF-B949-B5EA936B1241}" type="pres">
      <dgm:prSet presAssocID="{73319998-12C2-4818-837A-45FC741B73E2}" presName="hierChild5" presStyleCnt="0"/>
      <dgm:spPr/>
    </dgm:pt>
    <dgm:pt modelId="{B8F61D4A-B19E-4986-90A2-47FA22EF79F6}" type="pres">
      <dgm:prSet presAssocID="{BE1428B5-4B57-43A1-80C5-191CED2B3B80}" presName="Name35" presStyleLbl="parChTrans1D2" presStyleIdx="3" presStyleCnt="4"/>
      <dgm:spPr/>
      <dgm:t>
        <a:bodyPr/>
        <a:lstStyle/>
        <a:p>
          <a:endParaRPr lang="ru-RU"/>
        </a:p>
      </dgm:t>
    </dgm:pt>
    <dgm:pt modelId="{21BE095F-3DFB-4C8C-8988-332E19707539}" type="pres">
      <dgm:prSet presAssocID="{62AA0855-EA6A-4BE2-94F3-A0075E1DF33A}" presName="hierRoot2" presStyleCnt="0">
        <dgm:presLayoutVars>
          <dgm:hierBranch/>
        </dgm:presLayoutVars>
      </dgm:prSet>
      <dgm:spPr/>
    </dgm:pt>
    <dgm:pt modelId="{EE13DC98-27E3-48EE-BA07-83683D4AC793}" type="pres">
      <dgm:prSet presAssocID="{62AA0855-EA6A-4BE2-94F3-A0075E1DF33A}" presName="rootComposite" presStyleCnt="0"/>
      <dgm:spPr/>
    </dgm:pt>
    <dgm:pt modelId="{3AD69B60-F7AB-4F62-9634-A8ABFABA88E0}" type="pres">
      <dgm:prSet presAssocID="{62AA0855-EA6A-4BE2-94F3-A0075E1DF33A}" presName="rootText" presStyleLbl="node2" presStyleIdx="3" presStyleCnt="4">
        <dgm:presLayoutVars>
          <dgm:chPref val="3"/>
        </dgm:presLayoutVars>
      </dgm:prSet>
      <dgm:spPr/>
      <dgm:t>
        <a:bodyPr/>
        <a:lstStyle/>
        <a:p>
          <a:endParaRPr lang="ru-RU"/>
        </a:p>
      </dgm:t>
    </dgm:pt>
    <dgm:pt modelId="{FFF159A1-A6D8-4881-92CD-D9D93EB0239E}" type="pres">
      <dgm:prSet presAssocID="{62AA0855-EA6A-4BE2-94F3-A0075E1DF33A}" presName="rootConnector" presStyleLbl="node2" presStyleIdx="3" presStyleCnt="4"/>
      <dgm:spPr/>
      <dgm:t>
        <a:bodyPr/>
        <a:lstStyle/>
        <a:p>
          <a:endParaRPr lang="ru-RU"/>
        </a:p>
      </dgm:t>
    </dgm:pt>
    <dgm:pt modelId="{E2C26761-6DCD-4B46-91BA-B43CDB41D5F5}" type="pres">
      <dgm:prSet presAssocID="{62AA0855-EA6A-4BE2-94F3-A0075E1DF33A}" presName="hierChild4" presStyleCnt="0"/>
      <dgm:spPr/>
    </dgm:pt>
    <dgm:pt modelId="{D7EC9F6C-EDE5-40FC-87CA-731C44F98221}" type="pres">
      <dgm:prSet presAssocID="{62AA0855-EA6A-4BE2-94F3-A0075E1DF33A}" presName="hierChild5" presStyleCnt="0"/>
      <dgm:spPr/>
    </dgm:pt>
    <dgm:pt modelId="{015B6FD4-BB2F-409B-B430-A7CFAF4EDAA7}" type="pres">
      <dgm:prSet presAssocID="{FB37EDA8-1804-4DB5-8E52-D15FDAB699DA}" presName="hierChild3" presStyleCnt="0"/>
      <dgm:spPr/>
    </dgm:pt>
  </dgm:ptLst>
  <dgm:cxnLst>
    <dgm:cxn modelId="{B3A77587-754D-407A-836C-8079EC6B9BFB}" type="presOf" srcId="{73319998-12C2-4818-837A-45FC741B73E2}" destId="{D8F1A621-C0D6-4B44-B837-7A80E3D8BFE7}" srcOrd="1" destOrd="0" presId="urn:microsoft.com/office/officeart/2005/8/layout/orgChart1"/>
    <dgm:cxn modelId="{ABA5B080-D7C9-4EB9-9FB2-D3DB52BE67AD}" srcId="{FB37EDA8-1804-4DB5-8E52-D15FDAB699DA}" destId="{2B3C9300-EC57-4F4A-925A-A1EFC9B1BCAD}" srcOrd="0" destOrd="0" parTransId="{82777C88-A8F8-45B5-AB44-17BF1CAD5089}" sibTransId="{11A3E086-529C-46C9-ADA7-51486214A601}"/>
    <dgm:cxn modelId="{F01D62AC-D669-4746-8954-9C55F61D1C0D}" type="presOf" srcId="{73319998-12C2-4818-837A-45FC741B73E2}" destId="{5998AF4B-70C3-412B-8F85-C1F2A6D922CF}" srcOrd="0" destOrd="0" presId="urn:microsoft.com/office/officeart/2005/8/layout/orgChart1"/>
    <dgm:cxn modelId="{D8CE1D1A-394A-4326-9C0B-89F59C1D13A1}" srcId="{012AF6FF-869F-4301-B48B-91FEF1383B76}" destId="{FB37EDA8-1804-4DB5-8E52-D15FDAB699DA}" srcOrd="0" destOrd="0" parTransId="{3B2D48B1-2771-400C-8EE8-11F6BBD09677}" sibTransId="{859787E4-1A05-4228-A76D-96F1476A9F36}"/>
    <dgm:cxn modelId="{DF141C50-368A-44D2-83E1-AFA0BF20BA8E}" type="presOf" srcId="{8C3FC5A6-1661-4EE3-8F0E-450CFF7D4A21}" destId="{A598728E-FAD3-4BAC-B70A-E347F7401FA0}" srcOrd="1" destOrd="0" presId="urn:microsoft.com/office/officeart/2005/8/layout/orgChart1"/>
    <dgm:cxn modelId="{6E3294B9-0593-4E98-A976-25C2CE7E836C}" type="presOf" srcId="{012AF6FF-869F-4301-B48B-91FEF1383B76}" destId="{5CDBFAB3-F94F-4F75-800E-65CD316820E5}" srcOrd="0" destOrd="0" presId="urn:microsoft.com/office/officeart/2005/8/layout/orgChart1"/>
    <dgm:cxn modelId="{0EC7B9EC-7878-489C-9FE2-8F7020EA0EE7}" srcId="{FB37EDA8-1804-4DB5-8E52-D15FDAB699DA}" destId="{8C3FC5A6-1661-4EE3-8F0E-450CFF7D4A21}" srcOrd="1" destOrd="0" parTransId="{7858BF7A-DD1C-486E-A810-164FC11F14C6}" sibTransId="{6629B801-421A-4A2B-AE8D-0723953A51C1}"/>
    <dgm:cxn modelId="{19DBB6A5-47E6-4081-A71E-2CD087BCC187}" srcId="{FB37EDA8-1804-4DB5-8E52-D15FDAB699DA}" destId="{73319998-12C2-4818-837A-45FC741B73E2}" srcOrd="2" destOrd="0" parTransId="{B6F8EAB3-534D-4AFF-9141-8BFDFC588184}" sibTransId="{9CEE55BA-FBD4-4123-9EE2-976C21CAC3DE}"/>
    <dgm:cxn modelId="{BA0769F1-77A0-4C18-8ECD-9D2EF09845E4}" type="presOf" srcId="{62AA0855-EA6A-4BE2-94F3-A0075E1DF33A}" destId="{3AD69B60-F7AB-4F62-9634-A8ABFABA88E0}" srcOrd="0" destOrd="0" presId="urn:microsoft.com/office/officeart/2005/8/layout/orgChart1"/>
    <dgm:cxn modelId="{20D552B1-A074-4896-ACAE-CE96FD206C44}" type="presOf" srcId="{2B3C9300-EC57-4F4A-925A-A1EFC9B1BCAD}" destId="{10D58D94-483D-4E48-B4F8-10ACBCEA891B}" srcOrd="1" destOrd="0" presId="urn:microsoft.com/office/officeart/2005/8/layout/orgChart1"/>
    <dgm:cxn modelId="{67C8FECF-A738-437E-939A-CB6FFAF719E6}" type="presOf" srcId="{8C3FC5A6-1661-4EE3-8F0E-450CFF7D4A21}" destId="{5E61567F-08D0-4C24-9E74-384B9B2C0CCB}" srcOrd="0" destOrd="0" presId="urn:microsoft.com/office/officeart/2005/8/layout/orgChart1"/>
    <dgm:cxn modelId="{2AEA61F7-01F4-4A4C-89FF-0DA98F979C1C}" type="presOf" srcId="{B6F8EAB3-534D-4AFF-9141-8BFDFC588184}" destId="{8A6EB646-8928-4614-88A1-B12486199B27}" srcOrd="0" destOrd="0" presId="urn:microsoft.com/office/officeart/2005/8/layout/orgChart1"/>
    <dgm:cxn modelId="{536049F2-71B1-4280-97CC-3867AFA9E0DD}" type="presOf" srcId="{7858BF7A-DD1C-486E-A810-164FC11F14C6}" destId="{C47E7945-B7DD-4637-AAA1-83DD19E641B4}" srcOrd="0" destOrd="0" presId="urn:microsoft.com/office/officeart/2005/8/layout/orgChart1"/>
    <dgm:cxn modelId="{FBBC2789-E104-43C7-B703-5EC0BA1B424B}" type="presOf" srcId="{FB37EDA8-1804-4DB5-8E52-D15FDAB699DA}" destId="{8EB7C643-BC4D-40DF-8DD5-CAE8C06309A7}" srcOrd="1" destOrd="0" presId="urn:microsoft.com/office/officeart/2005/8/layout/orgChart1"/>
    <dgm:cxn modelId="{5640C9CC-DF96-48B2-96B9-FA378963BB03}" type="presOf" srcId="{BE1428B5-4B57-43A1-80C5-191CED2B3B80}" destId="{B8F61D4A-B19E-4986-90A2-47FA22EF79F6}" srcOrd="0" destOrd="0" presId="urn:microsoft.com/office/officeart/2005/8/layout/orgChart1"/>
    <dgm:cxn modelId="{8E7210DC-8D85-4B5B-82DE-731C10FF00CB}" type="presOf" srcId="{62AA0855-EA6A-4BE2-94F3-A0075E1DF33A}" destId="{FFF159A1-A6D8-4881-92CD-D9D93EB0239E}" srcOrd="1" destOrd="0" presId="urn:microsoft.com/office/officeart/2005/8/layout/orgChart1"/>
    <dgm:cxn modelId="{E0621ACD-C15D-4453-9B70-2CF91A486DC1}" type="presOf" srcId="{FB37EDA8-1804-4DB5-8E52-D15FDAB699DA}" destId="{7494AB27-1182-4913-B99F-D011D1A1A615}" srcOrd="0" destOrd="0" presId="urn:microsoft.com/office/officeart/2005/8/layout/orgChart1"/>
    <dgm:cxn modelId="{F6237E53-941E-4635-B934-D928C54226C2}" type="presOf" srcId="{82777C88-A8F8-45B5-AB44-17BF1CAD5089}" destId="{BB7065B3-E716-44D9-A7DF-A29AA7811780}" srcOrd="0" destOrd="0" presId="urn:microsoft.com/office/officeart/2005/8/layout/orgChart1"/>
    <dgm:cxn modelId="{F8B04053-63BA-4335-89B8-B7C06C802A2C}" srcId="{FB37EDA8-1804-4DB5-8E52-D15FDAB699DA}" destId="{62AA0855-EA6A-4BE2-94F3-A0075E1DF33A}" srcOrd="3" destOrd="0" parTransId="{BE1428B5-4B57-43A1-80C5-191CED2B3B80}" sibTransId="{C36F9574-7013-45D7-BAA6-7958379234DE}"/>
    <dgm:cxn modelId="{AFE42164-2D19-452E-B968-0B3567860A52}" type="presOf" srcId="{2B3C9300-EC57-4F4A-925A-A1EFC9B1BCAD}" destId="{BBA10F3C-3415-4205-8382-6283CFEAA406}" srcOrd="0" destOrd="0" presId="urn:microsoft.com/office/officeart/2005/8/layout/orgChart1"/>
    <dgm:cxn modelId="{96F42B58-9910-4E1A-8E32-76C63BB4ACBE}" type="presParOf" srcId="{5CDBFAB3-F94F-4F75-800E-65CD316820E5}" destId="{2943A646-F437-4AAF-B4A2-C346623E6E70}" srcOrd="0" destOrd="0" presId="urn:microsoft.com/office/officeart/2005/8/layout/orgChart1"/>
    <dgm:cxn modelId="{3B0F639A-42FB-4094-964B-51618BD1527C}" type="presParOf" srcId="{2943A646-F437-4AAF-B4A2-C346623E6E70}" destId="{5C6EB706-EDD7-4953-81C7-A63BCDCF5DD7}" srcOrd="0" destOrd="0" presId="urn:microsoft.com/office/officeart/2005/8/layout/orgChart1"/>
    <dgm:cxn modelId="{7AC64B0B-B0AC-452D-9D8E-259D28A81445}" type="presParOf" srcId="{5C6EB706-EDD7-4953-81C7-A63BCDCF5DD7}" destId="{7494AB27-1182-4913-B99F-D011D1A1A615}" srcOrd="0" destOrd="0" presId="urn:microsoft.com/office/officeart/2005/8/layout/orgChart1"/>
    <dgm:cxn modelId="{66F58587-1413-4AD9-ACF2-2472DB05C064}" type="presParOf" srcId="{5C6EB706-EDD7-4953-81C7-A63BCDCF5DD7}" destId="{8EB7C643-BC4D-40DF-8DD5-CAE8C06309A7}" srcOrd="1" destOrd="0" presId="urn:microsoft.com/office/officeart/2005/8/layout/orgChart1"/>
    <dgm:cxn modelId="{4F0FAD37-8781-4692-B20D-5A4A573D37CB}" type="presParOf" srcId="{2943A646-F437-4AAF-B4A2-C346623E6E70}" destId="{7C884D10-1D82-420E-86E2-2B7D4CB100F2}" srcOrd="1" destOrd="0" presId="urn:microsoft.com/office/officeart/2005/8/layout/orgChart1"/>
    <dgm:cxn modelId="{9669DC80-18ED-4741-A3E9-79D707479E9D}" type="presParOf" srcId="{7C884D10-1D82-420E-86E2-2B7D4CB100F2}" destId="{BB7065B3-E716-44D9-A7DF-A29AA7811780}" srcOrd="0" destOrd="0" presId="urn:microsoft.com/office/officeart/2005/8/layout/orgChart1"/>
    <dgm:cxn modelId="{22DCB4E3-4477-4877-9B2A-628264DA98A3}" type="presParOf" srcId="{7C884D10-1D82-420E-86E2-2B7D4CB100F2}" destId="{1CF5B8A4-BC81-49B8-B625-4648A2291DFF}" srcOrd="1" destOrd="0" presId="urn:microsoft.com/office/officeart/2005/8/layout/orgChart1"/>
    <dgm:cxn modelId="{874E0F2F-B9C3-42FE-967E-59C8627777DB}" type="presParOf" srcId="{1CF5B8A4-BC81-49B8-B625-4648A2291DFF}" destId="{D88B066B-CBC3-471C-909F-4A292317B133}" srcOrd="0" destOrd="0" presId="urn:microsoft.com/office/officeart/2005/8/layout/orgChart1"/>
    <dgm:cxn modelId="{DE09D926-0401-496A-A212-550CB75E2AEA}" type="presParOf" srcId="{D88B066B-CBC3-471C-909F-4A292317B133}" destId="{BBA10F3C-3415-4205-8382-6283CFEAA406}" srcOrd="0" destOrd="0" presId="urn:microsoft.com/office/officeart/2005/8/layout/orgChart1"/>
    <dgm:cxn modelId="{C01A240F-7944-42BB-ADF3-73EFA9B8848C}" type="presParOf" srcId="{D88B066B-CBC3-471C-909F-4A292317B133}" destId="{10D58D94-483D-4E48-B4F8-10ACBCEA891B}" srcOrd="1" destOrd="0" presId="urn:microsoft.com/office/officeart/2005/8/layout/orgChart1"/>
    <dgm:cxn modelId="{67E4973D-86A0-4775-92BF-C49B3F3D1D1E}" type="presParOf" srcId="{1CF5B8A4-BC81-49B8-B625-4648A2291DFF}" destId="{8BC247E4-CE0A-4F9C-A3A9-875F646006A1}" srcOrd="1" destOrd="0" presId="urn:microsoft.com/office/officeart/2005/8/layout/orgChart1"/>
    <dgm:cxn modelId="{194FF70C-5F0E-4F22-86BF-0BCFF38C5954}" type="presParOf" srcId="{1CF5B8A4-BC81-49B8-B625-4648A2291DFF}" destId="{6AD38F9F-A864-4C0B-B80F-E22D20267C16}" srcOrd="2" destOrd="0" presId="urn:microsoft.com/office/officeart/2005/8/layout/orgChart1"/>
    <dgm:cxn modelId="{43DD12C5-0C72-4D55-8E33-479432DC1B8C}" type="presParOf" srcId="{7C884D10-1D82-420E-86E2-2B7D4CB100F2}" destId="{C47E7945-B7DD-4637-AAA1-83DD19E641B4}" srcOrd="2" destOrd="0" presId="urn:microsoft.com/office/officeart/2005/8/layout/orgChart1"/>
    <dgm:cxn modelId="{42C7CB8C-EEDA-4CD4-8554-0945D318C127}" type="presParOf" srcId="{7C884D10-1D82-420E-86E2-2B7D4CB100F2}" destId="{473B304A-87B5-45F8-BB52-FBF2186680F4}" srcOrd="3" destOrd="0" presId="urn:microsoft.com/office/officeart/2005/8/layout/orgChart1"/>
    <dgm:cxn modelId="{06A1970F-2564-4A89-8942-50828FB7307A}" type="presParOf" srcId="{473B304A-87B5-45F8-BB52-FBF2186680F4}" destId="{AD76B5F7-580E-4ADE-97D6-043380A7E2A9}" srcOrd="0" destOrd="0" presId="urn:microsoft.com/office/officeart/2005/8/layout/orgChart1"/>
    <dgm:cxn modelId="{765E0918-E8A4-4FE0-86F9-9FCE31D8ABAE}" type="presParOf" srcId="{AD76B5F7-580E-4ADE-97D6-043380A7E2A9}" destId="{5E61567F-08D0-4C24-9E74-384B9B2C0CCB}" srcOrd="0" destOrd="0" presId="urn:microsoft.com/office/officeart/2005/8/layout/orgChart1"/>
    <dgm:cxn modelId="{F55D1A8C-741E-4046-90A5-58964CE971F9}" type="presParOf" srcId="{AD76B5F7-580E-4ADE-97D6-043380A7E2A9}" destId="{A598728E-FAD3-4BAC-B70A-E347F7401FA0}" srcOrd="1" destOrd="0" presId="urn:microsoft.com/office/officeart/2005/8/layout/orgChart1"/>
    <dgm:cxn modelId="{E8B6FB38-194E-4905-99B7-68E963409D5A}" type="presParOf" srcId="{473B304A-87B5-45F8-BB52-FBF2186680F4}" destId="{855E1941-9E2F-4903-AD35-013753BC9A84}" srcOrd="1" destOrd="0" presId="urn:microsoft.com/office/officeart/2005/8/layout/orgChart1"/>
    <dgm:cxn modelId="{8126A795-5492-4077-8316-84840B81F568}" type="presParOf" srcId="{473B304A-87B5-45F8-BB52-FBF2186680F4}" destId="{8ACD13BF-DCED-4DCE-9AEB-68AF6E00B8E9}" srcOrd="2" destOrd="0" presId="urn:microsoft.com/office/officeart/2005/8/layout/orgChart1"/>
    <dgm:cxn modelId="{993294AB-1543-4E5C-94C8-4541CFC042EE}" type="presParOf" srcId="{7C884D10-1D82-420E-86E2-2B7D4CB100F2}" destId="{8A6EB646-8928-4614-88A1-B12486199B27}" srcOrd="4" destOrd="0" presId="urn:microsoft.com/office/officeart/2005/8/layout/orgChart1"/>
    <dgm:cxn modelId="{FC2DDDC1-54C0-48F0-8741-6C8D49004565}" type="presParOf" srcId="{7C884D10-1D82-420E-86E2-2B7D4CB100F2}" destId="{0E6C3B89-3B13-4959-A86F-E8F5938064AC}" srcOrd="5" destOrd="0" presId="urn:microsoft.com/office/officeart/2005/8/layout/orgChart1"/>
    <dgm:cxn modelId="{2B197632-34E1-4031-9630-E6AFA87A9D84}" type="presParOf" srcId="{0E6C3B89-3B13-4959-A86F-E8F5938064AC}" destId="{A313A868-CA48-4D13-9B9F-9BBFB5356FFF}" srcOrd="0" destOrd="0" presId="urn:microsoft.com/office/officeart/2005/8/layout/orgChart1"/>
    <dgm:cxn modelId="{38A1006B-65DC-4A71-9F39-FD0B031FBF96}" type="presParOf" srcId="{A313A868-CA48-4D13-9B9F-9BBFB5356FFF}" destId="{5998AF4B-70C3-412B-8F85-C1F2A6D922CF}" srcOrd="0" destOrd="0" presId="urn:microsoft.com/office/officeart/2005/8/layout/orgChart1"/>
    <dgm:cxn modelId="{C9B6CCDC-96AB-4EB4-BABB-92627256854D}" type="presParOf" srcId="{A313A868-CA48-4D13-9B9F-9BBFB5356FFF}" destId="{D8F1A621-C0D6-4B44-B837-7A80E3D8BFE7}" srcOrd="1" destOrd="0" presId="urn:microsoft.com/office/officeart/2005/8/layout/orgChart1"/>
    <dgm:cxn modelId="{25AC8A36-0EA3-4B10-9BA5-8E9C254E7F9F}" type="presParOf" srcId="{0E6C3B89-3B13-4959-A86F-E8F5938064AC}" destId="{F338A1AB-B4BF-4583-87F3-7694A3F92949}" srcOrd="1" destOrd="0" presId="urn:microsoft.com/office/officeart/2005/8/layout/orgChart1"/>
    <dgm:cxn modelId="{B9BB0A1C-28C0-4B88-AA35-039015876FE1}" type="presParOf" srcId="{0E6C3B89-3B13-4959-A86F-E8F5938064AC}" destId="{B374169F-584C-4CAF-B949-B5EA936B1241}" srcOrd="2" destOrd="0" presId="urn:microsoft.com/office/officeart/2005/8/layout/orgChart1"/>
    <dgm:cxn modelId="{9A09961A-A998-464E-B9B7-296C75AEBDBE}" type="presParOf" srcId="{7C884D10-1D82-420E-86E2-2B7D4CB100F2}" destId="{B8F61D4A-B19E-4986-90A2-47FA22EF79F6}" srcOrd="6" destOrd="0" presId="urn:microsoft.com/office/officeart/2005/8/layout/orgChart1"/>
    <dgm:cxn modelId="{E0173CF0-360C-474D-9472-3F98D3789915}" type="presParOf" srcId="{7C884D10-1D82-420E-86E2-2B7D4CB100F2}" destId="{21BE095F-3DFB-4C8C-8988-332E19707539}" srcOrd="7" destOrd="0" presId="urn:microsoft.com/office/officeart/2005/8/layout/orgChart1"/>
    <dgm:cxn modelId="{98657368-A8D7-457F-8590-DF96A7BF82D1}" type="presParOf" srcId="{21BE095F-3DFB-4C8C-8988-332E19707539}" destId="{EE13DC98-27E3-48EE-BA07-83683D4AC793}" srcOrd="0" destOrd="0" presId="urn:microsoft.com/office/officeart/2005/8/layout/orgChart1"/>
    <dgm:cxn modelId="{06E9D3BC-8C11-4CB8-ACF9-7AF3B028D251}" type="presParOf" srcId="{EE13DC98-27E3-48EE-BA07-83683D4AC793}" destId="{3AD69B60-F7AB-4F62-9634-A8ABFABA88E0}" srcOrd="0" destOrd="0" presId="urn:microsoft.com/office/officeart/2005/8/layout/orgChart1"/>
    <dgm:cxn modelId="{8A2D0441-B001-4E69-BBBA-52AE5DE6D603}" type="presParOf" srcId="{EE13DC98-27E3-48EE-BA07-83683D4AC793}" destId="{FFF159A1-A6D8-4881-92CD-D9D93EB0239E}" srcOrd="1" destOrd="0" presId="urn:microsoft.com/office/officeart/2005/8/layout/orgChart1"/>
    <dgm:cxn modelId="{ED8A327C-1558-4CC5-BAEB-1C9848E8ECF0}" type="presParOf" srcId="{21BE095F-3DFB-4C8C-8988-332E19707539}" destId="{E2C26761-6DCD-4B46-91BA-B43CDB41D5F5}" srcOrd="1" destOrd="0" presId="urn:microsoft.com/office/officeart/2005/8/layout/orgChart1"/>
    <dgm:cxn modelId="{17CFD7CD-3EF2-4DF8-A63F-D7EE344BD9DB}" type="presParOf" srcId="{21BE095F-3DFB-4C8C-8988-332E19707539}" destId="{D7EC9F6C-EDE5-40FC-87CA-731C44F98221}" srcOrd="2" destOrd="0" presId="urn:microsoft.com/office/officeart/2005/8/layout/orgChart1"/>
    <dgm:cxn modelId="{6B54A0FE-EB5F-4108-BE12-C8099B6A9E27}" type="presParOf" srcId="{2943A646-F437-4AAF-B4A2-C346623E6E70}" destId="{015B6FD4-BB2F-409B-B430-A7CFAF4EDA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0A9DC-F5BF-4037-B37E-D6AA3D62EFDE}">
      <dsp:nvSpPr>
        <dsp:cNvPr id="0" name=""/>
        <dsp:cNvSpPr/>
      </dsp:nvSpPr>
      <dsp:spPr>
        <a:xfrm>
          <a:off x="598" y="1030404"/>
          <a:ext cx="2218344" cy="153708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1100" kern="1200" dirty="0" smtClean="0">
              <a:latin typeface="Times New Roman" pitchFamily="18" charset="0"/>
              <a:cs typeface="Times New Roman" pitchFamily="18" charset="0"/>
            </a:rPr>
            <a:t>С целью исследования проблемы проведено анкетирование, и опрос среди жителей </a:t>
          </a:r>
          <a:r>
            <a:rPr lang="ru-RU" sz="1100" kern="1200" dirty="0" err="1" smtClean="0">
              <a:latin typeface="Times New Roman" pitchFamily="18" charset="0"/>
              <a:cs typeface="Times New Roman" pitchFamily="18" charset="0"/>
            </a:rPr>
            <a:t>Грачевского</a:t>
          </a:r>
          <a:r>
            <a:rPr lang="ru-RU" sz="1100" kern="1200" dirty="0" smtClean="0">
              <a:latin typeface="Times New Roman" pitchFamily="18" charset="0"/>
              <a:cs typeface="Times New Roman" pitchFamily="18" charset="0"/>
            </a:rPr>
            <a:t> района</a:t>
          </a:r>
          <a:endParaRPr lang="ru-RU" sz="1100" kern="1200" dirty="0">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ru-RU" sz="1100" kern="1200" dirty="0" smtClean="0">
              <a:latin typeface="Times New Roman" pitchFamily="18" charset="0"/>
              <a:cs typeface="Times New Roman" pitchFamily="18" charset="0"/>
            </a:rPr>
            <a:t>Составлена и размножена анкета. </a:t>
          </a:r>
          <a:endParaRPr lang="ru-RU" sz="1100" kern="1200" dirty="0">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ru-RU" sz="1100" kern="1200" dirty="0" smtClean="0">
              <a:latin typeface="Times New Roman" pitchFamily="18" charset="0"/>
              <a:cs typeface="Times New Roman" pitchFamily="18" charset="0"/>
            </a:rPr>
            <a:t>Исследовательская группа проводила подворный опрос по опросному листу и собирала подписи.</a:t>
          </a:r>
          <a:endParaRPr lang="ru-RU" sz="1100" kern="1200" dirty="0">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ru-RU" sz="1100" kern="1200" dirty="0">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ru-RU" sz="1100" kern="1200" dirty="0">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ru-RU" sz="1100" kern="1200" dirty="0">
            <a:latin typeface="Times New Roman" pitchFamily="18" charset="0"/>
            <a:cs typeface="Times New Roman" pitchFamily="18" charset="0"/>
          </a:endParaRPr>
        </a:p>
        <a:p>
          <a:pPr marL="57150" lvl="1" indent="0" algn="l" defTabSz="488950">
            <a:lnSpc>
              <a:spcPct val="90000"/>
            </a:lnSpc>
            <a:spcBef>
              <a:spcPct val="0"/>
            </a:spcBef>
            <a:spcAft>
              <a:spcPct val="15000"/>
            </a:spcAft>
            <a:buChar char="••"/>
          </a:pPr>
          <a:endParaRPr lang="ru-RU" sz="1100" kern="1200" dirty="0">
            <a:latin typeface="Times New Roman" pitchFamily="18" charset="0"/>
            <a:cs typeface="Times New Roman" pitchFamily="18" charset="0"/>
          </a:endParaRPr>
        </a:p>
      </dsp:txBody>
      <dsp:txXfrm>
        <a:off x="35971" y="1065777"/>
        <a:ext cx="2147598" cy="1136963"/>
      </dsp:txXfrm>
    </dsp:sp>
    <dsp:sp modelId="{E345CFC1-3553-4CF7-90DA-4EDCFAA1321E}">
      <dsp:nvSpPr>
        <dsp:cNvPr id="0" name=""/>
        <dsp:cNvSpPr/>
      </dsp:nvSpPr>
      <dsp:spPr>
        <a:xfrm>
          <a:off x="1043776" y="1538365"/>
          <a:ext cx="1920322" cy="1920322"/>
        </a:xfrm>
        <a:prstGeom prst="leftCircularArrow">
          <a:avLst>
            <a:gd name="adj1" fmla="val 2291"/>
            <a:gd name="adj2" fmla="val 276319"/>
            <a:gd name="adj3" fmla="val 954960"/>
            <a:gd name="adj4" fmla="val 7927620"/>
            <a:gd name="adj5" fmla="val 2673"/>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82000"/>
      </dsp:spPr>
      <dsp:style>
        <a:lnRef idx="1">
          <a:schemeClr val="accent3"/>
        </a:lnRef>
        <a:fillRef idx="3">
          <a:schemeClr val="accent3"/>
        </a:fillRef>
        <a:effectRef idx="2">
          <a:schemeClr val="accent3"/>
        </a:effectRef>
        <a:fontRef idx="minor">
          <a:schemeClr val="lt1"/>
        </a:fontRef>
      </dsp:style>
    </dsp:sp>
    <dsp:sp modelId="{83B74F2A-546A-44E1-B7E9-2C502C82114F}">
      <dsp:nvSpPr>
        <dsp:cNvPr id="0" name=""/>
        <dsp:cNvSpPr/>
      </dsp:nvSpPr>
      <dsp:spPr>
        <a:xfrm>
          <a:off x="728937" y="2648050"/>
          <a:ext cx="1325835" cy="52724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Times New Roman" pitchFamily="18" charset="0"/>
              <a:cs typeface="Times New Roman" pitchFamily="18" charset="0"/>
            </a:rPr>
            <a:t>I </a:t>
          </a:r>
          <a:r>
            <a:rPr lang="ru-RU" sz="3000" kern="1200" dirty="0" smtClean="0">
              <a:latin typeface="Times New Roman" pitchFamily="18" charset="0"/>
              <a:cs typeface="Times New Roman" pitchFamily="18" charset="0"/>
            </a:rPr>
            <a:t>этап</a:t>
          </a:r>
          <a:endParaRPr lang="ru-RU" sz="3000" kern="1200" dirty="0">
            <a:latin typeface="Times New Roman" pitchFamily="18" charset="0"/>
            <a:cs typeface="Times New Roman" pitchFamily="18" charset="0"/>
          </a:endParaRPr>
        </a:p>
      </dsp:txBody>
      <dsp:txXfrm>
        <a:off x="744379" y="2663492"/>
        <a:ext cx="1294951" cy="496356"/>
      </dsp:txXfrm>
    </dsp:sp>
    <dsp:sp modelId="{8B9E071A-F073-41BB-B61F-4BD84387F7C3}">
      <dsp:nvSpPr>
        <dsp:cNvPr id="0" name=""/>
        <dsp:cNvSpPr/>
      </dsp:nvSpPr>
      <dsp:spPr>
        <a:xfrm>
          <a:off x="2428442" y="1054572"/>
          <a:ext cx="1586890" cy="148473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Обработка анкет и опросных листов;</a:t>
          </a:r>
          <a:endParaRPr lang="ru-RU"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Анализ и систематизация полученных данных;</a:t>
          </a:r>
          <a:endParaRPr lang="ru-RU"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sz="1100" kern="1200" dirty="0" smtClean="0">
              <a:latin typeface="Times New Roman" pitchFamily="18" charset="0"/>
              <a:cs typeface="Times New Roman" pitchFamily="18" charset="0"/>
            </a:rPr>
            <a:t>Построение диаграмм .</a:t>
          </a:r>
          <a:endParaRPr lang="ru-RU" sz="1100" kern="1200" dirty="0">
            <a:latin typeface="Times New Roman" pitchFamily="18" charset="0"/>
            <a:cs typeface="Times New Roman" pitchFamily="18" charset="0"/>
          </a:endParaRPr>
        </a:p>
      </dsp:txBody>
      <dsp:txXfrm>
        <a:off x="2462610" y="1406899"/>
        <a:ext cx="1518554" cy="1098244"/>
      </dsp:txXfrm>
    </dsp:sp>
    <dsp:sp modelId="{FFAD6052-78B5-490B-9BAB-F6CF57E64620}">
      <dsp:nvSpPr>
        <dsp:cNvPr id="0" name=""/>
        <dsp:cNvSpPr/>
      </dsp:nvSpPr>
      <dsp:spPr>
        <a:xfrm>
          <a:off x="3271868" y="408372"/>
          <a:ext cx="1801377" cy="1801377"/>
        </a:xfrm>
        <a:prstGeom prst="circularArrow">
          <a:avLst>
            <a:gd name="adj1" fmla="val 2442"/>
            <a:gd name="adj2" fmla="val 295595"/>
            <a:gd name="adj3" fmla="val 19672278"/>
            <a:gd name="adj4" fmla="val 12718895"/>
            <a:gd name="adj5" fmla="val 2849"/>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z="-182000"/>
      </dsp:spPr>
      <dsp:style>
        <a:lnRef idx="1">
          <a:schemeClr val="accent3"/>
        </a:lnRef>
        <a:fillRef idx="3">
          <a:schemeClr val="accent3"/>
        </a:fillRef>
        <a:effectRef idx="2">
          <a:schemeClr val="accent3"/>
        </a:effectRef>
        <a:fontRef idx="minor">
          <a:schemeClr val="lt1"/>
        </a:fontRef>
      </dsp:style>
    </dsp:sp>
    <dsp:sp modelId="{1F24CAD7-519E-4B0A-93FF-035D6AD8325B}">
      <dsp:nvSpPr>
        <dsp:cNvPr id="0" name=""/>
        <dsp:cNvSpPr/>
      </dsp:nvSpPr>
      <dsp:spPr>
        <a:xfrm>
          <a:off x="2786085" y="857258"/>
          <a:ext cx="1325835" cy="52724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Times New Roman" pitchFamily="18" charset="0"/>
              <a:cs typeface="Times New Roman" pitchFamily="18" charset="0"/>
            </a:rPr>
            <a:t>II</a:t>
          </a:r>
          <a:r>
            <a:rPr lang="ru-RU" sz="3000" kern="1200" dirty="0" smtClean="0">
              <a:latin typeface="Times New Roman" pitchFamily="18" charset="0"/>
              <a:cs typeface="Times New Roman" pitchFamily="18" charset="0"/>
            </a:rPr>
            <a:t> этап</a:t>
          </a:r>
          <a:endParaRPr lang="ru-RU" sz="3000" kern="1200" dirty="0">
            <a:latin typeface="Times New Roman" pitchFamily="18" charset="0"/>
            <a:cs typeface="Times New Roman" pitchFamily="18" charset="0"/>
          </a:endParaRPr>
        </a:p>
      </dsp:txBody>
      <dsp:txXfrm>
        <a:off x="2801527" y="872700"/>
        <a:ext cx="1294951" cy="496356"/>
      </dsp:txXfrm>
    </dsp:sp>
    <dsp:sp modelId="{2138454B-2A01-4F40-8175-9962882DBA20}">
      <dsp:nvSpPr>
        <dsp:cNvPr id="0" name=""/>
        <dsp:cNvSpPr/>
      </dsp:nvSpPr>
      <dsp:spPr>
        <a:xfrm>
          <a:off x="4342899" y="1182736"/>
          <a:ext cx="1491564" cy="123022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ctr" defTabSz="622300">
            <a:lnSpc>
              <a:spcPct val="90000"/>
            </a:lnSpc>
            <a:spcBef>
              <a:spcPct val="0"/>
            </a:spcBef>
            <a:spcAft>
              <a:spcPct val="15000"/>
            </a:spcAft>
            <a:buChar char="••"/>
          </a:pPr>
          <a:endParaRPr lang="ru-RU" sz="1400" kern="1200" dirty="0">
            <a:latin typeface="Times New Roman" pitchFamily="18" charset="0"/>
            <a:cs typeface="Times New Roman" pitchFamily="18" charset="0"/>
          </a:endParaRPr>
        </a:p>
        <a:p>
          <a:pPr marL="114300" lvl="1" indent="-114300" algn="ctr" defTabSz="622300">
            <a:lnSpc>
              <a:spcPct val="90000"/>
            </a:lnSpc>
            <a:spcBef>
              <a:spcPct val="0"/>
            </a:spcBef>
            <a:spcAft>
              <a:spcPct val="15000"/>
            </a:spcAft>
            <a:buChar char="••"/>
          </a:pPr>
          <a:endParaRPr lang="ru-RU" sz="1400" kern="1200" dirty="0">
            <a:latin typeface="Times New Roman" pitchFamily="18" charset="0"/>
            <a:cs typeface="Times New Roman" pitchFamily="18" charset="0"/>
          </a:endParaRPr>
        </a:p>
        <a:p>
          <a:pPr marL="114300" lvl="1" indent="-114300" algn="ctr"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Общие выводы и предложения. </a:t>
          </a:r>
          <a:endParaRPr lang="ru-RU" sz="1400" kern="1200" dirty="0">
            <a:latin typeface="Times New Roman" pitchFamily="18" charset="0"/>
            <a:cs typeface="Times New Roman" pitchFamily="18" charset="0"/>
          </a:endParaRPr>
        </a:p>
      </dsp:txBody>
      <dsp:txXfrm>
        <a:off x="4371210" y="1211047"/>
        <a:ext cx="1434942" cy="909986"/>
      </dsp:txXfrm>
    </dsp:sp>
    <dsp:sp modelId="{C6A2B6E3-5B5E-4CBC-94CD-8198EF86D9C9}">
      <dsp:nvSpPr>
        <dsp:cNvPr id="0" name=""/>
        <dsp:cNvSpPr/>
      </dsp:nvSpPr>
      <dsp:spPr>
        <a:xfrm>
          <a:off x="4674358" y="2149344"/>
          <a:ext cx="1325835" cy="52724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Times New Roman" pitchFamily="18" charset="0"/>
              <a:cs typeface="Times New Roman" pitchFamily="18" charset="0"/>
            </a:rPr>
            <a:t>III </a:t>
          </a:r>
          <a:r>
            <a:rPr lang="ru-RU" sz="3000" kern="1200" dirty="0" smtClean="0">
              <a:latin typeface="Times New Roman" pitchFamily="18" charset="0"/>
              <a:cs typeface="Times New Roman" pitchFamily="18" charset="0"/>
            </a:rPr>
            <a:t>этап</a:t>
          </a:r>
          <a:endParaRPr lang="ru-RU" sz="3000" kern="1200" dirty="0">
            <a:latin typeface="Times New Roman" pitchFamily="18" charset="0"/>
            <a:cs typeface="Times New Roman" pitchFamily="18" charset="0"/>
          </a:endParaRPr>
        </a:p>
      </dsp:txBody>
      <dsp:txXfrm>
        <a:off x="4689800" y="2164786"/>
        <a:ext cx="1294951" cy="496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61D4A-B19E-4986-90A2-47FA22EF79F6}">
      <dsp:nvSpPr>
        <dsp:cNvPr id="0" name=""/>
        <dsp:cNvSpPr/>
      </dsp:nvSpPr>
      <dsp:spPr>
        <a:xfrm>
          <a:off x="3071834" y="2718336"/>
          <a:ext cx="2405879" cy="278366"/>
        </a:xfrm>
        <a:custGeom>
          <a:avLst/>
          <a:gdLst/>
          <a:ahLst/>
          <a:cxnLst/>
          <a:rect l="0" t="0" r="0" b="0"/>
          <a:pathLst>
            <a:path>
              <a:moveTo>
                <a:pt x="0" y="0"/>
              </a:moveTo>
              <a:lnTo>
                <a:pt x="0" y="139183"/>
              </a:lnTo>
              <a:lnTo>
                <a:pt x="2405879" y="139183"/>
              </a:lnTo>
              <a:lnTo>
                <a:pt x="2405879" y="278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EB646-8928-4614-88A1-B12486199B27}">
      <dsp:nvSpPr>
        <dsp:cNvPr id="0" name=""/>
        <dsp:cNvSpPr/>
      </dsp:nvSpPr>
      <dsp:spPr>
        <a:xfrm>
          <a:off x="3071834" y="2718336"/>
          <a:ext cx="801959" cy="278366"/>
        </a:xfrm>
        <a:custGeom>
          <a:avLst/>
          <a:gdLst/>
          <a:ahLst/>
          <a:cxnLst/>
          <a:rect l="0" t="0" r="0" b="0"/>
          <a:pathLst>
            <a:path>
              <a:moveTo>
                <a:pt x="0" y="0"/>
              </a:moveTo>
              <a:lnTo>
                <a:pt x="0" y="139183"/>
              </a:lnTo>
              <a:lnTo>
                <a:pt x="801959" y="139183"/>
              </a:lnTo>
              <a:lnTo>
                <a:pt x="801959" y="278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7E7945-B7DD-4637-AAA1-83DD19E641B4}">
      <dsp:nvSpPr>
        <dsp:cNvPr id="0" name=""/>
        <dsp:cNvSpPr/>
      </dsp:nvSpPr>
      <dsp:spPr>
        <a:xfrm>
          <a:off x="2269874" y="2718336"/>
          <a:ext cx="801959" cy="278366"/>
        </a:xfrm>
        <a:custGeom>
          <a:avLst/>
          <a:gdLst/>
          <a:ahLst/>
          <a:cxnLst/>
          <a:rect l="0" t="0" r="0" b="0"/>
          <a:pathLst>
            <a:path>
              <a:moveTo>
                <a:pt x="801959" y="0"/>
              </a:moveTo>
              <a:lnTo>
                <a:pt x="801959" y="139183"/>
              </a:lnTo>
              <a:lnTo>
                <a:pt x="0" y="139183"/>
              </a:lnTo>
              <a:lnTo>
                <a:pt x="0" y="278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065B3-E716-44D9-A7DF-A29AA7811780}">
      <dsp:nvSpPr>
        <dsp:cNvPr id="0" name=""/>
        <dsp:cNvSpPr/>
      </dsp:nvSpPr>
      <dsp:spPr>
        <a:xfrm>
          <a:off x="665954" y="2718336"/>
          <a:ext cx="2405879" cy="278366"/>
        </a:xfrm>
        <a:custGeom>
          <a:avLst/>
          <a:gdLst/>
          <a:ahLst/>
          <a:cxnLst/>
          <a:rect l="0" t="0" r="0" b="0"/>
          <a:pathLst>
            <a:path>
              <a:moveTo>
                <a:pt x="2405879" y="0"/>
              </a:moveTo>
              <a:lnTo>
                <a:pt x="2405879" y="139183"/>
              </a:lnTo>
              <a:lnTo>
                <a:pt x="0" y="139183"/>
              </a:lnTo>
              <a:lnTo>
                <a:pt x="0" y="278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94AB27-1182-4913-B99F-D011D1A1A615}">
      <dsp:nvSpPr>
        <dsp:cNvPr id="0" name=""/>
        <dsp:cNvSpPr/>
      </dsp:nvSpPr>
      <dsp:spPr>
        <a:xfrm>
          <a:off x="2409057" y="2055559"/>
          <a:ext cx="1325553" cy="6627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kern="1200" cap="none" normalizeH="0" baseline="0" dirty="0" smtClean="0">
              <a:ln>
                <a:noFill/>
              </a:ln>
              <a:solidFill>
                <a:schemeClr val="bg1"/>
              </a:solidFill>
              <a:effectLst/>
              <a:latin typeface="Times New Roman" pitchFamily="18" charset="0"/>
              <a:ea typeface="Times New Roman" pitchFamily="18" charset="0"/>
              <a:cs typeface="Times New Roman" pitchFamily="18" charset="0"/>
            </a:rPr>
            <a:t>Наша программа</a:t>
          </a:r>
          <a:endParaRPr kumimoji="0" lang="ru-RU" sz="1400" b="0" i="0" u="none" strike="noStrike" kern="1200"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kern="1200" cap="none" normalizeH="0" baseline="0" dirty="0" smtClean="0">
            <a:ln>
              <a:noFill/>
            </a:ln>
            <a:solidFill>
              <a:schemeClr val="bg1"/>
            </a:solidFill>
            <a:effectLst/>
            <a:latin typeface="Times New Roman" pitchFamily="18" charset="0"/>
            <a:cs typeface="Times New Roman" pitchFamily="18" charset="0"/>
          </a:endParaRPr>
        </a:p>
      </dsp:txBody>
      <dsp:txXfrm>
        <a:off x="2409057" y="2055559"/>
        <a:ext cx="1325553" cy="662776"/>
      </dsp:txXfrm>
    </dsp:sp>
    <dsp:sp modelId="{BBA10F3C-3415-4205-8382-6283CFEAA406}">
      <dsp:nvSpPr>
        <dsp:cNvPr id="0" name=""/>
        <dsp:cNvSpPr/>
      </dsp:nvSpPr>
      <dsp:spPr>
        <a:xfrm>
          <a:off x="3177" y="2996702"/>
          <a:ext cx="1325553" cy="6627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Взаимодействие с властными структурами</a:t>
          </a:r>
          <a:endParaRPr kumimoji="0" lang="ru-RU" sz="1400" b="0" i="0" u="none" strike="noStrike" kern="1200" cap="none" normalizeH="0" baseline="0" dirty="0" smtClean="0">
            <a:ln>
              <a:noFill/>
            </a:ln>
            <a:solidFill>
              <a:schemeClr val="bg1"/>
            </a:solidFill>
            <a:effectLst/>
            <a:latin typeface="Times New Roman" pitchFamily="18" charset="0"/>
            <a:cs typeface="Times New Roman" pitchFamily="18" charset="0"/>
          </a:endParaRPr>
        </a:p>
      </dsp:txBody>
      <dsp:txXfrm>
        <a:off x="3177" y="2996702"/>
        <a:ext cx="1325553" cy="662776"/>
      </dsp:txXfrm>
    </dsp:sp>
    <dsp:sp modelId="{5E61567F-08D0-4C24-9E74-384B9B2C0CCB}">
      <dsp:nvSpPr>
        <dsp:cNvPr id="0" name=""/>
        <dsp:cNvSpPr/>
      </dsp:nvSpPr>
      <dsp:spPr>
        <a:xfrm>
          <a:off x="1607097" y="2996702"/>
          <a:ext cx="1325553" cy="6627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bg1"/>
              </a:solidFill>
              <a:effectLst/>
              <a:latin typeface="Times New Roman" pitchFamily="18" charset="0"/>
              <a:ea typeface="Times New Roman" pitchFamily="18" charset="0"/>
              <a:cs typeface="Times New Roman" pitchFamily="18" charset="0"/>
            </a:rPr>
            <a:t>Личное участие </a:t>
          </a:r>
          <a:endParaRPr kumimoji="0" lang="ru-RU" sz="1400" b="0" i="0" u="none" strike="noStrike" kern="1200" cap="none" normalizeH="0" baseline="0" dirty="0" smtClean="0">
            <a:ln>
              <a:noFill/>
            </a:ln>
            <a:solidFill>
              <a:schemeClr val="bg1"/>
            </a:solidFill>
            <a:effectLst/>
            <a:latin typeface="Times New Roman" pitchFamily="18" charset="0"/>
            <a:cs typeface="Times New Roman" pitchFamily="18" charset="0"/>
          </a:endParaRPr>
        </a:p>
      </dsp:txBody>
      <dsp:txXfrm>
        <a:off x="1607097" y="2996702"/>
        <a:ext cx="1325553" cy="662776"/>
      </dsp:txXfrm>
    </dsp:sp>
    <dsp:sp modelId="{5998AF4B-70C3-412B-8F85-C1F2A6D922CF}">
      <dsp:nvSpPr>
        <dsp:cNvPr id="0" name=""/>
        <dsp:cNvSpPr/>
      </dsp:nvSpPr>
      <dsp:spPr>
        <a:xfrm>
          <a:off x="3211017" y="2996702"/>
          <a:ext cx="1325553" cy="6627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Сотрудничество </a:t>
          </a:r>
          <a:endParaRPr kumimoji="0" lang="ru-RU" sz="1400" b="0" i="0" u="none" strike="noStrike" kern="1200" cap="none" normalizeH="0" baseline="0" dirty="0" smtClean="0">
            <a:ln>
              <a:noFill/>
            </a:ln>
            <a:solidFill>
              <a:schemeClr val="bg1"/>
            </a:solidFill>
            <a:effectLst/>
            <a:latin typeface="Times New Roman" pitchFamily="18" charset="0"/>
            <a:cs typeface="Times New Roman" pitchFamily="18" charset="0"/>
          </a:endParaRPr>
        </a:p>
      </dsp:txBody>
      <dsp:txXfrm>
        <a:off x="3211017" y="2996702"/>
        <a:ext cx="1325553" cy="662776"/>
      </dsp:txXfrm>
    </dsp:sp>
    <dsp:sp modelId="{3AD69B60-F7AB-4F62-9634-A8ABFABA88E0}">
      <dsp:nvSpPr>
        <dsp:cNvPr id="0" name=""/>
        <dsp:cNvSpPr/>
      </dsp:nvSpPr>
      <dsp:spPr>
        <a:xfrm>
          <a:off x="4814936" y="2996702"/>
          <a:ext cx="1325553" cy="6627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kern="1200" cap="none" normalizeH="0" baseline="0" dirty="0" smtClean="0">
              <a:ln>
                <a:noFill/>
              </a:ln>
              <a:solidFill>
                <a:schemeClr val="bg1"/>
              </a:solidFill>
              <a:effectLst/>
              <a:latin typeface="Times New Roman" pitchFamily="18" charset="0"/>
              <a:ea typeface="Times New Roman" pitchFamily="18" charset="0"/>
              <a:cs typeface="Times New Roman" pitchFamily="18" charset="0"/>
            </a:rPr>
            <a:t>Популяризация позитивного опыта</a:t>
          </a:r>
          <a:endParaRPr kumimoji="0" lang="ru-RU" sz="1400" b="0" i="0" u="none" strike="noStrike" kern="1200" cap="none" normalizeH="0" baseline="0" dirty="0" smtClean="0">
            <a:ln>
              <a:noFill/>
            </a:ln>
            <a:solidFill>
              <a:schemeClr val="bg1"/>
            </a:solidFill>
            <a:effectLst/>
            <a:latin typeface="Times New Roman" pitchFamily="18" charset="0"/>
            <a:cs typeface="Times New Roman" pitchFamily="18" charset="0"/>
          </a:endParaRPr>
        </a:p>
      </dsp:txBody>
      <dsp:txXfrm>
        <a:off x="4814936" y="2996702"/>
        <a:ext cx="1325553" cy="6627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AFDD73-DEDB-4EA8-AA1A-D872B0C0F114}" type="datetimeFigureOut">
              <a:rPr lang="ru-RU"/>
              <a:pPr>
                <a:defRPr/>
              </a:pPr>
              <a:t>22.09.2013</a:t>
            </a:fld>
            <a:endParaRPr lang="ru-RU"/>
          </a:p>
        </p:txBody>
      </p:sp>
      <p:sp>
        <p:nvSpPr>
          <p:cNvPr id="4" name="Образ слайда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FBE841D-C98B-428E-A13E-C688CAD4EDA5}" type="slidenum">
              <a:rPr lang="ru-RU"/>
              <a:pPr>
                <a:defRPr/>
              </a:pPr>
              <a:t>‹#›</a:t>
            </a:fld>
            <a:endParaRPr lang="ru-RU"/>
          </a:p>
        </p:txBody>
      </p:sp>
    </p:spTree>
    <p:extLst>
      <p:ext uri="{BB962C8B-B14F-4D97-AF65-F5344CB8AC3E}">
        <p14:creationId xmlns:p14="http://schemas.microsoft.com/office/powerpoint/2010/main" val="2993399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70"/>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91B0FA3-CDB7-464E-8547-C18CBA865C0A}" type="datetimeFigureOut">
              <a:rPr lang="ru-RU"/>
              <a:pPr>
                <a:defRPr/>
              </a:pPr>
              <a:t>22.09.2013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D7EB52-B523-4869-BF13-033603B03F59}" type="slidenum">
              <a:rPr lang="ru-RU"/>
              <a:pPr>
                <a:defRPr/>
              </a:pPr>
              <a:t>‹#›</a:t>
            </a:fld>
            <a:endParaRPr lang="ru-RU"/>
          </a:p>
        </p:txBody>
      </p:sp>
    </p:spTree>
    <p:extLst>
      <p:ext uri="{BB962C8B-B14F-4D97-AF65-F5344CB8AC3E}">
        <p14:creationId xmlns:p14="http://schemas.microsoft.com/office/powerpoint/2010/main" val="55347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56052E-2A43-4C78-AF60-D7761BAAD571}" type="datetimeFigureOut">
              <a:rPr lang="ru-RU"/>
              <a:pPr>
                <a:defRPr/>
              </a:pPr>
              <a:t>22.09.2013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6C773E-04B5-4C27-A7DA-D059A8E1E070}" type="slidenum">
              <a:rPr lang="ru-RU"/>
              <a:pPr>
                <a:defRPr/>
              </a:pPr>
              <a:t>‹#›</a:t>
            </a:fld>
            <a:endParaRPr lang="ru-RU"/>
          </a:p>
        </p:txBody>
      </p:sp>
    </p:spTree>
    <p:extLst>
      <p:ext uri="{BB962C8B-B14F-4D97-AF65-F5344CB8AC3E}">
        <p14:creationId xmlns:p14="http://schemas.microsoft.com/office/powerpoint/2010/main" val="352283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187"/>
            <a:ext cx="1543050" cy="780203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187"/>
            <a:ext cx="4514850" cy="78020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EEC1A53-6C80-4466-846F-C3EDDB7D6654}" type="datetimeFigureOut">
              <a:rPr lang="ru-RU"/>
              <a:pPr>
                <a:defRPr/>
              </a:pPr>
              <a:t>22.09.2013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BDA892-F6E0-46DC-BE10-940C79E8C257}" type="slidenum">
              <a:rPr lang="ru-RU"/>
              <a:pPr>
                <a:defRPr/>
              </a:pPr>
              <a:t>‹#›</a:t>
            </a:fld>
            <a:endParaRPr lang="ru-RU"/>
          </a:p>
        </p:txBody>
      </p:sp>
    </p:spTree>
    <p:extLst>
      <p:ext uri="{BB962C8B-B14F-4D97-AF65-F5344CB8AC3E}">
        <p14:creationId xmlns:p14="http://schemas.microsoft.com/office/powerpoint/2010/main" val="139693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4"/>
            <a:ext cx="3028950" cy="60346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86150" y="2133604"/>
            <a:ext cx="3028950" cy="603461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342900" y="8326438"/>
            <a:ext cx="1600200" cy="6350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2343150" y="8326438"/>
            <a:ext cx="2171700" cy="6350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4914900" y="8326438"/>
            <a:ext cx="1600200" cy="635000"/>
          </a:xfrm>
        </p:spPr>
        <p:txBody>
          <a:bodyPr/>
          <a:lstStyle>
            <a:lvl1pPr>
              <a:defRPr/>
            </a:lvl1pPr>
          </a:lstStyle>
          <a:p>
            <a:pPr>
              <a:defRPr/>
            </a:pPr>
            <a:fld id="{17535518-2855-4007-BC07-16FB4A1AEEC5}" type="slidenum">
              <a:rPr lang="ru-RU"/>
              <a:pPr>
                <a:defRPr/>
              </a:pPr>
              <a:t>‹#›</a:t>
            </a:fld>
            <a:endParaRPr lang="ru-RU"/>
          </a:p>
        </p:txBody>
      </p:sp>
    </p:spTree>
    <p:extLst>
      <p:ext uri="{BB962C8B-B14F-4D97-AF65-F5344CB8AC3E}">
        <p14:creationId xmlns:p14="http://schemas.microsoft.com/office/powerpoint/2010/main" val="43849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B7648E0-09CA-4A02-874F-974D1459A7FD}" type="datetimeFigureOut">
              <a:rPr lang="ru-RU"/>
              <a:pPr>
                <a:defRPr/>
              </a:pPr>
              <a:t>22.09.2013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EFA85DF-4688-4CD8-AE5C-2A4E5E8E0A9D}" type="slidenum">
              <a:rPr lang="ru-RU"/>
              <a:pPr>
                <a:defRPr/>
              </a:pPr>
              <a:t>‹#›</a:t>
            </a:fld>
            <a:endParaRPr lang="ru-RU"/>
          </a:p>
        </p:txBody>
      </p:sp>
    </p:spTree>
    <p:extLst>
      <p:ext uri="{BB962C8B-B14F-4D97-AF65-F5344CB8AC3E}">
        <p14:creationId xmlns:p14="http://schemas.microsoft.com/office/powerpoint/2010/main" val="419759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DE2891D-BF79-400C-9C5F-F79F1F1EB90F}" type="datetimeFigureOut">
              <a:rPr lang="ru-RU"/>
              <a:pPr>
                <a:defRPr/>
              </a:pPr>
              <a:t>22.09.2013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8FB233-6071-4175-B821-8C051CF10F5C}" type="slidenum">
              <a:rPr lang="ru-RU"/>
              <a:pPr>
                <a:defRPr/>
              </a:pPr>
              <a:t>‹#›</a:t>
            </a:fld>
            <a:endParaRPr lang="ru-RU"/>
          </a:p>
        </p:txBody>
      </p:sp>
    </p:spTree>
    <p:extLst>
      <p:ext uri="{BB962C8B-B14F-4D97-AF65-F5344CB8AC3E}">
        <p14:creationId xmlns:p14="http://schemas.microsoft.com/office/powerpoint/2010/main" val="419674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48615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079221-BA68-4959-BD5D-116C082E2266}" type="datetimeFigureOut">
              <a:rPr lang="ru-RU"/>
              <a:pPr>
                <a:defRPr/>
              </a:pPr>
              <a:t>22.09.2013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ECED5C9-51B6-4773-9B9E-C9382BAB35D6}" type="slidenum">
              <a:rPr lang="ru-RU"/>
              <a:pPr>
                <a:defRPr/>
              </a:pPr>
              <a:t>‹#›</a:t>
            </a:fld>
            <a:endParaRPr lang="ru-RU"/>
          </a:p>
        </p:txBody>
      </p:sp>
    </p:spTree>
    <p:extLst>
      <p:ext uri="{BB962C8B-B14F-4D97-AF65-F5344CB8AC3E}">
        <p14:creationId xmlns:p14="http://schemas.microsoft.com/office/powerpoint/2010/main" val="2689510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1CACEBE-0CC0-43B7-8AAA-B0E153F765A6}" type="datetimeFigureOut">
              <a:rPr lang="ru-RU"/>
              <a:pPr>
                <a:defRPr/>
              </a:pPr>
              <a:t>22.09.2013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3A4E270-B9FD-4A82-B7EF-2D9C78DEFDA6}" type="slidenum">
              <a:rPr lang="ru-RU"/>
              <a:pPr>
                <a:defRPr/>
              </a:pPr>
              <a:t>‹#›</a:t>
            </a:fld>
            <a:endParaRPr lang="ru-RU"/>
          </a:p>
        </p:txBody>
      </p:sp>
    </p:spTree>
    <p:extLst>
      <p:ext uri="{BB962C8B-B14F-4D97-AF65-F5344CB8AC3E}">
        <p14:creationId xmlns:p14="http://schemas.microsoft.com/office/powerpoint/2010/main" val="272518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61A16A5-DC47-445F-947F-13D0F9DDAEC5}" type="datetimeFigureOut">
              <a:rPr lang="ru-RU"/>
              <a:pPr>
                <a:defRPr/>
              </a:pPr>
              <a:t>22.09.2013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5A238AB-6EC2-40B8-AD8E-8E2DA9AC1AAC}" type="slidenum">
              <a:rPr lang="ru-RU"/>
              <a:pPr>
                <a:defRPr/>
              </a:pPr>
              <a:t>‹#›</a:t>
            </a:fld>
            <a:endParaRPr lang="ru-RU"/>
          </a:p>
        </p:txBody>
      </p:sp>
    </p:spTree>
    <p:extLst>
      <p:ext uri="{BB962C8B-B14F-4D97-AF65-F5344CB8AC3E}">
        <p14:creationId xmlns:p14="http://schemas.microsoft.com/office/powerpoint/2010/main" val="238656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7D512A3-89F9-45C9-A61D-98498B850B35}" type="datetimeFigureOut">
              <a:rPr lang="ru-RU"/>
              <a:pPr>
                <a:defRPr/>
              </a:pPr>
              <a:t>22.09.2013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DD7A00D-E6ED-4666-B087-C4404FCDA604}" type="slidenum">
              <a:rPr lang="ru-RU"/>
              <a:pPr>
                <a:defRPr/>
              </a:pPr>
              <a:t>‹#›</a:t>
            </a:fld>
            <a:endParaRPr lang="ru-RU"/>
          </a:p>
        </p:txBody>
      </p:sp>
    </p:spTree>
    <p:extLst>
      <p:ext uri="{BB962C8B-B14F-4D97-AF65-F5344CB8AC3E}">
        <p14:creationId xmlns:p14="http://schemas.microsoft.com/office/powerpoint/2010/main" val="12107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2"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D93C669-50C7-4DC1-A09B-C0452623B652}" type="datetimeFigureOut">
              <a:rPr lang="ru-RU"/>
              <a:pPr>
                <a:defRPr/>
              </a:pPr>
              <a:t>22.09.2013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ECE6C98-11A6-4C1D-98CC-5CB72916DC4A}" type="slidenum">
              <a:rPr lang="ru-RU"/>
              <a:pPr>
                <a:defRPr/>
              </a:pPr>
              <a:t>‹#›</a:t>
            </a:fld>
            <a:endParaRPr lang="ru-RU"/>
          </a:p>
        </p:txBody>
      </p:sp>
    </p:spTree>
    <p:extLst>
      <p:ext uri="{BB962C8B-B14F-4D97-AF65-F5344CB8AC3E}">
        <p14:creationId xmlns:p14="http://schemas.microsoft.com/office/powerpoint/2010/main" val="372711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14A2E38-7253-4F58-9CCD-5A4ED4B7A713}" type="datetimeFigureOut">
              <a:rPr lang="ru-RU"/>
              <a:pPr>
                <a:defRPr/>
              </a:pPr>
              <a:t>22.09.2013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80D06E1-08F5-4A00-A62E-67661626EF1E}" type="slidenum">
              <a:rPr lang="ru-RU"/>
              <a:pPr>
                <a:defRPr/>
              </a:pPr>
              <a:t>‹#›</a:t>
            </a:fld>
            <a:endParaRPr lang="ru-RU"/>
          </a:p>
        </p:txBody>
      </p:sp>
    </p:spTree>
    <p:extLst>
      <p:ext uri="{BB962C8B-B14F-4D97-AF65-F5344CB8AC3E}">
        <p14:creationId xmlns:p14="http://schemas.microsoft.com/office/powerpoint/2010/main" val="377868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5" name="Текст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A619B0-1805-4911-9E04-BD302B688754}" type="datetimeFigureOut">
              <a:rPr lang="ru-RU"/>
              <a:pPr>
                <a:defRPr/>
              </a:pPr>
              <a:t>22.09.2013</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FDE6A8-2343-4AE6-B4AF-67A0CC4D3ED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t332eo@mail.ru"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mailto:semelyukova26@mail.ru"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www.grigoryanaf.ucoz.ru/" TargetMode="External"/><Relationship Id="rId5" Type="http://schemas.openxmlformats.org/officeDocument/2006/relationships/hyperlink" Target="mailto:mou11_arman@mail.ru"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5.jpeg"/><Relationship Id="rId7" Type="http://schemas.openxmlformats.org/officeDocument/2006/relationships/diagramColors" Target="../diagrams/colors1.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72.gif"/><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gif"/><Relationship Id="rId4" Type="http://schemas.openxmlformats.org/officeDocument/2006/relationships/image" Target="../media/image73.jpeg"/></Relationships>
</file>

<file path=ppt/slides/_rels/slide26.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emf"/><Relationship Id="rId4" Type="http://schemas.openxmlformats.org/officeDocument/2006/relationships/image" Target="../media/image7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hyperlink" Target="http://www.stavspk.r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image" Target="../media/image95.jpeg"/><Relationship Id="rId1" Type="http://schemas.openxmlformats.org/officeDocument/2006/relationships/slideLayout" Target="../slideLayouts/slideLayout1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7.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1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3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jpeg"/></Relationships>
</file>

<file path=ppt/slides/_rels/slide39.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image" Target="../media/image112.jpeg"/><Relationship Id="rId1" Type="http://schemas.openxmlformats.org/officeDocument/2006/relationships/slideLayout" Target="../slideLayouts/slideLayout1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0" y="0"/>
            <a:ext cx="6858000" cy="1571625"/>
          </a:xfrm>
          <a:prstGeom prst="rect">
            <a:avLst/>
          </a:prstGeom>
        </p:spPr>
        <p:txBody>
          <a:bodyPr anchor="ctr">
            <a:normAutofit/>
          </a:bodyPr>
          <a:lstStyle/>
          <a:p>
            <a:pPr algn="ctr" fontAlgn="auto">
              <a:spcAft>
                <a:spcPts val="0"/>
              </a:spcAft>
              <a:defRPr/>
            </a:pPr>
            <a:r>
              <a:rPr lang="ru-RU" sz="2000" dirty="0">
                <a:latin typeface="Times New Roman" pitchFamily="18" charset="0"/>
                <a:ea typeface="+mj-ea"/>
                <a:cs typeface="Times New Roman" pitchFamily="18" charset="0"/>
              </a:rPr>
              <a:t>Муниципальное казенное общеобразовательное учреждение «Средняя общеобразовательная школа №6» с. Спицевка</a:t>
            </a:r>
          </a:p>
        </p:txBody>
      </p:sp>
      <p:sp>
        <p:nvSpPr>
          <p:cNvPr id="5" name="Заголовок 1"/>
          <p:cNvSpPr txBox="1">
            <a:spLocks/>
          </p:cNvSpPr>
          <p:nvPr/>
        </p:nvSpPr>
        <p:spPr bwMode="auto">
          <a:xfrm>
            <a:off x="-1285908" y="1643041"/>
            <a:ext cx="9572692" cy="2214579"/>
          </a:xfrm>
          <a:prstGeom prst="rect">
            <a:avLst/>
          </a:prstGeom>
          <a:noFill/>
          <a:ln w="9525">
            <a:noFill/>
            <a:miter lim="800000"/>
            <a:headEnd/>
            <a:tailEnd/>
          </a:ln>
        </p:spPr>
        <p:txBody>
          <a:bodyPr anchor="ctr"/>
          <a:lstStyle/>
          <a:p>
            <a:pPr algn="ctr" fontAlgn="auto">
              <a:spcAft>
                <a:spcPts val="0"/>
              </a:spcAft>
              <a:defRPr/>
            </a:pPr>
            <a:r>
              <a:rPr lang="ru-RU" sz="3200" cap="all" dirty="0">
                <a:solidFill>
                  <a:schemeClr val="accent3">
                    <a:lumMod val="50000"/>
                  </a:schemeClr>
                </a:solidFill>
                <a:effectLst>
                  <a:glow rad="101600">
                    <a:srgbClr val="FFFF00">
                      <a:alpha val="60000"/>
                    </a:srgbClr>
                  </a:glow>
                </a:effectLst>
                <a:latin typeface="Izhitsa" pitchFamily="34" charset="0"/>
                <a:ea typeface="+mj-ea"/>
                <a:cs typeface="+mj-cs"/>
              </a:rPr>
              <a:t/>
            </a:r>
            <a:br>
              <a:rPr lang="ru-RU" sz="3200" cap="all" dirty="0">
                <a:solidFill>
                  <a:schemeClr val="accent3">
                    <a:lumMod val="50000"/>
                  </a:schemeClr>
                </a:solidFill>
                <a:effectLst>
                  <a:glow rad="101600">
                    <a:srgbClr val="FFFF00">
                      <a:alpha val="60000"/>
                    </a:srgbClr>
                  </a:glow>
                </a:effectLst>
                <a:latin typeface="Izhitsa" pitchFamily="34" charset="0"/>
                <a:ea typeface="+mj-ea"/>
                <a:cs typeface="+mj-cs"/>
              </a:rPr>
            </a:br>
            <a:r>
              <a:rPr lang="ru-RU" sz="3200" cap="all" dirty="0">
                <a:blipFill>
                  <a:blip r:embed="rId2"/>
                  <a:stretch>
                    <a:fillRect/>
                  </a:stretch>
                </a:blipFill>
                <a:effectLst>
                  <a:glow rad="101600">
                    <a:srgbClr val="FFFF00">
                      <a:alpha val="60000"/>
                    </a:srgbClr>
                  </a:glow>
                </a:effectLst>
                <a:latin typeface="Izhitsa" pitchFamily="34" charset="0"/>
                <a:ea typeface="+mj-ea"/>
                <a:cs typeface="+mj-cs"/>
              </a:rPr>
              <a:t/>
            </a:r>
            <a:br>
              <a:rPr lang="ru-RU" sz="3200" cap="all" dirty="0">
                <a:blipFill>
                  <a:blip r:embed="rId2"/>
                  <a:stretch>
                    <a:fillRect/>
                  </a:stretch>
                </a:blipFill>
                <a:effectLst>
                  <a:glow rad="101600">
                    <a:srgbClr val="FFFF00">
                      <a:alpha val="60000"/>
                    </a:srgbClr>
                  </a:glow>
                </a:effectLst>
                <a:latin typeface="Izhitsa" pitchFamily="34" charset="0"/>
                <a:ea typeface="+mj-ea"/>
                <a:cs typeface="+mj-cs"/>
              </a:rPr>
            </a:br>
            <a:r>
              <a:rPr lang="en-US" sz="3200" b="1" cap="all" dirty="0">
                <a:ln w="900" cmpd="sng">
                  <a:solidFill>
                    <a:schemeClr val="accent1">
                      <a:satMod val="190000"/>
                      <a:alpha val="55000"/>
                    </a:schemeClr>
                  </a:solidFill>
                  <a:prstDash val="solid"/>
                </a:ln>
                <a:blipFill>
                  <a:blip r:embed="rId3"/>
                  <a:stretch>
                    <a:fillRect/>
                  </a:stretch>
                </a:blipFill>
                <a:effectLst>
                  <a:glow rad="228600">
                    <a:schemeClr val="accent5">
                      <a:satMod val="175000"/>
                      <a:alpha val="40000"/>
                    </a:schemeClr>
                  </a:glow>
                  <a:innerShdw blurRad="101600" dist="76200" dir="5400000">
                    <a:schemeClr val="accent1">
                      <a:satMod val="190000"/>
                      <a:tint val="100000"/>
                      <a:alpha val="74000"/>
                    </a:schemeClr>
                  </a:innerShdw>
                </a:effectLst>
                <a:latin typeface="Izhitsa" pitchFamily="34" charset="0"/>
                <a:ea typeface="+mj-ea"/>
                <a:cs typeface="+mj-cs"/>
              </a:rPr>
              <a:t>XIII </a:t>
            </a:r>
            <a:r>
              <a:rPr lang="ru-RU" sz="3200" b="1" cap="all" dirty="0">
                <a:ln w="900" cmpd="sng">
                  <a:solidFill>
                    <a:schemeClr val="accent1">
                      <a:satMod val="190000"/>
                      <a:alpha val="55000"/>
                    </a:schemeClr>
                  </a:solidFill>
                  <a:prstDash val="solid"/>
                </a:ln>
                <a:blipFill>
                  <a:blip r:embed="rId3"/>
                  <a:stretch>
                    <a:fillRect/>
                  </a:stretch>
                </a:blipFill>
                <a:effectLst>
                  <a:glow rad="228600">
                    <a:schemeClr val="accent5">
                      <a:satMod val="175000"/>
                      <a:alpha val="40000"/>
                    </a:schemeClr>
                  </a:glow>
                  <a:innerShdw blurRad="101600" dist="76200" dir="5400000">
                    <a:schemeClr val="accent1">
                      <a:satMod val="190000"/>
                      <a:tint val="100000"/>
                      <a:alpha val="74000"/>
                    </a:schemeClr>
                  </a:innerShdw>
                </a:effectLst>
                <a:latin typeface="Izhitsa" pitchFamily="34" charset="0"/>
                <a:ea typeface="+mj-ea"/>
                <a:cs typeface="+mj-cs"/>
              </a:rPr>
              <a:t>Всероссийская акция </a:t>
            </a:r>
            <a:br>
              <a:rPr lang="ru-RU" sz="3200" b="1" cap="all" dirty="0">
                <a:ln w="900" cmpd="sng">
                  <a:solidFill>
                    <a:schemeClr val="accent1">
                      <a:satMod val="190000"/>
                      <a:alpha val="55000"/>
                    </a:schemeClr>
                  </a:solidFill>
                  <a:prstDash val="solid"/>
                </a:ln>
                <a:blipFill>
                  <a:blip r:embed="rId3"/>
                  <a:stretch>
                    <a:fillRect/>
                  </a:stretch>
                </a:blipFill>
                <a:effectLst>
                  <a:glow rad="228600">
                    <a:schemeClr val="accent5">
                      <a:satMod val="175000"/>
                      <a:alpha val="40000"/>
                    </a:schemeClr>
                  </a:glow>
                  <a:innerShdw blurRad="101600" dist="76200" dir="5400000">
                    <a:schemeClr val="accent1">
                      <a:satMod val="190000"/>
                      <a:tint val="100000"/>
                      <a:alpha val="74000"/>
                    </a:schemeClr>
                  </a:innerShdw>
                </a:effectLst>
                <a:latin typeface="Izhitsa" pitchFamily="34" charset="0"/>
                <a:ea typeface="+mj-ea"/>
                <a:cs typeface="+mj-cs"/>
              </a:rPr>
            </a:br>
            <a:r>
              <a:rPr lang="ru-RU" sz="3200" b="1" cap="all" dirty="0">
                <a:ln w="900" cmpd="sng">
                  <a:solidFill>
                    <a:schemeClr val="accent1">
                      <a:satMod val="190000"/>
                      <a:alpha val="55000"/>
                    </a:schemeClr>
                  </a:solidFill>
                  <a:prstDash val="solid"/>
                </a:ln>
                <a:blipFill>
                  <a:blip r:embed="rId3"/>
                  <a:stretch>
                    <a:fillRect/>
                  </a:stretch>
                </a:blipFill>
                <a:effectLst>
                  <a:glow rad="228600">
                    <a:schemeClr val="accent5">
                      <a:satMod val="175000"/>
                      <a:alpha val="40000"/>
                    </a:schemeClr>
                  </a:glow>
                  <a:innerShdw blurRad="101600" dist="76200" dir="5400000">
                    <a:schemeClr val="accent1">
                      <a:satMod val="190000"/>
                      <a:tint val="100000"/>
                      <a:alpha val="74000"/>
                    </a:schemeClr>
                  </a:innerShdw>
                </a:effectLst>
                <a:latin typeface="Izhitsa" pitchFamily="34" charset="0"/>
                <a:ea typeface="+mj-ea"/>
                <a:cs typeface="+mj-cs"/>
              </a:rPr>
              <a:t>«Я – гражданин  России»</a:t>
            </a:r>
            <a:r>
              <a:rPr lang="ru-RU" sz="3200" b="1" cap="all" dirty="0">
                <a:ln>
                  <a:solidFill>
                    <a:srgbClr val="FF0000"/>
                  </a:solidFill>
                </a:ln>
                <a:blipFill>
                  <a:blip r:embed="rId3"/>
                  <a:stretch>
                    <a:fillRect/>
                  </a:stretch>
                </a:blipFill>
                <a:effectLst>
                  <a:glow rad="101600">
                    <a:srgbClr val="FFFF00">
                      <a:alpha val="60000"/>
                    </a:srgbClr>
                  </a:glow>
                </a:effectLst>
                <a:latin typeface="Izhitsa" pitchFamily="34" charset="0"/>
                <a:ea typeface="+mj-ea"/>
                <a:cs typeface="+mj-cs"/>
              </a:rPr>
              <a:t/>
            </a:r>
            <a:br>
              <a:rPr lang="ru-RU" sz="3200" b="1" cap="all" dirty="0">
                <a:ln>
                  <a:solidFill>
                    <a:srgbClr val="FF0000"/>
                  </a:solidFill>
                </a:ln>
                <a:blipFill>
                  <a:blip r:embed="rId3"/>
                  <a:stretch>
                    <a:fillRect/>
                  </a:stretch>
                </a:blipFill>
                <a:effectLst>
                  <a:glow rad="101600">
                    <a:srgbClr val="FFFF00">
                      <a:alpha val="60000"/>
                    </a:srgbClr>
                  </a:glow>
                </a:effectLst>
                <a:latin typeface="Izhitsa" pitchFamily="34" charset="0"/>
                <a:ea typeface="+mj-ea"/>
                <a:cs typeface="+mj-cs"/>
              </a:rPr>
            </a:br>
            <a:r>
              <a:rPr lang="ru-RU" sz="3200" b="1" cap="all" dirty="0">
                <a:ln>
                  <a:solidFill>
                    <a:srgbClr val="FF0000"/>
                  </a:solidFill>
                </a:ln>
                <a:solidFill>
                  <a:srgbClr val="FF0000"/>
                </a:solidFill>
                <a:effectLst>
                  <a:glow rad="101600">
                    <a:srgbClr val="FFFF00">
                      <a:alpha val="60000"/>
                    </a:srgbClr>
                  </a:glow>
                </a:effectLst>
                <a:latin typeface="Izhitsa" pitchFamily="34" charset="0"/>
                <a:ea typeface="+mj-ea"/>
                <a:cs typeface="+mj-cs"/>
              </a:rPr>
              <a:t/>
            </a:r>
            <a:br>
              <a:rPr lang="ru-RU" sz="3200" b="1" cap="all" dirty="0">
                <a:ln>
                  <a:solidFill>
                    <a:srgbClr val="FF0000"/>
                  </a:solidFill>
                </a:ln>
                <a:solidFill>
                  <a:srgbClr val="FF0000"/>
                </a:solidFill>
                <a:effectLst>
                  <a:glow rad="101600">
                    <a:srgbClr val="FFFF00">
                      <a:alpha val="60000"/>
                    </a:srgbClr>
                  </a:glow>
                </a:effectLst>
                <a:latin typeface="Izhitsa" pitchFamily="34" charset="0"/>
                <a:ea typeface="+mj-ea"/>
                <a:cs typeface="+mj-cs"/>
              </a:rPr>
            </a:br>
            <a:r>
              <a:rPr lang="ru-RU" sz="3200" b="1" cap="all" dirty="0">
                <a:solidFill>
                  <a:srgbClr val="FF0000"/>
                </a:solidFill>
                <a:effectLst>
                  <a:glow rad="101600">
                    <a:srgbClr val="FFFF00">
                      <a:alpha val="60000"/>
                    </a:srgbClr>
                  </a:glow>
                </a:effectLst>
                <a:latin typeface="Izhitsa" pitchFamily="34" charset="0"/>
                <a:ea typeface="+mj-ea"/>
                <a:cs typeface="+mj-cs"/>
              </a:rPr>
              <a:t/>
            </a:r>
            <a:br>
              <a:rPr lang="ru-RU" sz="3200" b="1" cap="all" dirty="0">
                <a:solidFill>
                  <a:srgbClr val="FF0000"/>
                </a:solidFill>
                <a:effectLst>
                  <a:glow rad="101600">
                    <a:srgbClr val="FFFF00">
                      <a:alpha val="60000"/>
                    </a:srgbClr>
                  </a:glow>
                </a:effectLst>
                <a:latin typeface="Izhitsa" pitchFamily="34" charset="0"/>
                <a:ea typeface="+mj-ea"/>
                <a:cs typeface="+mj-cs"/>
              </a:rPr>
            </a:br>
            <a:r>
              <a:rPr lang="ru-RU" sz="3200" b="1" cap="all" dirty="0">
                <a:solidFill>
                  <a:srgbClr val="FF0000"/>
                </a:solidFill>
                <a:effectLst>
                  <a:glow rad="101600">
                    <a:srgbClr val="FFFF00">
                      <a:alpha val="60000"/>
                    </a:srgbClr>
                  </a:glow>
                </a:effectLst>
                <a:latin typeface="Izhitsa" pitchFamily="34" charset="0"/>
                <a:ea typeface="+mj-ea"/>
                <a:cs typeface="+mj-cs"/>
              </a:rPr>
              <a:t/>
            </a:r>
            <a:br>
              <a:rPr lang="ru-RU" sz="3200" b="1" cap="all" dirty="0">
                <a:solidFill>
                  <a:srgbClr val="FF0000"/>
                </a:solidFill>
                <a:effectLst>
                  <a:glow rad="101600">
                    <a:srgbClr val="FFFF00">
                      <a:alpha val="60000"/>
                    </a:srgbClr>
                  </a:glow>
                </a:effectLst>
                <a:latin typeface="Izhitsa" pitchFamily="34" charset="0"/>
                <a:ea typeface="+mj-ea"/>
                <a:cs typeface="+mj-cs"/>
              </a:rPr>
            </a:br>
            <a:r>
              <a:rPr lang="ru-RU" sz="3200" cap="all" dirty="0">
                <a:solidFill>
                  <a:schemeClr val="accent3">
                    <a:lumMod val="50000"/>
                  </a:schemeClr>
                </a:solidFill>
                <a:effectLst>
                  <a:glow rad="101600">
                    <a:srgbClr val="FFFF00">
                      <a:alpha val="60000"/>
                    </a:srgbClr>
                  </a:glow>
                </a:effectLst>
                <a:latin typeface="Izhitsa" pitchFamily="34" charset="0"/>
                <a:ea typeface="+mj-ea"/>
                <a:cs typeface="+mj-cs"/>
              </a:rPr>
              <a:t/>
            </a:r>
            <a:br>
              <a:rPr lang="ru-RU" sz="3200" cap="all" dirty="0">
                <a:solidFill>
                  <a:schemeClr val="accent3">
                    <a:lumMod val="50000"/>
                  </a:schemeClr>
                </a:solidFill>
                <a:effectLst>
                  <a:glow rad="101600">
                    <a:srgbClr val="FFFF00">
                      <a:alpha val="60000"/>
                    </a:srgbClr>
                  </a:glow>
                </a:effectLst>
                <a:latin typeface="Izhitsa" pitchFamily="34" charset="0"/>
                <a:ea typeface="+mj-ea"/>
                <a:cs typeface="+mj-cs"/>
              </a:rPr>
            </a:br>
            <a:endParaRPr lang="ru-RU" sz="3200" cap="all" dirty="0">
              <a:solidFill>
                <a:schemeClr val="accent3">
                  <a:lumMod val="50000"/>
                </a:schemeClr>
              </a:solidFill>
              <a:effectLst>
                <a:glow rad="101600">
                  <a:srgbClr val="FFFF00">
                    <a:alpha val="60000"/>
                  </a:srgbClr>
                </a:glow>
              </a:effectLst>
              <a:latin typeface="Izhitsa" pitchFamily="34" charset="0"/>
              <a:ea typeface="+mj-ea"/>
              <a:cs typeface="+mj-cs"/>
            </a:endParaRPr>
          </a:p>
        </p:txBody>
      </p:sp>
      <p:pic>
        <p:nvPicPr>
          <p:cNvPr id="4100" name="Picture 2" descr="G:\донор все Арману\Социальный плакат Ты молод! Ты можешь!.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86058" y="2571737"/>
            <a:ext cx="3714776" cy="495445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7" name="Заголовок 1"/>
          <p:cNvSpPr txBox="1">
            <a:spLocks/>
          </p:cNvSpPr>
          <p:nvPr/>
        </p:nvSpPr>
        <p:spPr bwMode="auto">
          <a:xfrm>
            <a:off x="2571750" y="3067050"/>
            <a:ext cx="4032250" cy="3505200"/>
          </a:xfrm>
          <a:prstGeom prst="rect">
            <a:avLst/>
          </a:prstGeom>
          <a:noFill/>
          <a:ln>
            <a:noFill/>
          </a:ln>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4800" b="1" dirty="0" smtClean="0">
                <a:latin typeface="Izhitsa" pitchFamily="34" charset="0"/>
                <a:cs typeface="Times New Roman" pitchFamily="18" charset="0"/>
              </a:rPr>
              <a:t>Социальный проект:</a:t>
            </a:r>
            <a:endParaRPr lang="ru-RU" sz="4800" b="1" dirty="0">
              <a:latin typeface="Izhitsa" pitchFamily="34" charset="0"/>
              <a:cs typeface="Times New Roman" pitchFamily="18" charset="0"/>
            </a:endParaRPr>
          </a:p>
        </p:txBody>
      </p:sp>
      <p:sp>
        <p:nvSpPr>
          <p:cNvPr id="9" name="Заголовок 1"/>
          <p:cNvSpPr txBox="1">
            <a:spLocks/>
          </p:cNvSpPr>
          <p:nvPr/>
        </p:nvSpPr>
        <p:spPr bwMode="auto">
          <a:xfrm>
            <a:off x="0" y="4500563"/>
            <a:ext cx="2813050" cy="3786187"/>
          </a:xfrm>
          <a:prstGeom prst="rect">
            <a:avLst/>
          </a:prstGeom>
          <a:noFill/>
          <a:ln>
            <a:noFill/>
          </a:ln>
          <a:extLst/>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1800" dirty="0" smtClean="0">
                <a:latin typeface="Times New Roman" pitchFamily="18" charset="0"/>
                <a:cs typeface="Times New Roman" pitchFamily="18" charset="0"/>
              </a:rPr>
              <a:t>Лидер проектной группы:</a:t>
            </a:r>
          </a:p>
          <a:p>
            <a:pPr eaLnBrk="1" fontAlgn="auto" hangingPunct="1">
              <a:spcAft>
                <a:spcPts val="0"/>
              </a:spcAft>
              <a:defRPr/>
            </a:pPr>
            <a:r>
              <a:rPr lang="ru-RU" sz="1800" b="1" dirty="0" err="1" smtClean="0">
                <a:latin typeface="Times New Roman" pitchFamily="18" charset="0"/>
                <a:cs typeface="Times New Roman" pitchFamily="18" charset="0"/>
              </a:rPr>
              <a:t>Шатравина</a:t>
            </a:r>
            <a:r>
              <a:rPr lang="ru-RU" sz="1800" b="1" dirty="0" smtClean="0">
                <a:latin typeface="Times New Roman" pitchFamily="18" charset="0"/>
                <a:cs typeface="Times New Roman" pitchFamily="18" charset="0"/>
              </a:rPr>
              <a:t> Лилия Евгеньевна</a:t>
            </a:r>
            <a:r>
              <a:rPr lang="en-US" sz="1800" b="1" dirty="0">
                <a:latin typeface="Times New Roman" pitchFamily="18" charset="0"/>
                <a:cs typeface="Times New Roman" pitchFamily="18" charset="0"/>
              </a:rPr>
              <a:t> </a:t>
            </a:r>
            <a:endParaRPr lang="ru-RU" sz="1800" b="1" dirty="0" smtClean="0">
              <a:latin typeface="Times New Roman" pitchFamily="18" charset="0"/>
              <a:cs typeface="Times New Roman" pitchFamily="18" charset="0"/>
            </a:endParaRPr>
          </a:p>
          <a:p>
            <a:pPr eaLnBrk="1" fontAlgn="auto" hangingPunct="1">
              <a:spcAft>
                <a:spcPts val="0"/>
              </a:spcAft>
              <a:defRP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ученица 9 класса </a:t>
            </a:r>
          </a:p>
          <a:p>
            <a:pPr eaLnBrk="1" fontAlgn="auto" hangingPunct="1">
              <a:spcAft>
                <a:spcPts val="0"/>
              </a:spcAft>
              <a:defRPr/>
            </a:pPr>
            <a:r>
              <a:rPr lang="ru-RU" sz="1800" dirty="0" smtClean="0">
                <a:latin typeface="Times New Roman" pitchFamily="18" charset="0"/>
                <a:cs typeface="Times New Roman" pitchFamily="18" charset="0"/>
              </a:rPr>
              <a:t>МКОУ СОШ 6 с Спицевка </a:t>
            </a:r>
          </a:p>
        </p:txBody>
      </p:sp>
      <p:pic>
        <p:nvPicPr>
          <p:cNvPr id="6151" name="Picture 9" descr="http://grigoryanaf.ucoz.ru/svoj_mir_my_stroim_sam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188" y="7331075"/>
            <a:ext cx="221456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Прямоугольник 9"/>
          <p:cNvSpPr>
            <a:spLocks noChangeArrowheads="1"/>
          </p:cNvSpPr>
          <p:nvPr/>
        </p:nvSpPr>
        <p:spPr bwMode="auto">
          <a:xfrm>
            <a:off x="2857500" y="7572375"/>
            <a:ext cx="35718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i="1">
                <a:latin typeface="Times New Roman" pitchFamily="18" charset="0"/>
                <a:cs typeface="Times New Roman" pitchFamily="18" charset="0"/>
              </a:rPr>
              <a:t>356254 Российская Федерация Ставропольский край </a:t>
            </a:r>
          </a:p>
          <a:p>
            <a:r>
              <a:rPr lang="ru-RU" i="1">
                <a:latin typeface="Times New Roman" pitchFamily="18" charset="0"/>
                <a:cs typeface="Times New Roman" pitchFamily="18" charset="0"/>
              </a:rPr>
              <a:t>Грачёвский район село Спицевка улица Красная, 63.</a:t>
            </a:r>
          </a:p>
          <a:p>
            <a:r>
              <a:rPr lang="az-Latn-AZ" i="1">
                <a:latin typeface="Times New Roman" pitchFamily="18" charset="0"/>
                <a:cs typeface="Times New Roman" pitchFamily="18" charset="0"/>
                <a:hlinkClick r:id="rId6"/>
              </a:rPr>
              <a:t>t332eo@mail.ru</a:t>
            </a:r>
            <a:endParaRPr lang="ru-RU">
              <a:latin typeface="Times New Roman" pitchFamily="18" charset="0"/>
              <a:cs typeface="Times New Roman" pitchFamily="18" charset="0"/>
            </a:endParaRPr>
          </a:p>
        </p:txBody>
      </p:sp>
      <p:pic>
        <p:nvPicPr>
          <p:cNvPr id="4107" name="Picture 11" descr="http://217.20.157.236:80/download.do?id=482665113872&amp;type=3&amp;version=0&amp;storageId=12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1500" y="2928938"/>
            <a:ext cx="1643063" cy="254476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500313" y="366713"/>
            <a:ext cx="4014787" cy="1524000"/>
          </a:xfrm>
        </p:spPr>
        <p:txBody>
          <a:bodyPr/>
          <a:lstStyle/>
          <a:p>
            <a:r>
              <a:rPr lang="ru-RU" sz="3600" b="1" smtClean="0">
                <a:solidFill>
                  <a:srgbClr val="FF0000"/>
                </a:solidFill>
                <a:latin typeface="Times New Roman" pitchFamily="18" charset="0"/>
                <a:cs typeface="Times New Roman" pitchFamily="18" charset="0"/>
              </a:rPr>
              <a:t>Основные цели </a:t>
            </a:r>
            <a:br>
              <a:rPr lang="ru-RU" sz="3600" b="1" smtClean="0">
                <a:solidFill>
                  <a:srgbClr val="FF0000"/>
                </a:solidFill>
                <a:latin typeface="Times New Roman" pitchFamily="18" charset="0"/>
                <a:cs typeface="Times New Roman" pitchFamily="18" charset="0"/>
              </a:rPr>
            </a:br>
            <a:r>
              <a:rPr lang="ru-RU" sz="3600" b="1" smtClean="0">
                <a:solidFill>
                  <a:srgbClr val="FF0000"/>
                </a:solidFill>
                <a:latin typeface="Times New Roman" pitchFamily="18" charset="0"/>
                <a:cs typeface="Times New Roman" pitchFamily="18" charset="0"/>
              </a:rPr>
              <a:t>и задачи проекта</a:t>
            </a:r>
            <a:r>
              <a:rPr lang="ru-RU" sz="3600" smtClean="0">
                <a:latin typeface="Times New Roman" pitchFamily="18" charset="0"/>
                <a:cs typeface="Times New Roman" pitchFamily="18" charset="0"/>
              </a:rPr>
              <a:t/>
            </a:r>
            <a:br>
              <a:rPr lang="ru-RU" sz="3600" smtClean="0">
                <a:latin typeface="Times New Roman" pitchFamily="18" charset="0"/>
                <a:cs typeface="Times New Roman" pitchFamily="18" charset="0"/>
              </a:rPr>
            </a:br>
            <a:endParaRPr lang="ru-RU" sz="3600" smtClean="0">
              <a:latin typeface="Times New Roman" pitchFamily="18" charset="0"/>
              <a:cs typeface="Times New Roman" pitchFamily="18" charset="0"/>
            </a:endParaRPr>
          </a:p>
        </p:txBody>
      </p:sp>
      <p:sp>
        <p:nvSpPr>
          <p:cNvPr id="18435" name="Объект 2"/>
          <p:cNvSpPr>
            <a:spLocks noGrp="1"/>
          </p:cNvSpPr>
          <p:nvPr>
            <p:ph idx="1"/>
          </p:nvPr>
        </p:nvSpPr>
        <p:spPr>
          <a:xfrm>
            <a:off x="333375" y="1547813"/>
            <a:ext cx="6172200" cy="7596187"/>
          </a:xfrm>
        </p:spPr>
        <p:txBody>
          <a:bodyPr/>
          <a:lstStyle/>
          <a:p>
            <a:pPr marL="0" indent="0" algn="just">
              <a:buFont typeface="Arial" pitchFamily="34" charset="0"/>
              <a:buNone/>
            </a:pPr>
            <a:r>
              <a:rPr lang="en-US" sz="2000" b="1" dirty="0" smtClean="0">
                <a:latin typeface="Times New Roman" pitchFamily="18" charset="0"/>
                <a:cs typeface="Times New Roman" pitchFamily="18" charset="0"/>
              </a:rPr>
              <a:t>S.M.A.R.T. </a:t>
            </a:r>
            <a:r>
              <a:rPr lang="ru-RU" sz="2000" b="1" dirty="0" smtClean="0">
                <a:latin typeface="Times New Roman" pitchFamily="18" charset="0"/>
                <a:cs typeface="Times New Roman" pitchFamily="18" charset="0"/>
              </a:rPr>
              <a:t>цель проекта:</a:t>
            </a:r>
            <a:r>
              <a:rPr lang="ru-RU" sz="2000" dirty="0" smtClean="0">
                <a:latin typeface="Times New Roman" pitchFamily="18" charset="0"/>
                <a:cs typeface="Times New Roman" pitchFamily="18" charset="0"/>
              </a:rPr>
              <a:t> Создание условий для функционирования постоянно действующей выездной станции переливания крови в </a:t>
            </a:r>
            <a:r>
              <a:rPr lang="ru-RU" sz="2000" dirty="0" err="1" smtClean="0">
                <a:latin typeface="Times New Roman" pitchFamily="18" charset="0"/>
                <a:cs typeface="Times New Roman" pitchFamily="18" charset="0"/>
              </a:rPr>
              <a:t>Грачевском</a:t>
            </a:r>
            <a:r>
              <a:rPr lang="ru-RU" sz="2000" dirty="0" smtClean="0">
                <a:latin typeface="Times New Roman" pitchFamily="18" charset="0"/>
                <a:cs typeface="Times New Roman" pitchFamily="18" charset="0"/>
              </a:rPr>
              <a:t> районе</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 24 сентября 2012 года для обеспечения лечебных учреждений безопасными и эффективными компонентами и препаратами крови отечественного производства.</a:t>
            </a:r>
            <a:r>
              <a:rPr lang="ru-RU" sz="2000" b="1" dirty="0" smtClean="0">
                <a:latin typeface="Times New Roman" pitchFamily="18" charset="0"/>
                <a:cs typeface="Times New Roman" pitchFamily="18" charset="0"/>
              </a:rPr>
              <a:t> </a:t>
            </a:r>
          </a:p>
          <a:p>
            <a:pPr marL="0" indent="0" algn="just">
              <a:buFont typeface="Arial" pitchFamily="34" charset="0"/>
              <a:buNone/>
            </a:pPr>
            <a:endParaRPr lang="ru-RU" sz="2000" dirty="0" smtClean="0">
              <a:latin typeface="Times New Roman" pitchFamily="18" charset="0"/>
              <a:cs typeface="Times New Roman" pitchFamily="18" charset="0"/>
            </a:endParaRPr>
          </a:p>
          <a:p>
            <a:pPr marL="0" indent="0" algn="just">
              <a:buFont typeface="Arial" pitchFamily="34" charset="0"/>
              <a:buNone/>
            </a:pPr>
            <a:r>
              <a:rPr lang="ru-RU" sz="2000" b="1" dirty="0" smtClean="0">
                <a:latin typeface="Times New Roman" pitchFamily="18" charset="0"/>
                <a:cs typeface="Times New Roman" pitchFamily="18" charset="0"/>
              </a:rPr>
              <a:t>Задачи:</a:t>
            </a:r>
            <a:endParaRPr lang="ru-RU" sz="2000" dirty="0" smtClean="0">
              <a:latin typeface="Times New Roman" pitchFamily="18" charset="0"/>
              <a:cs typeface="Times New Roman" pitchFamily="18" charset="0"/>
            </a:endParaRPr>
          </a:p>
          <a:p>
            <a:pPr marL="0" indent="0" algn="just">
              <a:buFont typeface="Arial" pitchFamily="34" charset="0"/>
              <a:buNone/>
            </a:pPr>
            <a:r>
              <a:rPr lang="ru-RU" sz="2000" dirty="0" smtClean="0">
                <a:latin typeface="Times New Roman" pitchFamily="18" charset="0"/>
                <a:cs typeface="Times New Roman" pitchFamily="18" charset="0"/>
              </a:rPr>
              <a:t>           Пропагандировать здорово-нравственный образ жизни посредствам проведения ряда мероприятий направленных на развитие безвозмездного донорства в </a:t>
            </a:r>
            <a:r>
              <a:rPr lang="ru-RU" sz="2000" dirty="0" err="1" smtClean="0">
                <a:latin typeface="Times New Roman" pitchFamily="18" charset="0"/>
                <a:cs typeface="Times New Roman" pitchFamily="18" charset="0"/>
              </a:rPr>
              <a:t>Грачевском</a:t>
            </a:r>
            <a:r>
              <a:rPr lang="ru-RU" sz="2000" dirty="0" smtClean="0">
                <a:latin typeface="Times New Roman" pitchFamily="18" charset="0"/>
                <a:cs typeface="Times New Roman" pitchFamily="18" charset="0"/>
              </a:rPr>
              <a:t> районе;</a:t>
            </a:r>
          </a:p>
          <a:p>
            <a:pPr marL="0" indent="0" algn="just">
              <a:buFont typeface="Arial" pitchFamily="34" charset="0"/>
              <a:buNone/>
            </a:pPr>
            <a:endParaRPr lang="ru-RU" sz="2000" dirty="0" smtClean="0">
              <a:latin typeface="Times New Roman" pitchFamily="18" charset="0"/>
              <a:cs typeface="Times New Roman" pitchFamily="18" charset="0"/>
            </a:endParaRPr>
          </a:p>
          <a:p>
            <a:pPr marL="0" indent="0" algn="just">
              <a:buFont typeface="Arial" pitchFamily="34" charset="0"/>
              <a:buNone/>
            </a:pPr>
            <a:r>
              <a:rPr lang="ru-RU" sz="2000" dirty="0" smtClean="0">
                <a:latin typeface="Times New Roman" pitchFamily="18" charset="0"/>
                <a:cs typeface="Times New Roman" pitchFamily="18" charset="0"/>
              </a:rPr>
              <a:t>          Диагностировать основные заболевания крови по средствам лабораторных исследований для определения абсолютных противопоказаний донорства;</a:t>
            </a:r>
          </a:p>
          <a:p>
            <a:pPr marL="0" indent="0" algn="just">
              <a:buFont typeface="Arial" pitchFamily="34" charset="0"/>
              <a:buNone/>
            </a:pPr>
            <a:endParaRPr lang="ru-RU" sz="2000" dirty="0" smtClean="0">
              <a:latin typeface="Times New Roman" pitchFamily="18" charset="0"/>
              <a:cs typeface="Times New Roman" pitchFamily="18" charset="0"/>
            </a:endParaRPr>
          </a:p>
          <a:p>
            <a:pPr marL="0" indent="0" algn="just">
              <a:buFont typeface="Arial" pitchFamily="34" charset="0"/>
              <a:buNone/>
            </a:pPr>
            <a:r>
              <a:rPr lang="ru-RU" sz="2000" dirty="0" smtClean="0">
                <a:latin typeface="Times New Roman" pitchFamily="18" charset="0"/>
                <a:cs typeface="Times New Roman" pitchFamily="18" charset="0"/>
              </a:rPr>
              <a:t>            Создание ряда мероприятий по развитию добровольного донорства крови и её компонентов в </a:t>
            </a:r>
            <a:r>
              <a:rPr lang="ru-RU" sz="2000" dirty="0" err="1" smtClean="0">
                <a:latin typeface="Times New Roman" pitchFamily="18" charset="0"/>
                <a:cs typeface="Times New Roman" pitchFamily="18" charset="0"/>
              </a:rPr>
              <a:t>Грачевском</a:t>
            </a:r>
            <a:r>
              <a:rPr lang="ru-RU" sz="2000" dirty="0" smtClean="0">
                <a:latin typeface="Times New Roman" pitchFamily="18" charset="0"/>
                <a:cs typeface="Times New Roman" pitchFamily="18" charset="0"/>
              </a:rPr>
              <a:t> районе.</a:t>
            </a:r>
          </a:p>
        </p:txBody>
      </p:sp>
      <p:pic>
        <p:nvPicPr>
          <p:cNvPr id="22532" name="Picture 4" descr="H:\донор все Арману\картинки\dono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42" y="4429124"/>
            <a:ext cx="539615" cy="580986"/>
          </a:xfrm>
          <a:prstGeom prst="rect">
            <a:avLst/>
          </a:prstGeom>
          <a:ln>
            <a:noFill/>
          </a:ln>
          <a:effectLst>
            <a:softEdge rad="112500"/>
          </a:effectLst>
        </p:spPr>
      </p:pic>
      <p:pic>
        <p:nvPicPr>
          <p:cNvPr id="5" name="Picture 4" descr="H:\донор все Арману\картинки\dono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493" y="6062716"/>
            <a:ext cx="539615" cy="580986"/>
          </a:xfrm>
          <a:prstGeom prst="rect">
            <a:avLst/>
          </a:prstGeom>
          <a:ln>
            <a:noFill/>
          </a:ln>
          <a:effectLst>
            <a:softEdge rad="112500"/>
          </a:effectLst>
        </p:spPr>
      </p:pic>
      <p:pic>
        <p:nvPicPr>
          <p:cNvPr id="6" name="Picture 4" descr="H:\донор все Арману\картинки\donor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1931" y="7634352"/>
            <a:ext cx="539615" cy="580986"/>
          </a:xfrm>
          <a:prstGeom prst="rect">
            <a:avLst/>
          </a:prstGeom>
          <a:ln>
            <a:noFill/>
          </a:ln>
          <a:effectLst>
            <a:softEdge rad="112500"/>
          </a:effectLst>
        </p:spPr>
      </p:pic>
      <p:pic>
        <p:nvPicPr>
          <p:cNvPr id="22533" name="Picture 5" descr="H:\донор все Арману\картинки\donor_orig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166" y="-71470"/>
            <a:ext cx="2362282" cy="1785886"/>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Продолжительность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реализации проекта</a:t>
            </a:r>
          </a:p>
        </p:txBody>
      </p:sp>
      <p:sp>
        <p:nvSpPr>
          <p:cNvPr id="19459" name="Объект 2"/>
          <p:cNvSpPr>
            <a:spLocks noGrp="1"/>
          </p:cNvSpPr>
          <p:nvPr>
            <p:ph idx="1"/>
          </p:nvPr>
        </p:nvSpPr>
        <p:spPr>
          <a:xfrm>
            <a:off x="2286000" y="2500313"/>
            <a:ext cx="4286250" cy="7215187"/>
          </a:xfrm>
        </p:spPr>
        <p:txBody>
          <a:bodyPr/>
          <a:lstStyle/>
          <a:p>
            <a:pPr marL="0" indent="0" algn="ctr">
              <a:buFont typeface="Arial" pitchFamily="34" charset="0"/>
              <a:buNone/>
            </a:pPr>
            <a:r>
              <a:rPr lang="ru-RU" sz="2800" dirty="0" smtClean="0">
                <a:latin typeface="Times New Roman" pitchFamily="18" charset="0"/>
                <a:cs typeface="Times New Roman" pitchFamily="18" charset="0"/>
              </a:rPr>
              <a:t>3 месяца </a:t>
            </a:r>
          </a:p>
          <a:p>
            <a:pPr marL="0" indent="0" algn="ctr">
              <a:buFont typeface="Arial" pitchFamily="34" charset="0"/>
              <a:buNone/>
            </a:pPr>
            <a:r>
              <a:rPr lang="ru-RU" sz="2400" dirty="0" smtClean="0">
                <a:latin typeface="Times New Roman" pitchFamily="18" charset="0"/>
                <a:cs typeface="Times New Roman" pitchFamily="18" charset="0"/>
              </a:rPr>
              <a:t>(с 24.09.2012г. по 24.12.2012г.)</a:t>
            </a:r>
          </a:p>
          <a:p>
            <a:pPr marL="0" indent="0" algn="just">
              <a:buFont typeface="Arial" pitchFamily="34" charset="0"/>
              <a:buNone/>
            </a:pPr>
            <a:r>
              <a:rPr lang="ru-RU" sz="2800" dirty="0" smtClean="0">
                <a:latin typeface="Times New Roman" pitchFamily="18" charset="0"/>
                <a:cs typeface="Times New Roman" pitchFamily="18" charset="0"/>
              </a:rPr>
              <a:t> Планируется дальнейшая систематичная реализация проекта на базе уже сформированной команды волонтеров и действенного механизма работы, а так же при финансовой поддержке новых партнеров.</a:t>
            </a:r>
          </a:p>
        </p:txBody>
      </p:sp>
      <p:pic>
        <p:nvPicPr>
          <p:cNvPr id="14340" name="Picture 4" descr="H:\донор все Арману\картинки\donor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572100"/>
            <a:ext cx="2528905" cy="3571900"/>
          </a:xfrm>
          <a:prstGeom prst="rect">
            <a:avLst/>
          </a:prstGeom>
          <a:ln>
            <a:noFill/>
          </a:ln>
          <a:effectLst>
            <a:softEdge rad="112500"/>
          </a:effectLst>
        </p:spPr>
      </p:pic>
      <p:pic>
        <p:nvPicPr>
          <p:cNvPr id="14341" name="Picture 5" descr="H:\донор все Арману\картинки\008_124235_donory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14612"/>
            <a:ext cx="2214554" cy="221455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685800" y="0"/>
            <a:ext cx="6172200" cy="1524000"/>
          </a:xfrm>
        </p:spPr>
        <p:txBody>
          <a:bodyPr/>
          <a:lstStyle/>
          <a:p>
            <a:r>
              <a:rPr lang="ru-RU" smtClean="0">
                <a:latin typeface="Times New Roman" pitchFamily="18" charset="0"/>
                <a:cs typeface="Times New Roman" pitchFamily="18" charset="0"/>
              </a:rPr>
              <a:t>Целевая группа:</a:t>
            </a:r>
          </a:p>
        </p:txBody>
      </p:sp>
      <p:sp>
        <p:nvSpPr>
          <p:cNvPr id="20483" name="Объект 2"/>
          <p:cNvSpPr>
            <a:spLocks noGrp="1"/>
          </p:cNvSpPr>
          <p:nvPr>
            <p:ph idx="1"/>
          </p:nvPr>
        </p:nvSpPr>
        <p:spPr>
          <a:xfrm>
            <a:off x="485775" y="1285875"/>
            <a:ext cx="6015038" cy="7500938"/>
          </a:xfrm>
        </p:spPr>
        <p:txBody>
          <a:bodyPr/>
          <a:lstStyle/>
          <a:p>
            <a:pPr marL="0" indent="0" algn="just">
              <a:buFont typeface="Arial" pitchFamily="34" charset="0"/>
              <a:buNone/>
            </a:pPr>
            <a:r>
              <a:rPr lang="ru-RU" sz="2800" smtClean="0">
                <a:latin typeface="Times New Roman" pitchFamily="18" charset="0"/>
                <a:cs typeface="Times New Roman" pitchFamily="18" charset="0"/>
              </a:rPr>
              <a:t>       Доноры с 18 лет, не имеющие абсолютных противопоказаний к донорству и его вес больше 50 кг.</a:t>
            </a:r>
          </a:p>
          <a:p>
            <a:pPr marL="0" indent="0" algn="just">
              <a:buFont typeface="Arial" pitchFamily="34" charset="0"/>
              <a:buNone/>
            </a:pPr>
            <a:r>
              <a:rPr lang="ru-RU" sz="2800" smtClean="0">
                <a:latin typeface="Times New Roman" pitchFamily="18" charset="0"/>
                <a:cs typeface="Times New Roman" pitchFamily="18" charset="0"/>
              </a:rPr>
              <a:t>      Потенциальные доноры не достигшие возрастного ценза, и имеющие противопоказания, исключив которые, они могут стать донорами.</a:t>
            </a:r>
          </a:p>
        </p:txBody>
      </p:sp>
      <p:pic>
        <p:nvPicPr>
          <p:cNvPr id="15364" name="Picture 4" descr="H:\донор все Арману\картинки\7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76" y="6143636"/>
            <a:ext cx="2862715" cy="27146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5365" name="Picture 5" descr="H:\донор все Арману\картинки\57099266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480" y="5024396"/>
            <a:ext cx="3071834" cy="25608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42900" y="366713"/>
            <a:ext cx="6515100" cy="1468437"/>
          </a:xfrm>
        </p:spPr>
        <p:txBody>
          <a:bodyPr/>
          <a:lstStyle/>
          <a:p>
            <a:r>
              <a:rPr lang="ru-RU" sz="2800" b="1" smtClean="0">
                <a:latin typeface="Times New Roman" pitchFamily="18" charset="0"/>
                <a:cs typeface="Times New Roman" pitchFamily="18" charset="0"/>
              </a:rPr>
              <a:t>Общее количество добровольцев, </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задействованных в </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реализации проекта:</a:t>
            </a:r>
            <a:br>
              <a:rPr lang="ru-RU" sz="2800" b="1" smtClean="0">
                <a:latin typeface="Times New Roman" pitchFamily="18" charset="0"/>
                <a:cs typeface="Times New Roman" pitchFamily="18" charset="0"/>
              </a:rPr>
            </a:br>
            <a:endParaRPr lang="ru-RU" sz="2800" b="1" smtClean="0">
              <a:latin typeface="Times New Roman" pitchFamily="18" charset="0"/>
              <a:cs typeface="Times New Roman" pitchFamily="18" charset="0"/>
            </a:endParaRPr>
          </a:p>
        </p:txBody>
      </p:sp>
      <p:sp>
        <p:nvSpPr>
          <p:cNvPr id="21507" name="Объект 2"/>
          <p:cNvSpPr>
            <a:spLocks noGrp="1"/>
          </p:cNvSpPr>
          <p:nvPr>
            <p:ph idx="1"/>
          </p:nvPr>
        </p:nvSpPr>
        <p:spPr>
          <a:xfrm>
            <a:off x="333375" y="1476375"/>
            <a:ext cx="6172200" cy="6034088"/>
          </a:xfrm>
        </p:spPr>
        <p:txBody>
          <a:bodyPr/>
          <a:lstStyle/>
          <a:p>
            <a:pPr marL="0" indent="0" algn="ctr">
              <a:buFont typeface="Arial" pitchFamily="34" charset="0"/>
              <a:buNone/>
            </a:pPr>
            <a:r>
              <a:rPr lang="ru-RU" smtClean="0">
                <a:latin typeface="Times New Roman" pitchFamily="18" charset="0"/>
                <a:cs typeface="Times New Roman" pitchFamily="18" charset="0"/>
              </a:rPr>
              <a:t>40 добровольцев (отряды по 5 человек на территории 8-ми муниципальных образований Грачевкого района)</a:t>
            </a:r>
          </a:p>
        </p:txBody>
      </p:sp>
      <p:pic>
        <p:nvPicPr>
          <p:cNvPr id="16388" name="Picture 4" descr="H:\донор все Арману\картинки\donor.jpg"/>
          <p:cNvPicPr>
            <a:picLocks noChangeAspect="1" noChangeArrowheads="1"/>
          </p:cNvPicPr>
          <p:nvPr/>
        </p:nvPicPr>
        <p:blipFill>
          <a:blip r:embed="rId2" cstate="print"/>
          <a:srcRect/>
          <a:stretch>
            <a:fillRect/>
          </a:stretch>
        </p:blipFill>
        <p:spPr bwMode="auto">
          <a:xfrm>
            <a:off x="1214422" y="2857488"/>
            <a:ext cx="3857652" cy="58057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донор все Арману\картинки\макет - копия.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214" y="3000364"/>
            <a:ext cx="3061629" cy="3571900"/>
          </a:xfrm>
          <a:prstGeom prst="rect">
            <a:avLst/>
          </a:prstGeom>
          <a:ln>
            <a:noFill/>
          </a:ln>
          <a:effectLst>
            <a:softEdge rad="112500"/>
          </a:effectLst>
        </p:spPr>
      </p:pic>
      <p:sp>
        <p:nvSpPr>
          <p:cNvPr id="22531" name="Заголовок 1"/>
          <p:cNvSpPr>
            <a:spLocks noGrp="1"/>
          </p:cNvSpPr>
          <p:nvPr>
            <p:ph type="title"/>
          </p:nvPr>
        </p:nvSpPr>
        <p:spPr/>
        <p:txBody>
          <a:bodyPr/>
          <a:lstStyle/>
          <a:p>
            <a:r>
              <a:rPr lang="ru-RU" smtClean="0">
                <a:latin typeface="Times New Roman" pitchFamily="18" charset="0"/>
                <a:cs typeface="Times New Roman" pitchFamily="18" charset="0"/>
              </a:rPr>
              <a:t>Общее количество </a:t>
            </a:r>
            <a:br>
              <a:rPr lang="ru-RU" smtClean="0">
                <a:latin typeface="Times New Roman" pitchFamily="18" charset="0"/>
                <a:cs typeface="Times New Roman" pitchFamily="18" charset="0"/>
              </a:rPr>
            </a:br>
            <a:r>
              <a:rPr lang="ru-RU" smtClean="0">
                <a:latin typeface="Times New Roman" pitchFamily="18" charset="0"/>
                <a:cs typeface="Times New Roman" pitchFamily="18" charset="0"/>
              </a:rPr>
              <a:t>благо получателей:</a:t>
            </a:r>
          </a:p>
        </p:txBody>
      </p:sp>
      <p:sp>
        <p:nvSpPr>
          <p:cNvPr id="22532" name="Объект 2"/>
          <p:cNvSpPr>
            <a:spLocks noGrp="1"/>
          </p:cNvSpPr>
          <p:nvPr>
            <p:ph idx="1"/>
          </p:nvPr>
        </p:nvSpPr>
        <p:spPr>
          <a:xfrm>
            <a:off x="1928813" y="1928813"/>
            <a:ext cx="4929187" cy="6929437"/>
          </a:xfrm>
        </p:spPr>
        <p:txBody>
          <a:bodyPr/>
          <a:lstStyle/>
          <a:p>
            <a:pPr algn="just">
              <a:buFont typeface="Arial" pitchFamily="34" charset="0"/>
              <a:buNone/>
            </a:pPr>
            <a:r>
              <a:rPr lang="ru-RU" sz="2000" b="1" dirty="0" smtClean="0">
                <a:latin typeface="Times New Roman" pitchFamily="18" charset="0"/>
                <a:cs typeface="Times New Roman" pitchFamily="18" charset="0"/>
              </a:rPr>
              <a:t>1. Предполагается, что в ходе реализации проекта более 300 человек Грачевского района станут донорами из них более 200 представителей молодежи.</a:t>
            </a:r>
          </a:p>
          <a:p>
            <a:pPr algn="just">
              <a:buFont typeface="Arial" pitchFamily="34" charset="0"/>
              <a:buNone/>
            </a:pPr>
            <a:r>
              <a:rPr lang="ru-RU" sz="2000" b="1" dirty="0" smtClean="0">
                <a:latin typeface="Times New Roman" pitchFamily="18" charset="0"/>
                <a:cs typeface="Times New Roman" pitchFamily="18" charset="0"/>
              </a:rPr>
              <a:t>2. Более 350 человек Грачевского района, захотевших стать донорами, пройдут диагностирование на основные заболевания крови по средствам лабораторных исследований для определения абсолютных противопоказаний донорства.</a:t>
            </a:r>
          </a:p>
          <a:p>
            <a:pPr algn="just">
              <a:buFont typeface="Arial" pitchFamily="34" charset="0"/>
              <a:buNone/>
            </a:pPr>
            <a:r>
              <a:rPr lang="ru-RU" sz="2000" b="1" dirty="0" smtClean="0">
                <a:latin typeface="Times New Roman" pitchFamily="18" charset="0"/>
                <a:cs typeface="Times New Roman" pitchFamily="18" charset="0"/>
              </a:rPr>
              <a:t>3. По результатам проекта ожидается собрать более 180 литров крови.</a:t>
            </a:r>
          </a:p>
          <a:p>
            <a:pPr algn="just">
              <a:buFont typeface="Arial" pitchFamily="34" charset="0"/>
              <a:buNone/>
            </a:pPr>
            <a:r>
              <a:rPr lang="ru-RU" sz="2000" b="1" dirty="0" smtClean="0">
                <a:latin typeface="Times New Roman" pitchFamily="18" charset="0"/>
                <a:cs typeface="Times New Roman" pitchFamily="18" charset="0"/>
              </a:rPr>
              <a:t>4. Более 500 представителей молодежи Грачевского района будут привлечены к активному участию в безвозмездном донорстве и пропаганде высоконравственного и здорового образа жизни.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Рисунок1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6058" y="5715008"/>
            <a:ext cx="1530573" cy="1357322"/>
          </a:xfrm>
          <a:prstGeom prst="ellipse">
            <a:avLst/>
          </a:prstGeom>
          <a:ln>
            <a:noFill/>
          </a:ln>
          <a:effectLst>
            <a:softEdge rad="112500"/>
          </a:effectLst>
        </p:spPr>
      </p:pic>
      <p:pic>
        <p:nvPicPr>
          <p:cNvPr id="13" name="Picture 4" descr="E:\Рабочий стол\Фото\Фото1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44" y="2168706"/>
            <a:ext cx="1857388" cy="1688914"/>
          </a:xfrm>
          <a:prstGeom prst="ellipse">
            <a:avLst/>
          </a:prstGeom>
          <a:ln>
            <a:noFill/>
          </a:ln>
          <a:effectLst>
            <a:softEdge rad="112500"/>
          </a:effectLst>
        </p:spPr>
      </p:pic>
      <p:sp>
        <p:nvSpPr>
          <p:cNvPr id="17" name="Заголовок 1"/>
          <p:cNvSpPr txBox="1">
            <a:spLocks/>
          </p:cNvSpPr>
          <p:nvPr/>
        </p:nvSpPr>
        <p:spPr bwMode="auto">
          <a:xfrm>
            <a:off x="1928802" y="-142908"/>
            <a:ext cx="3496845" cy="1285852"/>
          </a:xfrm>
          <a:prstGeom prst="rect">
            <a:avLst/>
          </a:prstGeom>
          <a:solidFill>
            <a:srgbClr val="F729B2"/>
          </a:solidFill>
          <a:ln w="76200">
            <a:solidFill>
              <a:srgbClr val="0066FF"/>
            </a:solidFill>
            <a:miter lim="800000"/>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tabLst>
                <a:tab pos="3235325" algn="l"/>
              </a:tabLst>
              <a:defRPr/>
            </a:pPr>
            <a:r>
              <a:rPr lang="ru-RU" sz="4000" b="1" dirty="0">
                <a:solidFill>
                  <a:schemeClr val="bg1"/>
                </a:solidFill>
              </a:rPr>
              <a:t>Инициативная группа</a:t>
            </a:r>
          </a:p>
        </p:txBody>
      </p:sp>
      <p:sp>
        <p:nvSpPr>
          <p:cNvPr id="5" name="Заголовок 1"/>
          <p:cNvSpPr txBox="1">
            <a:spLocks/>
          </p:cNvSpPr>
          <p:nvPr/>
        </p:nvSpPr>
        <p:spPr bwMode="auto">
          <a:xfrm>
            <a:off x="1857364" y="1643042"/>
            <a:ext cx="3589760" cy="642942"/>
          </a:xfrm>
          <a:prstGeom prst="rect">
            <a:avLst/>
          </a:prstGeom>
          <a:ln w="57150">
            <a:solidFill>
              <a:srgbClr val="FF0000"/>
            </a:solidFill>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ru-RU" sz="2800" b="1" dirty="0">
                <a:solidFill>
                  <a:schemeClr val="bg1"/>
                </a:solidFill>
                <a:latin typeface="+mj-lt"/>
                <a:ea typeface="+mj-ea"/>
                <a:cs typeface="+mj-cs"/>
              </a:rPr>
              <a:t>Социологи </a:t>
            </a:r>
          </a:p>
        </p:txBody>
      </p:sp>
      <p:sp>
        <p:nvSpPr>
          <p:cNvPr id="10" name="Заголовок 1"/>
          <p:cNvSpPr txBox="1">
            <a:spLocks/>
          </p:cNvSpPr>
          <p:nvPr/>
        </p:nvSpPr>
        <p:spPr bwMode="auto">
          <a:xfrm>
            <a:off x="1928802" y="3643306"/>
            <a:ext cx="3496845" cy="642942"/>
          </a:xfrm>
          <a:prstGeom prst="rect">
            <a:avLst/>
          </a:prstGeom>
          <a:solidFill>
            <a:srgbClr val="92D050"/>
          </a:solidFill>
          <a:ln w="57150">
            <a:solidFill>
              <a:srgbClr val="00FF00"/>
            </a:solidFill>
            <a:miter lim="800000"/>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tabLst>
                <a:tab pos="3235325" algn="l"/>
              </a:tabLst>
              <a:defRPr/>
            </a:pPr>
            <a:r>
              <a:rPr lang="ru-RU" sz="2800" b="1" dirty="0">
                <a:solidFill>
                  <a:schemeClr val="bg1"/>
                </a:solidFill>
              </a:rPr>
              <a:t>Аналитики</a:t>
            </a:r>
          </a:p>
        </p:txBody>
      </p:sp>
      <p:sp>
        <p:nvSpPr>
          <p:cNvPr id="16" name="Заголовок 1"/>
          <p:cNvSpPr txBox="1">
            <a:spLocks/>
          </p:cNvSpPr>
          <p:nvPr/>
        </p:nvSpPr>
        <p:spPr bwMode="auto">
          <a:xfrm>
            <a:off x="1785926" y="7000893"/>
            <a:ext cx="3496845" cy="785817"/>
          </a:xfrm>
          <a:prstGeom prst="rect">
            <a:avLst/>
          </a:prstGeom>
          <a:ln w="57150">
            <a:solidFill>
              <a:schemeClr val="accent6">
                <a:lumMod val="75000"/>
              </a:schemeClr>
            </a:solidFill>
            <a:miter lim="800000"/>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tabLst>
                <a:tab pos="3235325" algn="l"/>
              </a:tabLst>
              <a:defRPr/>
            </a:pPr>
            <a:r>
              <a:rPr lang="ru-RU" sz="2800" b="1" dirty="0">
                <a:solidFill>
                  <a:schemeClr val="bg1"/>
                </a:solidFill>
              </a:rPr>
              <a:t>Правоведы </a:t>
            </a:r>
          </a:p>
        </p:txBody>
      </p:sp>
      <p:sp>
        <p:nvSpPr>
          <p:cNvPr id="18" name="Заголовок 1"/>
          <p:cNvSpPr txBox="1">
            <a:spLocks/>
          </p:cNvSpPr>
          <p:nvPr/>
        </p:nvSpPr>
        <p:spPr bwMode="auto">
          <a:xfrm>
            <a:off x="1785926" y="8572528"/>
            <a:ext cx="3589760" cy="571472"/>
          </a:xfrm>
          <a:prstGeom prst="rect">
            <a:avLst/>
          </a:prstGeom>
          <a:solidFill>
            <a:srgbClr val="0066FF"/>
          </a:solidFill>
          <a:ln w="57150">
            <a:solidFill>
              <a:srgbClr val="31D8EF"/>
            </a:solidFill>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ru-RU" sz="2800" b="1" dirty="0">
                <a:solidFill>
                  <a:schemeClr val="bg1"/>
                </a:solidFill>
                <a:latin typeface="+mj-lt"/>
                <a:ea typeface="+mj-ea"/>
                <a:cs typeface="+mj-cs"/>
              </a:rPr>
              <a:t>Эксперты</a:t>
            </a:r>
          </a:p>
        </p:txBody>
      </p:sp>
      <p:sp>
        <p:nvSpPr>
          <p:cNvPr id="19" name="Заголовок 1"/>
          <p:cNvSpPr txBox="1">
            <a:spLocks/>
          </p:cNvSpPr>
          <p:nvPr/>
        </p:nvSpPr>
        <p:spPr bwMode="auto">
          <a:xfrm>
            <a:off x="1857364" y="5000628"/>
            <a:ext cx="3425407" cy="857256"/>
          </a:xfrm>
          <a:prstGeom prst="rect">
            <a:avLst/>
          </a:prstGeom>
          <a:solidFill>
            <a:srgbClr val="31D8EF"/>
          </a:solidFill>
          <a:ln w="57150">
            <a:solidFill>
              <a:srgbClr val="0066FF"/>
            </a:solidFill>
            <a:miter lim="800000"/>
            <a:headEnd/>
            <a:tailEnd/>
          </a:ln>
        </p:spPr>
        <p:style>
          <a:lnRef idx="0">
            <a:schemeClr val="accent2"/>
          </a:lnRef>
          <a:fillRef idx="3">
            <a:schemeClr val="accent2"/>
          </a:fillRef>
          <a:effectRef idx="3">
            <a:schemeClr val="accent2"/>
          </a:effectRef>
          <a:fontRef idx="minor">
            <a:schemeClr val="lt1"/>
          </a:fontRef>
        </p:style>
        <p:txBody>
          <a:bodyPr anchor="ctr"/>
          <a:lstStyle/>
          <a:p>
            <a:pPr algn="ctr" eaLnBrk="0" hangingPunct="0">
              <a:tabLst>
                <a:tab pos="3235325" algn="l"/>
              </a:tabLst>
              <a:defRPr/>
            </a:pPr>
            <a:r>
              <a:rPr lang="ru-RU" sz="2800" b="1" dirty="0">
                <a:solidFill>
                  <a:schemeClr val="bg1"/>
                </a:solidFill>
              </a:rPr>
              <a:t>Группа по рекламной акции </a:t>
            </a:r>
          </a:p>
        </p:txBody>
      </p:sp>
      <p:pic>
        <p:nvPicPr>
          <p:cNvPr id="1026" name="Picture 2" descr="G:\ПОКОЛЕНИЕ\Я-Гражданин 2010\освещение улиц\соц реклама и беседа\P301089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8604" y="4929190"/>
            <a:ext cx="1532533" cy="1866547"/>
          </a:xfrm>
          <a:prstGeom prst="round2DiagRect">
            <a:avLst>
              <a:gd name="adj1" fmla="val 44799"/>
              <a:gd name="adj2" fmla="val 0"/>
            </a:avLst>
          </a:prstGeom>
          <a:ln w="88900" cap="sq">
            <a:solidFill>
              <a:srgbClr val="0070C0"/>
            </a:solidFill>
            <a:miter lim="800000"/>
          </a:ln>
          <a:effectLst>
            <a:outerShdw blurRad="254000" algn="tl" rotWithShape="0">
              <a:srgbClr val="000000">
                <a:alpha val="43000"/>
              </a:srgbClr>
            </a:outerShdw>
          </a:effectLst>
        </p:spPr>
      </p:pic>
      <p:pic>
        <p:nvPicPr>
          <p:cNvPr id="2" name="Picture 2" descr="G:\Фото\Фото28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290" y="1357290"/>
            <a:ext cx="1809762" cy="1357322"/>
          </a:xfrm>
          <a:prstGeom prst="round2DiagRect">
            <a:avLst>
              <a:gd name="adj1" fmla="val 42888"/>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pic>
        <p:nvPicPr>
          <p:cNvPr id="3" name="Picture 3" descr="C:\Documents and Settings\user\Рабочий стол\Рабочая группа\Фото26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5385" y="1285851"/>
            <a:ext cx="1809763" cy="1357323"/>
          </a:xfrm>
          <a:prstGeom prst="round2DiagRect">
            <a:avLst>
              <a:gd name="adj1" fmla="val 50000"/>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pic>
        <p:nvPicPr>
          <p:cNvPr id="1028" name="Picture 4" descr="C:\Documents and Settings\user\Рабочий стол\Рабочая группа\Фото26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1480" y="2928926"/>
            <a:ext cx="1268024" cy="1690699"/>
          </a:xfrm>
          <a:prstGeom prst="round2DiagRect">
            <a:avLst>
              <a:gd name="adj1" fmla="val 50000"/>
              <a:gd name="adj2" fmla="val 0"/>
            </a:avLst>
          </a:prstGeom>
          <a:ln w="88900" cap="sq">
            <a:solidFill>
              <a:srgbClr val="00FF00"/>
            </a:solidFill>
            <a:miter lim="800000"/>
          </a:ln>
          <a:effectLst>
            <a:outerShdw blurRad="254000" algn="tl" rotWithShape="0">
              <a:srgbClr val="000000">
                <a:alpha val="43000"/>
              </a:srgbClr>
            </a:outerShdw>
          </a:effectLst>
        </p:spPr>
      </p:pic>
      <p:pic>
        <p:nvPicPr>
          <p:cNvPr id="4" name="Picture 8" descr="C:\Documents and Settings\user\Рабочий стол\Рабочая группа\Фото275.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14950" y="2928926"/>
            <a:ext cx="1268025" cy="1690699"/>
          </a:xfrm>
          <a:prstGeom prst="round2DiagRect">
            <a:avLst>
              <a:gd name="adj1" fmla="val 50000"/>
              <a:gd name="adj2" fmla="val 0"/>
            </a:avLst>
          </a:prstGeom>
          <a:ln w="88900" cap="sq">
            <a:solidFill>
              <a:srgbClr val="00FF00"/>
            </a:solidFill>
            <a:miter lim="800000"/>
          </a:ln>
          <a:effectLst>
            <a:outerShdw blurRad="254000" algn="tl" rotWithShape="0">
              <a:srgbClr val="000000">
                <a:alpha val="43000"/>
              </a:srgbClr>
            </a:outerShdw>
          </a:effectLst>
        </p:spPr>
      </p:pic>
      <p:pic>
        <p:nvPicPr>
          <p:cNvPr id="1032" name="Picture 8" descr="G:\копилка\МОИ ДОКУМЕНТЫ 01.01.09\Мои рисунки\Adobe\Digital Camera Photos\2008-11-15-1903-38\Фото18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072074" y="4929190"/>
            <a:ext cx="1596421" cy="1643074"/>
          </a:xfrm>
          <a:prstGeom prst="round2DiagRect">
            <a:avLst>
              <a:gd name="adj1" fmla="val 40880"/>
              <a:gd name="adj2" fmla="val 0"/>
            </a:avLst>
          </a:prstGeom>
          <a:ln w="88900" cap="sq">
            <a:solidFill>
              <a:srgbClr val="0070C0"/>
            </a:solidFill>
            <a:miter lim="800000"/>
          </a:ln>
          <a:effectLst>
            <a:outerShdw blurRad="254000" algn="tl" rotWithShape="0">
              <a:srgbClr val="000000">
                <a:alpha val="43000"/>
              </a:srgbClr>
            </a:outerShdw>
          </a:effectLst>
        </p:spPr>
      </p:pic>
      <p:pic>
        <p:nvPicPr>
          <p:cNvPr id="1033" name="Picture 9" descr="C:\Documents and Settings\user\Рабочий стол\Рабочая группа\Фото290.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57826" y="6954386"/>
            <a:ext cx="1143008" cy="2046770"/>
          </a:xfrm>
          <a:prstGeom prst="round2DiagRect">
            <a:avLst>
              <a:gd name="adj1" fmla="val 0"/>
              <a:gd name="adj2" fmla="val 50000"/>
            </a:avLst>
          </a:prstGeom>
          <a:ln w="88900" cap="sq">
            <a:solidFill>
              <a:srgbClr val="A50021"/>
            </a:solidFill>
            <a:miter lim="800000"/>
          </a:ln>
          <a:effectLst>
            <a:outerShdw blurRad="254000" algn="tl" rotWithShape="0">
              <a:srgbClr val="000000">
                <a:alpha val="43000"/>
              </a:srgbClr>
            </a:outerShdw>
          </a:effectLst>
        </p:spPr>
      </p:pic>
      <p:pic>
        <p:nvPicPr>
          <p:cNvPr id="11" name="Рисунок 10" descr="ееее.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85728" y="7000892"/>
            <a:ext cx="1689914" cy="1500198"/>
          </a:xfrm>
          <a:prstGeom prst="round2DiagRect">
            <a:avLst>
              <a:gd name="adj1" fmla="val 45366"/>
              <a:gd name="adj2" fmla="val 0"/>
            </a:avLst>
          </a:prstGeom>
          <a:ln w="88900" cap="sq">
            <a:solidFill>
              <a:srgbClr val="A50021"/>
            </a:solidFill>
            <a:miter lim="800000"/>
          </a:ln>
          <a:effectLst>
            <a:outerShdw blurRad="254000" algn="tl" rotWithShape="0">
              <a:srgbClr val="000000">
                <a:alpha val="43000"/>
              </a:srgbClr>
            </a:outerShdw>
          </a:effectLst>
        </p:spPr>
      </p:pic>
      <p:sp>
        <p:nvSpPr>
          <p:cNvPr id="23" name="Двойная стрелка вверх/вниз 22"/>
          <p:cNvSpPr/>
          <p:nvPr/>
        </p:nvSpPr>
        <p:spPr>
          <a:xfrm>
            <a:off x="3286125" y="4357688"/>
            <a:ext cx="285750" cy="5715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Двойная стрелка вверх/вниз 23"/>
          <p:cNvSpPr/>
          <p:nvPr/>
        </p:nvSpPr>
        <p:spPr>
          <a:xfrm>
            <a:off x="3286125" y="7858125"/>
            <a:ext cx="285750" cy="5715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Двойная стрелка вверх/вниз 24"/>
          <p:cNvSpPr/>
          <p:nvPr/>
        </p:nvSpPr>
        <p:spPr>
          <a:xfrm>
            <a:off x="4357688" y="5929313"/>
            <a:ext cx="357187" cy="85725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6" name="Двойная стрелка вверх/вниз 25"/>
          <p:cNvSpPr/>
          <p:nvPr/>
        </p:nvSpPr>
        <p:spPr>
          <a:xfrm>
            <a:off x="2286000" y="2428875"/>
            <a:ext cx="285750" cy="1071563"/>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sz="2800" b="1" smtClean="0">
                <a:solidFill>
                  <a:srgbClr val="FF0000"/>
                </a:solidFill>
                <a:latin typeface="Times New Roman" pitchFamily="18" charset="0"/>
                <a:cs typeface="Times New Roman" pitchFamily="18" charset="0"/>
              </a:rPr>
              <a:t>Обязанности добровольцев, </a:t>
            </a:r>
            <a:br>
              <a:rPr lang="ru-RU" sz="2800" b="1" smtClean="0">
                <a:solidFill>
                  <a:srgbClr val="FF0000"/>
                </a:solidFill>
                <a:latin typeface="Times New Roman" pitchFamily="18" charset="0"/>
                <a:cs typeface="Times New Roman" pitchFamily="18" charset="0"/>
              </a:rPr>
            </a:br>
            <a:r>
              <a:rPr lang="ru-RU" sz="2800" b="1" smtClean="0">
                <a:solidFill>
                  <a:srgbClr val="FF0000"/>
                </a:solidFill>
                <a:latin typeface="Times New Roman" pitchFamily="18" charset="0"/>
                <a:cs typeface="Times New Roman" pitchFamily="18" charset="0"/>
              </a:rPr>
              <a:t>задействованных в </a:t>
            </a:r>
            <a:br>
              <a:rPr lang="ru-RU" sz="2800" b="1" smtClean="0">
                <a:solidFill>
                  <a:srgbClr val="FF0000"/>
                </a:solidFill>
                <a:latin typeface="Times New Roman" pitchFamily="18" charset="0"/>
                <a:cs typeface="Times New Roman" pitchFamily="18" charset="0"/>
              </a:rPr>
            </a:br>
            <a:r>
              <a:rPr lang="ru-RU" sz="2800" b="1" smtClean="0">
                <a:solidFill>
                  <a:srgbClr val="FF0000"/>
                </a:solidFill>
                <a:latin typeface="Times New Roman" pitchFamily="18" charset="0"/>
                <a:cs typeface="Times New Roman" pitchFamily="18" charset="0"/>
              </a:rPr>
              <a:t>реализации проекта:</a:t>
            </a:r>
          </a:p>
        </p:txBody>
      </p:sp>
      <p:sp>
        <p:nvSpPr>
          <p:cNvPr id="25603" name="Объект 2"/>
          <p:cNvSpPr>
            <a:spLocks noGrp="1"/>
          </p:cNvSpPr>
          <p:nvPr>
            <p:ph idx="1"/>
          </p:nvPr>
        </p:nvSpPr>
        <p:spPr/>
        <p:txBody>
          <a:bodyPr/>
          <a:lstStyle/>
          <a:p>
            <a:pPr algn="just"/>
            <a:r>
              <a:rPr lang="ru-RU" sz="1800" smtClean="0">
                <a:latin typeface="Times New Roman" pitchFamily="18" charset="0"/>
                <a:cs typeface="Times New Roman" pitchFamily="18" charset="0"/>
              </a:rPr>
              <a:t>1. Размещение информации о проекте и размещение наружной социальной рекламы на территории Грачевского муниципального района с целью привлечения внимания общественности к проблеме и принятию активного участия в реализации проекта.</a:t>
            </a:r>
          </a:p>
          <a:p>
            <a:pPr algn="just"/>
            <a:r>
              <a:rPr lang="ru-RU" sz="1800" smtClean="0">
                <a:latin typeface="Times New Roman" pitchFamily="18" charset="0"/>
                <a:cs typeface="Times New Roman" pitchFamily="18" charset="0"/>
              </a:rPr>
              <a:t>2. Проведение волонтерами и молодогвардейцами 8-ми акций: «Стань донором!» на территории Грачевского муниципального района с целью популяризации здорового образа жизни.</a:t>
            </a:r>
          </a:p>
          <a:p>
            <a:pPr algn="just"/>
            <a:r>
              <a:rPr lang="ru-RU" sz="1800" smtClean="0">
                <a:latin typeface="Times New Roman" pitchFamily="18" charset="0"/>
                <a:cs typeface="Times New Roman" pitchFamily="18" charset="0"/>
              </a:rPr>
              <a:t>3. Проведение районной акции: «Ты молод! Ты можешь!» с целью пропаганды здорового образа жизни среди молодежи.</a:t>
            </a:r>
          </a:p>
          <a:p>
            <a:pPr algn="just"/>
            <a:r>
              <a:rPr lang="ru-RU" sz="1800" smtClean="0">
                <a:latin typeface="Times New Roman" pitchFamily="18" charset="0"/>
                <a:cs typeface="Times New Roman" pitchFamily="18" charset="0"/>
              </a:rPr>
              <a:t>4. Проведение 8-ми флеш-мобов: «Мы с тобой одной крови!» на территории Грачевского муниципального района с целью привлечения внимания общественности к проблемам донорства.</a:t>
            </a:r>
          </a:p>
          <a:p>
            <a:pPr algn="just"/>
            <a:r>
              <a:rPr lang="ru-RU" sz="1800" smtClean="0">
                <a:latin typeface="Times New Roman" pitchFamily="18" charset="0"/>
                <a:cs typeface="Times New Roman" pitchFamily="18" charset="0"/>
              </a:rPr>
              <a:t>5. Проведение 8-ми Дней доноров на территории Грачевского муниципального района с целью развития безвозмездного донорства. </a:t>
            </a:r>
          </a:p>
          <a:p>
            <a:pPr algn="just"/>
            <a:r>
              <a:rPr lang="ru-RU" sz="1800" smtClean="0">
                <a:latin typeface="Times New Roman" pitchFamily="18" charset="0"/>
                <a:cs typeface="Times New Roman" pitchFamily="18" charset="0"/>
              </a:rPr>
              <a:t>6.Подготовка и проведение торжественного отчетного мероприятия совместно с социальными партнерами и спонсорами проекта с целью подведение итогов проекта и популяризация здорового образа жизни.</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357188" y="0"/>
            <a:ext cx="6172200" cy="1524000"/>
          </a:xfrm>
        </p:spPr>
        <p:txBody>
          <a:bodyPr/>
          <a:lstStyle/>
          <a:p>
            <a:r>
              <a:rPr lang="ru-RU" b="1" smtClean="0">
                <a:solidFill>
                  <a:srgbClr val="FF0000"/>
                </a:solidFill>
                <a:latin typeface="Times New Roman" pitchFamily="18" charset="0"/>
                <a:cs typeface="Times New Roman" pitchFamily="18" charset="0"/>
              </a:rPr>
              <a:t>Дополнительная </a:t>
            </a:r>
            <a:br>
              <a:rPr lang="ru-RU" b="1" smtClean="0">
                <a:solidFill>
                  <a:srgbClr val="FF0000"/>
                </a:solidFill>
                <a:latin typeface="Times New Roman" pitchFamily="18" charset="0"/>
                <a:cs typeface="Times New Roman" pitchFamily="18" charset="0"/>
              </a:rPr>
            </a:br>
            <a:r>
              <a:rPr lang="ru-RU" b="1" smtClean="0">
                <a:solidFill>
                  <a:srgbClr val="FF0000"/>
                </a:solidFill>
                <a:latin typeface="Times New Roman" pitchFamily="18" charset="0"/>
                <a:cs typeface="Times New Roman" pitchFamily="18" charset="0"/>
              </a:rPr>
              <a:t>информация о проекте </a:t>
            </a:r>
          </a:p>
        </p:txBody>
      </p:sp>
      <p:sp>
        <p:nvSpPr>
          <p:cNvPr id="26627" name="Объект 2"/>
          <p:cNvSpPr>
            <a:spLocks noGrp="1"/>
          </p:cNvSpPr>
          <p:nvPr>
            <p:ph idx="1"/>
          </p:nvPr>
        </p:nvSpPr>
        <p:spPr>
          <a:xfrm>
            <a:off x="3286125" y="1571625"/>
            <a:ext cx="3228975" cy="6724650"/>
          </a:xfrm>
        </p:spPr>
        <p:txBody>
          <a:bodyPr/>
          <a:lstStyle/>
          <a:p>
            <a:pPr marL="0" indent="285750" algn="just">
              <a:buFont typeface="Arial" pitchFamily="34" charset="0"/>
              <a:buNone/>
            </a:pPr>
            <a:r>
              <a:rPr lang="ru-RU" sz="1800" smtClean="0">
                <a:latin typeface="Times New Roman" pitchFamily="18" charset="0"/>
                <a:cs typeface="Times New Roman" pitchFamily="18" charset="0"/>
              </a:rPr>
              <a:t>Социальный плакат «Ты молод! Ты можешь!», стал лауреатом </a:t>
            </a:r>
            <a:r>
              <a:rPr lang="en-US" sz="1800" smtClean="0">
                <a:latin typeface="Times New Roman" pitchFamily="18" charset="0"/>
                <a:cs typeface="Times New Roman" pitchFamily="18" charset="0"/>
              </a:rPr>
              <a:t>IV</a:t>
            </a:r>
            <a:r>
              <a:rPr lang="ru-RU" sz="1800" smtClean="0">
                <a:latin typeface="Times New Roman" pitchFamily="18" charset="0"/>
                <a:cs typeface="Times New Roman" pitchFamily="18" charset="0"/>
              </a:rPr>
              <a:t> Краевого конкурса социальной рекламы «Новый взгляд» и включен в Сборник лучших работ </a:t>
            </a:r>
            <a:r>
              <a:rPr lang="en-US" sz="1800" smtClean="0">
                <a:latin typeface="Times New Roman" pitchFamily="18" charset="0"/>
                <a:cs typeface="Times New Roman" pitchFamily="18" charset="0"/>
              </a:rPr>
              <a:t>IV</a:t>
            </a:r>
            <a:r>
              <a:rPr lang="ru-RU" sz="1800" smtClean="0">
                <a:latin typeface="Times New Roman" pitchFamily="18" charset="0"/>
                <a:cs typeface="Times New Roman" pitchFamily="18" charset="0"/>
              </a:rPr>
              <a:t> Краевого конкурса «Новый взгляд».</a:t>
            </a:r>
          </a:p>
          <a:p>
            <a:pPr marL="0" indent="285750" algn="just">
              <a:buFont typeface="Arial" pitchFamily="34" charset="0"/>
              <a:buNone/>
            </a:pPr>
            <a:r>
              <a:rPr lang="ru-RU" sz="1800" smtClean="0">
                <a:latin typeface="Times New Roman" pitchFamily="18" charset="0"/>
                <a:cs typeface="Times New Roman" pitchFamily="18" charset="0"/>
              </a:rPr>
              <a:t>Проект «Ты молод! Ты можешь! Ты поможешь?», оценен экспертами Межрегионального молодежного образовательного форума "СелиАс-2012"  в 74 балла и включен в Сборник лучших проектов Форума "СелиАс-2012". </a:t>
            </a:r>
          </a:p>
          <a:p>
            <a:pPr marL="0" indent="285750" algn="just">
              <a:buFont typeface="Arial" pitchFamily="34" charset="0"/>
              <a:buNone/>
            </a:pPr>
            <a:r>
              <a:rPr lang="ru-RU" sz="1800" smtClean="0">
                <a:latin typeface="Times New Roman" pitchFamily="18" charset="0"/>
                <a:cs typeface="Times New Roman" pitchFamily="18" charset="0"/>
              </a:rPr>
              <a:t>Статьи о реализации проекта размещены на официальном сайте администрации Грачевского муниципального района и опубликованы в Общественно-политической газете Грачевского района «Вперед».</a:t>
            </a:r>
          </a:p>
        </p:txBody>
      </p:sp>
      <p:pic>
        <p:nvPicPr>
          <p:cNvPr id="26628" name="Picture 4" descr="H:\донор все Арману\картинки\donorstvo-prizyv-1_origin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643188"/>
            <a:ext cx="3182938"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r>
              <a:rPr lang="ru-RU" sz="3600" b="1" smtClean="0">
                <a:solidFill>
                  <a:srgbClr val="FF0000"/>
                </a:solidFill>
                <a:latin typeface="Times New Roman" pitchFamily="18" charset="0"/>
                <a:cs typeface="Times New Roman" pitchFamily="18" charset="0"/>
              </a:rPr>
              <a:t>Методы реализации проекта </a:t>
            </a:r>
            <a:endParaRPr lang="ru-RU" sz="3600" smtClean="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357188" y="1643063"/>
            <a:ext cx="6172200" cy="6034087"/>
          </a:xfrm>
        </p:spPr>
        <p:txBody>
          <a:bodyPr/>
          <a:lstStyle/>
          <a:p>
            <a:pPr marL="0" indent="0">
              <a:buFont typeface="Arial" charset="0"/>
              <a:buNone/>
              <a:defRPr/>
            </a:pPr>
            <a:r>
              <a:rPr lang="ru-RU" sz="1800" b="1" dirty="0">
                <a:latin typeface="Times New Roman" pitchFamily="18" charset="0"/>
                <a:cs typeface="Times New Roman" pitchFamily="18" charset="0"/>
              </a:rPr>
              <a:t>Подготовительный этап:</a:t>
            </a:r>
          </a:p>
          <a:p>
            <a:pPr marL="0" indent="0">
              <a:buFont typeface="Wingdings" pitchFamily="2" charset="2"/>
              <a:buChar char="Ø"/>
              <a:defRPr/>
            </a:pPr>
            <a:r>
              <a:rPr lang="ru-RU" sz="1800" dirty="0">
                <a:latin typeface="Times New Roman" pitchFamily="18" charset="0"/>
                <a:cs typeface="Times New Roman" pitchFamily="18" charset="0"/>
              </a:rPr>
              <a:t>Создание сплоченной команды для реализации проекта.</a:t>
            </a:r>
          </a:p>
          <a:p>
            <a:pPr marL="0" indent="0">
              <a:buFont typeface="Wingdings" pitchFamily="2" charset="2"/>
              <a:buChar char="Ø"/>
              <a:defRPr/>
            </a:pPr>
            <a:r>
              <a:rPr lang="ru-RU" sz="1800" dirty="0">
                <a:latin typeface="Times New Roman" pitchFamily="18" charset="0"/>
                <a:cs typeface="Times New Roman" pitchFamily="18" charset="0"/>
              </a:rPr>
              <a:t>Подготовка участников команды к этапам реализации проекта.</a:t>
            </a:r>
          </a:p>
          <a:p>
            <a:pPr marL="0" indent="0">
              <a:buFont typeface="Wingdings" pitchFamily="2" charset="2"/>
              <a:buChar char="Ø"/>
              <a:defRPr/>
            </a:pPr>
            <a:r>
              <a:rPr lang="ru-RU" sz="1800" dirty="0">
                <a:latin typeface="Times New Roman" pitchFamily="18" charset="0"/>
                <a:cs typeface="Times New Roman" pitchFamily="18" charset="0"/>
              </a:rPr>
              <a:t>Определения круга социальных партнеров</a:t>
            </a:r>
            <a:r>
              <a:rPr lang="ru-RU" sz="1800" dirty="0" smtClean="0">
                <a:latin typeface="Times New Roman" pitchFamily="18" charset="0"/>
                <a:cs typeface="Times New Roman" pitchFamily="18" charset="0"/>
              </a:rPr>
              <a:t>.</a:t>
            </a:r>
          </a:p>
          <a:p>
            <a:pPr marL="0" indent="0">
              <a:buFont typeface="Wingdings" pitchFamily="2" charset="2"/>
              <a:buChar char="Ø"/>
              <a:defRPr/>
            </a:pPr>
            <a:endParaRPr lang="ru-RU" sz="1800" dirty="0" smtClean="0">
              <a:latin typeface="Times New Roman" pitchFamily="18" charset="0"/>
              <a:cs typeface="Times New Roman" pitchFamily="18" charset="0"/>
            </a:endParaRPr>
          </a:p>
          <a:p>
            <a:pPr marL="0" indent="0">
              <a:buFont typeface="Arial" charset="0"/>
              <a:buNone/>
              <a:defRPr/>
            </a:pPr>
            <a:r>
              <a:rPr lang="ru-RU" sz="1800" b="1" dirty="0">
                <a:latin typeface="Times New Roman" pitchFamily="18" charset="0"/>
                <a:cs typeface="Times New Roman" pitchFamily="18" charset="0"/>
              </a:rPr>
              <a:t>Основной этап:</a:t>
            </a:r>
          </a:p>
          <a:p>
            <a:pPr marL="0" indent="0">
              <a:buFont typeface="Wingdings" pitchFamily="2" charset="2"/>
              <a:buChar char="v"/>
              <a:defRPr/>
            </a:pPr>
            <a:r>
              <a:rPr lang="en-US" sz="1800" dirty="0">
                <a:latin typeface="Times New Roman" pitchFamily="18" charset="0"/>
                <a:cs typeface="Times New Roman" pitchFamily="18" charset="0"/>
              </a:rPr>
              <a:t>PR-</a:t>
            </a:r>
            <a:r>
              <a:rPr lang="ru-RU" sz="1800" dirty="0">
                <a:latin typeface="Times New Roman" pitchFamily="18" charset="0"/>
                <a:cs typeface="Times New Roman" pitchFamily="18" charset="0"/>
              </a:rPr>
              <a:t>компания.</a:t>
            </a:r>
          </a:p>
          <a:p>
            <a:pPr marL="0" indent="0">
              <a:buFont typeface="Wingdings" pitchFamily="2" charset="2"/>
              <a:buChar char="v"/>
              <a:defRPr/>
            </a:pPr>
            <a:r>
              <a:rPr lang="ru-RU" sz="1800" dirty="0">
                <a:latin typeface="Times New Roman" pitchFamily="18" charset="0"/>
                <a:cs typeface="Times New Roman" pitchFamily="18" charset="0"/>
              </a:rPr>
              <a:t>Привлечение СМИ.</a:t>
            </a:r>
          </a:p>
          <a:p>
            <a:pPr marL="0" indent="0">
              <a:buFont typeface="Wingdings" pitchFamily="2" charset="2"/>
              <a:buChar char="v"/>
              <a:defRPr/>
            </a:pPr>
            <a:r>
              <a:rPr lang="ru-RU" sz="1800" dirty="0">
                <a:latin typeface="Times New Roman" pitchFamily="18" charset="0"/>
                <a:cs typeface="Times New Roman" pitchFamily="18" charset="0"/>
              </a:rPr>
              <a:t>Организация ряда мероприятия на тему пропаганды нравственного и здорового образа жизни.</a:t>
            </a:r>
          </a:p>
          <a:p>
            <a:pPr marL="0" indent="0">
              <a:buFont typeface="Wingdings" pitchFamily="2" charset="2"/>
              <a:buChar char="v"/>
              <a:defRPr/>
            </a:pPr>
            <a:r>
              <a:rPr lang="ru-RU" sz="1800" dirty="0">
                <a:latin typeface="Times New Roman" pitchFamily="18" charset="0"/>
                <a:cs typeface="Times New Roman" pitchFamily="18" charset="0"/>
              </a:rPr>
              <a:t>Взаимодействие с социальными партнерами.</a:t>
            </a:r>
          </a:p>
          <a:p>
            <a:pPr marL="0" indent="0">
              <a:buFont typeface="Wingdings" pitchFamily="2" charset="2"/>
              <a:buChar char="v"/>
              <a:defRPr/>
            </a:pPr>
            <a:r>
              <a:rPr lang="ru-RU" sz="1800" dirty="0">
                <a:latin typeface="Times New Roman" pitchFamily="18" charset="0"/>
                <a:cs typeface="Times New Roman" pitchFamily="18" charset="0"/>
              </a:rPr>
              <a:t>Социологическое исследование целевой аудитории</a:t>
            </a:r>
            <a:r>
              <a:rPr lang="ru-RU" sz="1800" dirty="0" smtClean="0">
                <a:latin typeface="Times New Roman" pitchFamily="18" charset="0"/>
                <a:cs typeface="Times New Roman" pitchFamily="18" charset="0"/>
              </a:rPr>
              <a:t>.</a:t>
            </a:r>
          </a:p>
          <a:p>
            <a:pPr marL="0" indent="0">
              <a:buFont typeface="Wingdings" pitchFamily="2" charset="2"/>
              <a:buChar char="v"/>
              <a:defRPr/>
            </a:pPr>
            <a:endParaRPr lang="ru-RU" sz="1800" dirty="0" smtClean="0">
              <a:latin typeface="Times New Roman" pitchFamily="18" charset="0"/>
              <a:cs typeface="Times New Roman" pitchFamily="18" charset="0"/>
            </a:endParaRPr>
          </a:p>
          <a:p>
            <a:pPr>
              <a:buFont typeface="Arial" charset="0"/>
              <a:buNone/>
              <a:defRPr/>
            </a:pPr>
            <a:r>
              <a:rPr lang="ru-RU" sz="1800" b="1" dirty="0">
                <a:latin typeface="Times New Roman" pitchFamily="18" charset="0"/>
                <a:cs typeface="Times New Roman" pitchFamily="18" charset="0"/>
              </a:rPr>
              <a:t>Итоговый этап:</a:t>
            </a:r>
          </a:p>
          <a:p>
            <a:pPr>
              <a:buFont typeface="Wingdings" pitchFamily="2" charset="2"/>
              <a:buChar char="ü"/>
              <a:defRPr/>
            </a:pPr>
            <a:r>
              <a:rPr lang="ru-RU" sz="1800" dirty="0">
                <a:latin typeface="Times New Roman" pitchFamily="18" charset="0"/>
                <a:cs typeface="Times New Roman" pitchFamily="18" charset="0"/>
              </a:rPr>
              <a:t>Проведение дней донора в </a:t>
            </a:r>
            <a:r>
              <a:rPr lang="ru-RU" sz="1800" dirty="0" err="1">
                <a:latin typeface="Times New Roman" pitchFamily="18" charset="0"/>
                <a:cs typeface="Times New Roman" pitchFamily="18" charset="0"/>
              </a:rPr>
              <a:t>Грачевском</a:t>
            </a:r>
            <a:r>
              <a:rPr lang="ru-RU" sz="1800" dirty="0">
                <a:latin typeface="Times New Roman" pitchFamily="18" charset="0"/>
                <a:cs typeface="Times New Roman" pitchFamily="18" charset="0"/>
              </a:rPr>
              <a:t> районе.</a:t>
            </a:r>
          </a:p>
          <a:p>
            <a:pPr>
              <a:buFont typeface="Wingdings" pitchFamily="2" charset="2"/>
              <a:buChar char="ü"/>
              <a:defRPr/>
            </a:pPr>
            <a:r>
              <a:rPr lang="ru-RU" sz="1800" dirty="0">
                <a:latin typeface="Times New Roman" pitchFamily="18" charset="0"/>
                <a:cs typeface="Times New Roman" pitchFamily="18" charset="0"/>
              </a:rPr>
              <a:t>Торжественной мероприятие посвященное итогам реализации проекта с привлечением СМИ.</a:t>
            </a:r>
          </a:p>
        </p:txBody>
      </p:sp>
      <p:pic>
        <p:nvPicPr>
          <p:cNvPr id="23557" name="Picture 5" descr="H:\донор все Арману\картинки\1305359952_chto-nuzhno-znat-o-donorstv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29488"/>
            <a:ext cx="6858000" cy="1714512"/>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357188" y="500063"/>
            <a:ext cx="6172200" cy="1524000"/>
          </a:xfrm>
        </p:spPr>
        <p:txBody>
          <a:bodyPr/>
          <a:lstStyle/>
          <a:p>
            <a:pPr eaLnBrk="1" hangingPunct="1"/>
            <a:r>
              <a:rPr lang="ru-RU" sz="3600" b="1" dirty="0" smtClean="0">
                <a:latin typeface="Segoe Print" pitchFamily="2" charset="0"/>
              </a:rPr>
              <a:t>Наши социальные партнёры и  единомышленники:</a:t>
            </a:r>
            <a:r>
              <a:rPr lang="ru-RU" sz="3600" dirty="0" smtClean="0">
                <a:latin typeface="Segoe Print" pitchFamily="2" charset="0"/>
              </a:rPr>
              <a:t/>
            </a:r>
            <a:br>
              <a:rPr lang="ru-RU" sz="3600" dirty="0" smtClean="0">
                <a:latin typeface="Segoe Print" pitchFamily="2" charset="0"/>
              </a:rPr>
            </a:br>
            <a:endParaRPr lang="ru-RU" sz="3600" dirty="0" smtClean="0">
              <a:latin typeface="Segoe Print" pitchFamily="2" charset="0"/>
            </a:endParaRPr>
          </a:p>
        </p:txBody>
      </p:sp>
      <p:sp>
        <p:nvSpPr>
          <p:cNvPr id="28675" name="Содержимое 2"/>
          <p:cNvSpPr>
            <a:spLocks noGrp="1"/>
          </p:cNvSpPr>
          <p:nvPr>
            <p:ph idx="1"/>
          </p:nvPr>
        </p:nvSpPr>
        <p:spPr>
          <a:xfrm>
            <a:off x="642938" y="1928813"/>
            <a:ext cx="5857875" cy="6724650"/>
          </a:xfrm>
        </p:spPr>
        <p:txBody>
          <a:bodyPr/>
          <a:lstStyle/>
          <a:p>
            <a:pPr marL="1588" indent="381000">
              <a:buFont typeface="Arial" pitchFamily="34" charset="0"/>
              <a:buNone/>
            </a:pPr>
            <a:r>
              <a:rPr lang="ru-RU" sz="1600" dirty="0" smtClean="0">
                <a:latin typeface="Times New Roman" pitchFamily="18" charset="0"/>
                <a:cs typeface="Times New Roman" pitchFamily="18" charset="0"/>
              </a:rPr>
              <a:t>1. Администрации Грачевского муниципального района - Мальцева Марина Викторовна — начальник отдела социального развития администрации Грачевского муниципального района. </a:t>
            </a:r>
          </a:p>
          <a:p>
            <a:pPr marL="1588" indent="381000">
              <a:buFont typeface="Arial" pitchFamily="34" charset="0"/>
              <a:buNone/>
            </a:pPr>
            <a:r>
              <a:rPr lang="ru-RU" sz="1600" i="1" dirty="0" smtClean="0">
                <a:latin typeface="Times New Roman" pitchFamily="18" charset="0"/>
                <a:cs typeface="Times New Roman" pitchFamily="18" charset="0"/>
              </a:rPr>
              <a:t>Вид поддержки: информационная, административная, кадровая, методическая.</a:t>
            </a:r>
          </a:p>
          <a:p>
            <a:pPr marL="1588" indent="381000">
              <a:buFont typeface="Arial" pitchFamily="34" charset="0"/>
              <a:buNone/>
            </a:pPr>
            <a:r>
              <a:rPr lang="ru-RU" sz="1600" dirty="0" smtClean="0">
                <a:latin typeface="Times New Roman" pitchFamily="18" charset="0"/>
                <a:cs typeface="Times New Roman" pitchFamily="18" charset="0"/>
              </a:rPr>
              <a:t>Тел.: 8(86540)4-00-57.</a:t>
            </a:r>
          </a:p>
          <a:p>
            <a:pPr marL="1588" indent="381000">
              <a:buFont typeface="Arial" pitchFamily="34" charset="0"/>
              <a:buNone/>
            </a:pPr>
            <a:r>
              <a:rPr lang="ru-RU" sz="1600" dirty="0" smtClean="0">
                <a:latin typeface="Times New Roman" pitchFamily="18" charset="0"/>
                <a:cs typeface="Times New Roman" pitchFamily="18" charset="0"/>
              </a:rPr>
              <a:t>2.Ставропольского регионального отделения Партии «ЕДИНАЯ РОССИЯ» - Моисеенко Валерий </a:t>
            </a:r>
            <a:r>
              <a:rPr lang="ru-RU" sz="1600" dirty="0" err="1" smtClean="0">
                <a:latin typeface="Times New Roman" pitchFamily="18" charset="0"/>
                <a:cs typeface="Times New Roman" pitchFamily="18" charset="0"/>
              </a:rPr>
              <a:t>Прокофьевич</a:t>
            </a:r>
            <a:r>
              <a:rPr lang="ru-RU" sz="1600" dirty="0" smtClean="0">
                <a:latin typeface="Times New Roman" pitchFamily="18" charset="0"/>
                <a:cs typeface="Times New Roman" pitchFamily="18" charset="0"/>
              </a:rPr>
              <a:t> — временно исполняющий обязанности руководителя исполнительного комитета Ставропольского регионального отделения Партии «ЕДИНАЯ РОССИЯ».</a:t>
            </a:r>
          </a:p>
          <a:p>
            <a:pPr marL="1588" indent="381000">
              <a:buFont typeface="Arial" pitchFamily="34" charset="0"/>
              <a:buNone/>
            </a:pPr>
            <a:r>
              <a:rPr lang="ru-RU" sz="1600" i="1" dirty="0" smtClean="0">
                <a:latin typeface="Times New Roman" pitchFamily="18" charset="0"/>
                <a:cs typeface="Times New Roman" pitchFamily="18" charset="0"/>
              </a:rPr>
              <a:t>Вид поддержки: финансовая, материально-техническая.</a:t>
            </a:r>
          </a:p>
          <a:p>
            <a:pPr marL="1588" indent="381000" algn="just">
              <a:buFont typeface="Arial" pitchFamily="34" charset="0"/>
              <a:buNone/>
            </a:pPr>
            <a:r>
              <a:rPr lang="ru-RU" sz="1600" dirty="0" smtClean="0">
                <a:latin typeface="Times New Roman" pitchFamily="18" charset="0"/>
                <a:cs typeface="Times New Roman" pitchFamily="18" charset="0"/>
              </a:rPr>
              <a:t>Тел.: 8(8652)94-12-08.</a:t>
            </a:r>
          </a:p>
          <a:p>
            <a:pPr marL="1588" indent="381000">
              <a:buFont typeface="Arial" pitchFamily="34" charset="0"/>
              <a:buNone/>
            </a:pPr>
            <a:r>
              <a:rPr lang="ru-RU" sz="1600" dirty="0" smtClean="0">
                <a:latin typeface="Times New Roman" pitchFamily="18" charset="0"/>
                <a:cs typeface="Times New Roman" pitchFamily="18" charset="0"/>
              </a:rPr>
              <a:t>3. МУНИЦИПАЛЬНОЕ КАЗЕННОЕ УЧРЕЖДЕНИЕ «ЦЕНТР МОЛОДЕЖИ «ЮНОСТЬ»</a:t>
            </a:r>
          </a:p>
          <a:p>
            <a:pPr marL="1588" indent="381000">
              <a:buFont typeface="Arial" pitchFamily="34" charset="0"/>
              <a:buNone/>
            </a:pPr>
            <a:r>
              <a:rPr lang="ru-RU" sz="1600" dirty="0" smtClean="0">
                <a:latin typeface="Times New Roman" pitchFamily="18" charset="0"/>
                <a:cs typeface="Times New Roman" pitchFamily="18" charset="0"/>
              </a:rPr>
              <a:t>Грачевского муниципального района Ставропольского края – Мухортова Ольга Васильевна –директор МКУ «Центр молодежи «Юность».</a:t>
            </a:r>
          </a:p>
          <a:p>
            <a:pPr marL="1588" indent="381000">
              <a:buFont typeface="Arial" pitchFamily="34" charset="0"/>
              <a:buNone/>
            </a:pPr>
            <a:r>
              <a:rPr lang="ru-RU" sz="1600" i="1" dirty="0" smtClean="0">
                <a:latin typeface="Times New Roman" pitchFamily="18" charset="0"/>
                <a:cs typeface="Times New Roman" pitchFamily="18" charset="0"/>
              </a:rPr>
              <a:t>Вид поддержки: кадровая, методическая.</a:t>
            </a:r>
          </a:p>
          <a:p>
            <a:pPr marL="1588" indent="381000">
              <a:buFont typeface="Arial" pitchFamily="34" charset="0"/>
              <a:buNone/>
            </a:pPr>
            <a:r>
              <a:rPr lang="ru-RU" sz="1600" dirty="0" smtClean="0">
                <a:latin typeface="Times New Roman" pitchFamily="18" charset="0"/>
                <a:cs typeface="Times New Roman" pitchFamily="18" charset="0"/>
              </a:rPr>
              <a:t>Тел.: 8(86540)4-15-41.</a:t>
            </a:r>
          </a:p>
          <a:p>
            <a:pPr marL="1588" indent="381000">
              <a:buFont typeface="Arial" pitchFamily="34" charset="0"/>
              <a:buNone/>
            </a:pPr>
            <a:r>
              <a:rPr lang="ru-RU" sz="1600" dirty="0" smtClean="0">
                <a:latin typeface="Times New Roman" pitchFamily="18" charset="0"/>
                <a:cs typeface="Times New Roman" pitchFamily="18" charset="0"/>
              </a:rPr>
              <a:t>4. Главы муниципальных образований </a:t>
            </a:r>
            <a:r>
              <a:rPr lang="ru-RU" sz="1600" dirty="0" err="1" smtClean="0">
                <a:latin typeface="Times New Roman" pitchFamily="18" charset="0"/>
                <a:cs typeface="Times New Roman" pitchFamily="18" charset="0"/>
              </a:rPr>
              <a:t>Грачевског</a:t>
            </a:r>
            <a:r>
              <a:rPr lang="ru-RU" sz="1600" dirty="0" smtClean="0">
                <a:latin typeface="Times New Roman" pitchFamily="18" charset="0"/>
                <a:cs typeface="Times New Roman" pitchFamily="18" charset="0"/>
              </a:rPr>
              <a:t> муниципального района.</a:t>
            </a:r>
          </a:p>
          <a:p>
            <a:pPr marL="1588" indent="381000">
              <a:buFont typeface="Arial" pitchFamily="34" charset="0"/>
              <a:buNone/>
            </a:pPr>
            <a:r>
              <a:rPr lang="ru-RU" sz="1600" dirty="0" smtClean="0">
                <a:latin typeface="Times New Roman" pitchFamily="18" charset="0"/>
                <a:cs typeface="Times New Roman" pitchFamily="18" charset="0"/>
              </a:rPr>
              <a:t>5. Учреждения здравоохранения Грачевского муниципального района и т.д.</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endParaRPr lang="ru-RU" smtClean="0"/>
          </a:p>
        </p:txBody>
      </p:sp>
      <p:pic>
        <p:nvPicPr>
          <p:cNvPr id="109570" name="Picture 2" descr="H:\АРМАН\Рабочий стол\ФОТТОТО\СЕЛИас 2012\P10607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5908" y="500034"/>
            <a:ext cx="3653158" cy="3500462"/>
          </a:xfrm>
          <a:prstGeom prst="rect">
            <a:avLst/>
          </a:prstGeom>
          <a:ln>
            <a:noFill/>
          </a:ln>
          <a:effectLst>
            <a:softEdge rad="112500"/>
          </a:effectLst>
        </p:spPr>
      </p:pic>
      <p:pic>
        <p:nvPicPr>
          <p:cNvPr id="109571" name="Picture 3" descr="H:\АРМАН\Рабочий стол\ФОТТОТО\СЕЛИас 2012\P10607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21138" y="4500563"/>
            <a:ext cx="2574925" cy="4214812"/>
          </a:xfrm>
          <a:prstGeom prst="rect">
            <a:avLst/>
          </a:prstGeom>
          <a:ln>
            <a:noFill/>
          </a:ln>
          <a:effectLst>
            <a:outerShdw blurRad="292100" dist="139700" dir="2700000" algn="tl" rotWithShape="0">
              <a:srgbClr val="333333">
                <a:alpha val="65000"/>
              </a:srgbClr>
            </a:outerShdw>
          </a:effectLst>
        </p:spPr>
      </p:pic>
      <p:pic>
        <p:nvPicPr>
          <p:cNvPr id="6" name="Picture 2" descr="G:\донор все Арману\Социальный плакат Ты молод! Ты можешь!.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43375" y="642938"/>
            <a:ext cx="2463800" cy="3286125"/>
          </a:xfrm>
          <a:prstGeom prst="rect">
            <a:avLst/>
          </a:prstGeom>
          <a:ln>
            <a:noFill/>
          </a:ln>
          <a:effectLst>
            <a:outerShdw blurRad="292100" dist="139700" dir="2700000" algn="tl" rotWithShape="0">
              <a:srgbClr val="333333">
                <a:alpha val="65000"/>
              </a:srgbClr>
            </a:outerShdw>
          </a:effectLst>
        </p:spPr>
      </p:pic>
      <p:sp>
        <p:nvSpPr>
          <p:cNvPr id="8" name="Rectangle 6"/>
          <p:cNvSpPr txBox="1">
            <a:spLocks noChangeArrowheads="1"/>
          </p:cNvSpPr>
          <p:nvPr/>
        </p:nvSpPr>
        <p:spPr bwMode="auto">
          <a:xfrm>
            <a:off x="142875" y="4357688"/>
            <a:ext cx="3643313" cy="4429125"/>
          </a:xfrm>
          <a:prstGeom prst="rect">
            <a:avLst/>
          </a:prstGeom>
          <a:noFill/>
          <a:ln w="9525">
            <a:noFill/>
            <a:miter lim="800000"/>
            <a:headEnd/>
            <a:tailEnd/>
          </a:ln>
          <a:effectLst>
            <a:outerShdw dist="28398" dir="3806097" algn="ctr" rotWithShape="0">
              <a:schemeClr val="bg2"/>
            </a:outerShdw>
          </a:effectLst>
        </p:spPr>
        <p:txBody>
          <a:bodyPr/>
          <a:lstStyle/>
          <a:p>
            <a:pPr marL="342900" indent="-342900" algn="just" eaLnBrk="0" hangingPunct="0">
              <a:spcBef>
                <a:spcPct val="20000"/>
              </a:spcBef>
              <a:defRPr/>
            </a:pPr>
            <a:r>
              <a:rPr lang="ru-RU" sz="1400" u="sng" dirty="0">
                <a:latin typeface="Times New Roman" pitchFamily="18" charset="0"/>
                <a:cs typeface="Times New Roman" pitchFamily="18" charset="0"/>
              </a:rPr>
              <a:t>Координатор проекта:</a:t>
            </a:r>
            <a:r>
              <a:rPr lang="ru-RU" sz="1400" dirty="0">
                <a:latin typeface="Times New Roman" pitchFamily="18" charset="0"/>
                <a:cs typeface="Times New Roman" pitchFamily="18" charset="0"/>
              </a:rPr>
              <a:t> учитель истории и обществознания высшей квалификационной категории, руководитель НОУ «ПОКОЛЕНИЕ»  Григорян Арман </a:t>
            </a:r>
            <a:r>
              <a:rPr lang="ru-RU" sz="1400" dirty="0" err="1">
                <a:latin typeface="Times New Roman" pitchFamily="18" charset="0"/>
                <a:cs typeface="Times New Roman" pitchFamily="18" charset="0"/>
              </a:rPr>
              <a:t>Фрунзикович</a:t>
            </a:r>
            <a:r>
              <a:rPr lang="ru-RU" sz="1400" dirty="0">
                <a:latin typeface="Times New Roman" pitchFamily="18" charset="0"/>
                <a:cs typeface="Times New Roman" pitchFamily="18" charset="0"/>
              </a:rPr>
              <a:t> </a:t>
            </a:r>
          </a:p>
          <a:p>
            <a:pPr marL="342900" indent="-342900" algn="just" eaLnBrk="0" hangingPunct="0">
              <a:spcBef>
                <a:spcPct val="20000"/>
              </a:spcBef>
              <a:defRPr/>
            </a:pPr>
            <a:r>
              <a:rPr lang="ru-RU" sz="1400" dirty="0">
                <a:latin typeface="Times New Roman" pitchFamily="18" charset="0"/>
                <a:cs typeface="Times New Roman" pitchFamily="18" charset="0"/>
              </a:rPr>
              <a:t>Тел.: 8-961-451-52-17,</a:t>
            </a:r>
          </a:p>
          <a:p>
            <a:pPr marL="342900" indent="-342900" algn="just" eaLnBrk="0" hangingPunct="0">
              <a:spcBef>
                <a:spcPct val="20000"/>
              </a:spcBef>
              <a:defRPr/>
            </a:pP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hlinkClick r:id="rId5"/>
              </a:rPr>
              <a:t>mou11_arman@mail.ru</a:t>
            </a:r>
            <a:r>
              <a:rPr lang="ru-RU" sz="1400" dirty="0">
                <a:latin typeface="Times New Roman" pitchFamily="18" charset="0"/>
                <a:cs typeface="Times New Roman" pitchFamily="18" charset="0"/>
              </a:rPr>
              <a:t>,</a:t>
            </a:r>
          </a:p>
          <a:p>
            <a:pPr marL="342900" indent="-342900" algn="just" eaLnBrk="0" hangingPunct="0">
              <a:spcBef>
                <a:spcPct val="20000"/>
              </a:spcBef>
              <a:defRPr/>
            </a:pPr>
            <a:r>
              <a:rPr lang="ru-RU" sz="1400" dirty="0">
                <a:latin typeface="Times New Roman" pitchFamily="18" charset="0"/>
                <a:cs typeface="Times New Roman" pitchFamily="18" charset="0"/>
                <a:hlinkClick r:id="rId6"/>
              </a:rPr>
              <a:t> </a:t>
            </a:r>
            <a:r>
              <a:rPr lang="en-US" sz="1400" dirty="0">
                <a:latin typeface="Times New Roman" pitchFamily="18" charset="0"/>
                <a:cs typeface="Times New Roman" pitchFamily="18" charset="0"/>
                <a:hlinkClick r:id="rId6"/>
              </a:rPr>
              <a:t>www.grigoryanaf.ucoz.ru</a:t>
            </a:r>
            <a:r>
              <a:rPr lang="en-US"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342900" indent="-342900" algn="just" eaLnBrk="0" hangingPunct="0">
              <a:spcBef>
                <a:spcPct val="20000"/>
              </a:spcBef>
              <a:defRPr/>
            </a:pPr>
            <a:endParaRPr lang="en-US" sz="1400" u="sng" dirty="0">
              <a:latin typeface="Times New Roman" pitchFamily="18" charset="0"/>
              <a:cs typeface="Times New Roman" pitchFamily="18" charset="0"/>
            </a:endParaRPr>
          </a:p>
          <a:p>
            <a:pPr marL="342900" indent="-342900" algn="just" eaLnBrk="0" hangingPunct="0">
              <a:spcBef>
                <a:spcPct val="20000"/>
              </a:spcBef>
              <a:defRPr/>
            </a:pPr>
            <a:r>
              <a:rPr lang="ru-RU" sz="1400" u="sng" dirty="0">
                <a:latin typeface="Times New Roman" pitchFamily="18" charset="0"/>
                <a:cs typeface="Times New Roman" pitchFamily="18" charset="0"/>
              </a:rPr>
              <a:t>Руководитель проекта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Семелюкова</a:t>
            </a:r>
            <a:r>
              <a:rPr lang="ru-RU" sz="1400" dirty="0">
                <a:latin typeface="Times New Roman" pitchFamily="18" charset="0"/>
                <a:cs typeface="Times New Roman" pitchFamily="18" charset="0"/>
              </a:rPr>
              <a:t> Марина Викторовна, заместитель начальника штаба </a:t>
            </a:r>
            <a:r>
              <a:rPr lang="ru-RU" sz="1400" dirty="0" err="1">
                <a:latin typeface="Times New Roman" pitchFamily="18" charset="0"/>
                <a:cs typeface="Times New Roman" pitchFamily="18" charset="0"/>
              </a:rPr>
              <a:t>Грачевского</a:t>
            </a:r>
            <a:r>
              <a:rPr lang="ru-RU" sz="1400" dirty="0">
                <a:latin typeface="Times New Roman" pitchFamily="18" charset="0"/>
                <a:cs typeface="Times New Roman" pitchFamily="18" charset="0"/>
              </a:rPr>
              <a:t> местного отделения «Молодая Гвардия Единой, волонтер. </a:t>
            </a:r>
          </a:p>
          <a:p>
            <a:pPr marL="342900" indent="-342900" algn="just" eaLnBrk="0" hangingPunct="0">
              <a:spcBef>
                <a:spcPct val="20000"/>
              </a:spcBef>
              <a:defRPr/>
            </a:pPr>
            <a:r>
              <a:rPr lang="ru-RU" sz="1400" dirty="0">
                <a:latin typeface="Times New Roman" pitchFamily="18" charset="0"/>
                <a:cs typeface="Times New Roman" pitchFamily="18" charset="0"/>
              </a:rPr>
              <a:t>Тел.: 8-919-743-26-16</a:t>
            </a:r>
          </a:p>
          <a:p>
            <a:pPr marL="342900" indent="-342900" algn="just" eaLnBrk="0" hangingPunct="0">
              <a:spcBef>
                <a:spcPct val="20000"/>
              </a:spcBef>
              <a:defRPr/>
            </a:pPr>
            <a:r>
              <a:rPr lang="en-US" sz="1400" dirty="0">
                <a:latin typeface="Times New Roman" pitchFamily="18" charset="0"/>
                <a:cs typeface="Times New Roman" pitchFamily="18" charset="0"/>
                <a:hlinkClick r:id="rId7"/>
              </a:rPr>
              <a:t>semelyukova26@mail.ru</a:t>
            </a:r>
            <a:r>
              <a:rPr lang="en-US" sz="1400"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7" name="Picture 27" descr="http://www.mgobb.ru/sites/default/files/x_9654cf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9042" y="1928794"/>
            <a:ext cx="2928958" cy="2643206"/>
          </a:xfrm>
          <a:prstGeom prst="ellipse">
            <a:avLst/>
          </a:prstGeom>
          <a:ln>
            <a:noFill/>
          </a:ln>
          <a:effectLst>
            <a:softEdge rad="112500"/>
          </a:effectLst>
        </p:spPr>
      </p:pic>
      <p:pic>
        <p:nvPicPr>
          <p:cNvPr id="29699" name="Picture 25" descr="http://bukinfo.com.ua/vimage1.php?fpath=./newsphoto//&amp;pict=litopys.jpg&amp;trueresize=1&amp;w=390&amp;h=4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795338"/>
            <a:ext cx="2857500"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12"/>
          <p:cNvSpPr>
            <a:spLocks noChangeArrowheads="1" noChangeShapeType="1" noTextEdit="1"/>
          </p:cNvSpPr>
          <p:nvPr/>
        </p:nvSpPr>
        <p:spPr bwMode="auto">
          <a:xfrm>
            <a:off x="1571625" y="357188"/>
            <a:ext cx="4143375" cy="714375"/>
          </a:xfrm>
          <a:prstGeom prst="rect">
            <a:avLst/>
          </a:prstGeom>
        </p:spPr>
        <p:txBody>
          <a:bodyPr wrap="none" fromWordArt="1">
            <a:prstTxWarp prst="textPlain">
              <a:avLst>
                <a:gd name="adj" fmla="val 50000"/>
              </a:avLst>
            </a:prstTxWarp>
          </a:bodyPr>
          <a:lstStyle/>
          <a:p>
            <a:pPr algn="ctr"/>
            <a:r>
              <a:rPr lang="ru-RU" sz="3600" kern="10">
                <a:ln w="9525">
                  <a:solidFill>
                    <a:srgbClr val="FFC000"/>
                  </a:solidFill>
                  <a:round/>
                  <a:headEnd/>
                  <a:tailEnd/>
                </a:ln>
                <a:solidFill>
                  <a:srgbClr val="FF0000"/>
                </a:solidFill>
                <a:latin typeface="Segoe Print"/>
              </a:rPr>
              <a:t>Аналитики</a:t>
            </a:r>
          </a:p>
        </p:txBody>
      </p:sp>
      <p:sp>
        <p:nvSpPr>
          <p:cNvPr id="29701" name="Rectangle 13"/>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latin typeface="Calibri" pitchFamily="34" charset="0"/>
            </a:endParaRPr>
          </a:p>
        </p:txBody>
      </p:sp>
      <p:sp>
        <p:nvSpPr>
          <p:cNvPr id="29702" name="Rectangle 14"/>
          <p:cNvSpPr>
            <a:spLocks noChangeArrowheads="1"/>
          </p:cNvSpPr>
          <p:nvPr/>
        </p:nvSpPr>
        <p:spPr bwMode="auto">
          <a:xfrm>
            <a:off x="928688" y="8081963"/>
            <a:ext cx="5214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1400">
                <a:solidFill>
                  <a:srgbClr val="000033"/>
                </a:solidFill>
                <a:latin typeface="Times New Roman" pitchFamily="18" charset="0"/>
                <a:cs typeface="Times New Roman" pitchFamily="18" charset="0"/>
              </a:rPr>
              <a:t> </a:t>
            </a:r>
            <a:endParaRPr lang="ru-RU" sz="600">
              <a:latin typeface="Times New Roman" pitchFamily="18" charset="0"/>
              <a:cs typeface="Times New Roman" pitchFamily="18" charset="0"/>
            </a:endParaRPr>
          </a:p>
          <a:p>
            <a:pPr eaLnBrk="0" hangingPunct="0"/>
            <a:r>
              <a:rPr lang="ru-RU" sz="2400" b="1">
                <a:solidFill>
                  <a:srgbClr val="000033"/>
                </a:solidFill>
                <a:latin typeface="Times New Roman" pitchFamily="18" charset="0"/>
                <a:cs typeface="Times New Roman" pitchFamily="18" charset="0"/>
              </a:rPr>
              <a:t>Работа группы аналитиков велась по четырем направлениям:</a:t>
            </a:r>
            <a:endParaRPr lang="ru-RU" sz="2400" b="1">
              <a:latin typeface="Times New Roman" pitchFamily="18" charset="0"/>
              <a:cs typeface="Times New Roman" pitchFamily="18" charset="0"/>
            </a:endParaRPr>
          </a:p>
          <a:p>
            <a:pPr eaLnBrk="0" hangingPunct="0"/>
            <a:endParaRPr lang="ru-RU">
              <a:latin typeface="Times New Roman" pitchFamily="18" charset="0"/>
              <a:cs typeface="Times New Roman" pitchFamily="18" charset="0"/>
            </a:endParaRPr>
          </a:p>
        </p:txBody>
      </p:sp>
      <p:sp>
        <p:nvSpPr>
          <p:cNvPr id="29703" name="Rectangle 20"/>
          <p:cNvSpPr>
            <a:spLocks noChangeArrowheads="1"/>
          </p:cNvSpPr>
          <p:nvPr/>
        </p:nvSpPr>
        <p:spPr bwMode="auto">
          <a:xfrm>
            <a:off x="0" y="41592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p>
        </p:txBody>
      </p:sp>
      <p:pic>
        <p:nvPicPr>
          <p:cNvPr id="20" name="Picture 3" descr="E:\Рабочий стол\газеты.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3182" y="1500167"/>
            <a:ext cx="1500943" cy="2071702"/>
          </a:xfrm>
          <a:prstGeom prst="ellipse">
            <a:avLst/>
          </a:prstGeom>
          <a:ln>
            <a:noFill/>
          </a:ln>
          <a:effectLst>
            <a:softEdge rad="112500"/>
          </a:effectLst>
        </p:spPr>
      </p:pic>
      <p:pic>
        <p:nvPicPr>
          <p:cNvPr id="2970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7688" y="4643438"/>
            <a:ext cx="23574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063" y="4643438"/>
            <a:ext cx="20828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G:\ПОКОЛЕНИЕ\Я-Гражданин 2010\new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36471" y="5500694"/>
            <a:ext cx="1792925" cy="1285884"/>
          </a:xfrm>
          <a:prstGeom prst="rect">
            <a:avLst/>
          </a:prstGeom>
          <a:ln>
            <a:noFill/>
          </a:ln>
          <a:effectLst>
            <a:softEdge rad="112500"/>
          </a:effectLst>
        </p:spPr>
      </p:pic>
      <p:pic>
        <p:nvPicPr>
          <p:cNvPr id="4099" name="Picture 3" descr="G:\ПОКОЛЕНИЕ\Я-Гражданин 2010\Рабочая группа\Фото279.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857496" y="3000364"/>
            <a:ext cx="1520429" cy="20272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9709" name="Organization Chart 1"/>
          <p:cNvGrpSpPr>
            <a:grpSpLocks noChangeAspect="1"/>
          </p:cNvGrpSpPr>
          <p:nvPr/>
        </p:nvGrpSpPr>
        <p:grpSpPr bwMode="auto">
          <a:xfrm>
            <a:off x="200025" y="5000625"/>
            <a:ext cx="6657975" cy="3328988"/>
            <a:chOff x="1561" y="1146"/>
            <a:chExt cx="9719" cy="1800"/>
          </a:xfrm>
        </p:grpSpPr>
        <p:cxnSp>
          <p:nvCxnSpPr>
            <p:cNvPr id="65546" name="_s65546"/>
            <p:cNvCxnSpPr>
              <a:cxnSpLocks noChangeShapeType="1"/>
              <a:stCxn id="18" idx="0"/>
              <a:endCxn id="14" idx="2"/>
            </p:cNvCxnSpPr>
            <p:nvPr/>
          </p:nvCxnSpPr>
          <p:spPr bwMode="auto">
            <a:xfrm rot="5400000" flipH="1">
              <a:off x="8130" y="156"/>
              <a:ext cx="360" cy="3780"/>
            </a:xfrm>
            <a:prstGeom prst="bentConnector3">
              <a:avLst>
                <a:gd name="adj1" fmla="val 20810"/>
              </a:avLst>
            </a:prstGeom>
            <a:ln>
              <a:headEnd/>
              <a:tailEnd/>
            </a:ln>
          </p:spPr>
          <p:style>
            <a:lnRef idx="1">
              <a:schemeClr val="accent6"/>
            </a:lnRef>
            <a:fillRef idx="2">
              <a:schemeClr val="accent6"/>
            </a:fillRef>
            <a:effectRef idx="1">
              <a:schemeClr val="accent6"/>
            </a:effectRef>
            <a:fontRef idx="minor">
              <a:schemeClr val="dk1"/>
            </a:fontRef>
          </p:style>
        </p:cxnSp>
        <p:cxnSp>
          <p:nvCxnSpPr>
            <p:cNvPr id="65545" name="_s65545"/>
            <p:cNvCxnSpPr>
              <a:cxnSpLocks noChangeShapeType="1"/>
              <a:stCxn id="17" idx="0"/>
              <a:endCxn id="14" idx="2"/>
            </p:cNvCxnSpPr>
            <p:nvPr/>
          </p:nvCxnSpPr>
          <p:spPr bwMode="auto">
            <a:xfrm rot="5400000" flipH="1">
              <a:off x="6870" y="1418"/>
              <a:ext cx="361" cy="1261"/>
            </a:xfrm>
            <a:prstGeom prst="bentConnector3">
              <a:avLst>
                <a:gd name="adj1" fmla="val 20810"/>
              </a:avLst>
            </a:prstGeom>
            <a:ln>
              <a:headEnd/>
              <a:tailEnd/>
            </a:ln>
          </p:spPr>
          <p:style>
            <a:lnRef idx="1">
              <a:schemeClr val="accent6"/>
            </a:lnRef>
            <a:fillRef idx="2">
              <a:schemeClr val="accent6"/>
            </a:fillRef>
            <a:effectRef idx="1">
              <a:schemeClr val="accent6"/>
            </a:effectRef>
            <a:fontRef idx="minor">
              <a:schemeClr val="dk1"/>
            </a:fontRef>
          </p:style>
        </p:cxnSp>
        <p:cxnSp>
          <p:nvCxnSpPr>
            <p:cNvPr id="65544" name="_s65544"/>
            <p:cNvCxnSpPr>
              <a:cxnSpLocks noChangeShapeType="1"/>
              <a:stCxn id="16" idx="0"/>
              <a:endCxn id="14" idx="2"/>
            </p:cNvCxnSpPr>
            <p:nvPr/>
          </p:nvCxnSpPr>
          <p:spPr bwMode="auto">
            <a:xfrm rot="16200000">
              <a:off x="5609" y="1418"/>
              <a:ext cx="361" cy="1261"/>
            </a:xfrm>
            <a:prstGeom prst="bentConnector3">
              <a:avLst>
                <a:gd name="adj1" fmla="val 20810"/>
              </a:avLst>
            </a:prstGeom>
            <a:ln>
              <a:headEnd/>
              <a:tailEnd/>
            </a:ln>
          </p:spPr>
          <p:style>
            <a:lnRef idx="1">
              <a:schemeClr val="accent6"/>
            </a:lnRef>
            <a:fillRef idx="2">
              <a:schemeClr val="accent6"/>
            </a:fillRef>
            <a:effectRef idx="1">
              <a:schemeClr val="accent6"/>
            </a:effectRef>
            <a:fontRef idx="minor">
              <a:schemeClr val="dk1"/>
            </a:fontRef>
          </p:style>
        </p:cxnSp>
        <p:cxnSp>
          <p:nvCxnSpPr>
            <p:cNvPr id="65543" name="_s65543"/>
            <p:cNvCxnSpPr>
              <a:cxnSpLocks noChangeShapeType="1"/>
              <a:stCxn id="15" idx="0"/>
              <a:endCxn id="14" idx="2"/>
            </p:cNvCxnSpPr>
            <p:nvPr/>
          </p:nvCxnSpPr>
          <p:spPr bwMode="auto">
            <a:xfrm rot="16200000">
              <a:off x="4351" y="156"/>
              <a:ext cx="360" cy="3780"/>
            </a:xfrm>
            <a:prstGeom prst="bentConnector3">
              <a:avLst>
                <a:gd name="adj1" fmla="val 20810"/>
              </a:avLst>
            </a:prstGeom>
            <a:ln>
              <a:headEnd/>
              <a:tailEnd/>
            </a:ln>
          </p:spPr>
          <p:style>
            <a:lnRef idx="1">
              <a:schemeClr val="accent6"/>
            </a:lnRef>
            <a:fillRef idx="2">
              <a:schemeClr val="accent6"/>
            </a:fillRef>
            <a:effectRef idx="1">
              <a:schemeClr val="accent6"/>
            </a:effectRef>
            <a:fontRef idx="minor">
              <a:schemeClr val="dk1"/>
            </a:fontRef>
          </p:style>
        </p:cxnSp>
        <p:sp>
          <p:nvSpPr>
            <p:cNvPr id="14" name="_s65542"/>
            <p:cNvSpPr>
              <a:spLocks noChangeArrowheads="1"/>
            </p:cNvSpPr>
            <p:nvPr/>
          </p:nvSpPr>
          <p:spPr bwMode="auto">
            <a:xfrm>
              <a:off x="5341" y="1146"/>
              <a:ext cx="2160" cy="7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ru-RU" b="1">
                  <a:solidFill>
                    <a:srgbClr val="000033"/>
                  </a:solidFill>
                  <a:latin typeface="Times New Roman" pitchFamily="18" charset="0"/>
                  <a:cs typeface="Times New Roman" pitchFamily="18" charset="0"/>
                </a:rPr>
                <a:t>СМИ</a:t>
              </a:r>
              <a:endParaRPr lang="ru-RU" b="1">
                <a:solidFill>
                  <a:schemeClr val="tx1"/>
                </a:solidFill>
                <a:latin typeface="Times New Roman" pitchFamily="18" charset="0"/>
                <a:cs typeface="Times New Roman" pitchFamily="18" charset="0"/>
              </a:endParaRPr>
            </a:p>
          </p:txBody>
        </p:sp>
        <p:sp>
          <p:nvSpPr>
            <p:cNvPr id="15" name="_s65541"/>
            <p:cNvSpPr>
              <a:spLocks noChangeArrowheads="1"/>
            </p:cNvSpPr>
            <p:nvPr/>
          </p:nvSpPr>
          <p:spPr bwMode="auto">
            <a:xfrm>
              <a:off x="1561" y="2226"/>
              <a:ext cx="2160" cy="7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ru-RU" b="1">
                  <a:solidFill>
                    <a:srgbClr val="000033"/>
                  </a:solidFill>
                  <a:latin typeface="Times New Roman" pitchFamily="18" charset="0"/>
                  <a:cs typeface="Times New Roman" pitchFamily="18" charset="0"/>
                </a:rPr>
                <a:t>Пресса</a:t>
              </a:r>
              <a:endParaRPr lang="ru-RU" b="1">
                <a:solidFill>
                  <a:schemeClr val="tx1"/>
                </a:solidFill>
                <a:latin typeface="Times New Roman" pitchFamily="18" charset="0"/>
                <a:cs typeface="Times New Roman" pitchFamily="18" charset="0"/>
              </a:endParaRPr>
            </a:p>
          </p:txBody>
        </p:sp>
        <p:sp>
          <p:nvSpPr>
            <p:cNvPr id="16" name="_s65540"/>
            <p:cNvSpPr>
              <a:spLocks noChangeArrowheads="1"/>
            </p:cNvSpPr>
            <p:nvPr/>
          </p:nvSpPr>
          <p:spPr bwMode="auto">
            <a:xfrm>
              <a:off x="4080" y="2226"/>
              <a:ext cx="2162" cy="7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ru-RU" b="1">
                  <a:solidFill>
                    <a:srgbClr val="000033"/>
                  </a:solidFill>
                  <a:latin typeface="Times New Roman" pitchFamily="18" charset="0"/>
                  <a:cs typeface="Times New Roman" pitchFamily="18" charset="0"/>
                </a:rPr>
                <a:t>Радио</a:t>
              </a:r>
              <a:endParaRPr lang="ru-RU" b="1">
                <a:solidFill>
                  <a:schemeClr val="tx1"/>
                </a:solidFill>
                <a:latin typeface="Times New Roman" pitchFamily="18" charset="0"/>
                <a:cs typeface="Times New Roman" pitchFamily="18" charset="0"/>
              </a:endParaRPr>
            </a:p>
          </p:txBody>
        </p:sp>
        <p:sp>
          <p:nvSpPr>
            <p:cNvPr id="17" name="_s65539"/>
            <p:cNvSpPr>
              <a:spLocks noChangeArrowheads="1"/>
            </p:cNvSpPr>
            <p:nvPr/>
          </p:nvSpPr>
          <p:spPr bwMode="auto">
            <a:xfrm>
              <a:off x="6601" y="2226"/>
              <a:ext cx="2160" cy="7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ru-RU" b="1">
                  <a:solidFill>
                    <a:srgbClr val="000033"/>
                  </a:solidFill>
                  <a:latin typeface="Times New Roman" pitchFamily="18" charset="0"/>
                  <a:cs typeface="Times New Roman" pitchFamily="18" charset="0"/>
                </a:rPr>
                <a:t>Телевидение </a:t>
              </a:r>
              <a:endParaRPr lang="ru-RU" b="1">
                <a:solidFill>
                  <a:schemeClr val="tx1"/>
                </a:solidFill>
                <a:latin typeface="Times New Roman" pitchFamily="18" charset="0"/>
                <a:cs typeface="Times New Roman" pitchFamily="18" charset="0"/>
              </a:endParaRPr>
            </a:p>
          </p:txBody>
        </p:sp>
        <p:sp>
          <p:nvSpPr>
            <p:cNvPr id="18" name="_s65538"/>
            <p:cNvSpPr>
              <a:spLocks noChangeArrowheads="1"/>
            </p:cNvSpPr>
            <p:nvPr/>
          </p:nvSpPr>
          <p:spPr bwMode="auto">
            <a:xfrm>
              <a:off x="9120" y="2226"/>
              <a:ext cx="2160" cy="72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ru-RU" b="1">
                  <a:solidFill>
                    <a:srgbClr val="000033"/>
                  </a:solidFill>
                  <a:latin typeface="Times New Roman" pitchFamily="18" charset="0"/>
                  <a:cs typeface="Times New Roman" pitchFamily="18" charset="0"/>
                </a:rPr>
                <a:t>Интернет</a:t>
              </a:r>
              <a:endParaRPr lang="ru-RU" b="1">
                <a:solidFill>
                  <a:schemeClr val="tx1"/>
                </a:solidFill>
                <a:latin typeface="Times New Roman" pitchFamily="18" charset="0"/>
                <a:cs typeface="Times New Roman" pitchFamily="18" charset="0"/>
              </a:endParaRPr>
            </a:p>
          </p:txBody>
        </p:sp>
      </p:grpSp>
      <p:sp>
        <p:nvSpPr>
          <p:cNvPr id="26" name="Стрелка углом вверх 25"/>
          <p:cNvSpPr/>
          <p:nvPr/>
        </p:nvSpPr>
        <p:spPr>
          <a:xfrm>
            <a:off x="4929188" y="8429625"/>
            <a:ext cx="1643062" cy="500063"/>
          </a:xfrm>
          <a:prstGeom prst="bentUp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ПОКОЛЕНИЕ\Я-Гражданин 2010\Рабочая группа\Фото28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42" y="4000496"/>
            <a:ext cx="2667019"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descr="G:\ПОКОЛЕНИЕ\Я-Гражданин 2010\Рабочая группа\Фото26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60" y="1500166"/>
            <a:ext cx="1785926" cy="2381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4820" name="WordArt 2"/>
          <p:cNvSpPr>
            <a:spLocks noChangeArrowheads="1" noChangeShapeType="1" noTextEdit="1"/>
          </p:cNvSpPr>
          <p:nvPr/>
        </p:nvSpPr>
        <p:spPr bwMode="auto">
          <a:xfrm>
            <a:off x="1285875" y="785813"/>
            <a:ext cx="4791075" cy="581025"/>
          </a:xfrm>
          <a:prstGeom prst="rect">
            <a:avLst/>
          </a:prstGeom>
        </p:spPr>
        <p:txBody>
          <a:bodyPr wrap="none" fromWordArt="1">
            <a:prstTxWarp prst="textPlain">
              <a:avLst>
                <a:gd name="adj" fmla="val 50000"/>
              </a:avLst>
            </a:prstTxWarp>
          </a:bodyPr>
          <a:lstStyle/>
          <a:p>
            <a:pPr algn="ctr"/>
            <a:r>
              <a:rPr lang="ru-RU" sz="3600" b="1" kern="10">
                <a:ln w="9525">
                  <a:solidFill>
                    <a:srgbClr val="FFFF00"/>
                  </a:solidFill>
                  <a:round/>
                  <a:headEnd/>
                  <a:tailEnd/>
                </a:ln>
                <a:solidFill>
                  <a:srgbClr val="FF0000"/>
                </a:solidFill>
                <a:latin typeface="Segoe Print"/>
              </a:rPr>
              <a:t>Социологи</a:t>
            </a:r>
          </a:p>
        </p:txBody>
      </p:sp>
      <p:graphicFrame>
        <p:nvGraphicFramePr>
          <p:cNvPr id="6" name="Схема 5"/>
          <p:cNvGraphicFramePr/>
          <p:nvPr/>
        </p:nvGraphicFramePr>
        <p:xfrm>
          <a:off x="428604" y="5072066"/>
          <a:ext cx="6000792" cy="3595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4822" name="Picture 2" descr="G:\ПОКОЛЕНИЕ\Я-Гражданин 2010\new_943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84388" y="1785938"/>
            <a:ext cx="363061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G:\ПОКОЛЕНИЕ\Я-Гражданин 2010\анкеты\Фото2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447647">
            <a:off x="207963" y="6167438"/>
            <a:ext cx="25114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rgbClr val="FF0000"/>
                </a:solidFill>
                <a:latin typeface="Times New Roman" pitchFamily="18" charset="0"/>
                <a:cs typeface="Times New Roman" pitchFamily="18" charset="0"/>
              </a:rPr>
              <a:t>РЕЗУЛЬТАТЫ АНКЕТИРОВАНИЯ</a:t>
            </a:r>
            <a:br>
              <a:rPr lang="ru-RU"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опрошено 687 человек</a:t>
            </a:r>
            <a:endParaRPr lang="ru-RU" dirty="0">
              <a:solidFill>
                <a:srgbClr val="FF0000"/>
              </a:solidFill>
              <a:latin typeface="Times New Roman" pitchFamily="18" charset="0"/>
              <a:cs typeface="Times New Roman" pitchFamily="18" charset="0"/>
            </a:endParaRPr>
          </a:p>
        </p:txBody>
      </p:sp>
      <p:graphicFrame>
        <p:nvGraphicFramePr>
          <p:cNvPr id="3" name="Содержимое 3"/>
          <p:cNvGraphicFramePr>
            <a:graphicFrameLocks noGrp="1"/>
          </p:cNvGraphicFramePr>
          <p:nvPr>
            <p:ph idx="1"/>
          </p:nvPr>
        </p:nvGraphicFramePr>
        <p:xfrm>
          <a:off x="1193800" y="2408238"/>
          <a:ext cx="4970463" cy="3717925"/>
        </p:xfrm>
        <a:graphic>
          <a:graphicData uri="http://schemas.openxmlformats.org/drawingml/2006/chart">
            <c:chart xmlns:c="http://schemas.openxmlformats.org/drawingml/2006/chart" xmlns:r="http://schemas.openxmlformats.org/officeDocument/2006/relationships" r:id="rId3"/>
          </a:graphicData>
        </a:graphic>
      </p:graphicFrame>
      <p:pic>
        <p:nvPicPr>
          <p:cNvPr id="1029" name="Picture 4" descr="G:\ПОКОЛЕНИЕ\Я-Гражданин 2010\анкеты\Фото2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392947">
            <a:off x="4200525" y="6275388"/>
            <a:ext cx="265271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 descr="G:\ПОКОЛЕНИЕ\Я-Гражданин 2010\анкеты\Фото2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28875" y="6318250"/>
            <a:ext cx="21193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G:\ПОКОЛЕНИЕ\Я-Гражданин 2010\анкеты\Фото2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4357697" y="4429121"/>
            <a:ext cx="2857489" cy="2143116"/>
          </a:xfrm>
          <a:prstGeom prst="rect">
            <a:avLst/>
          </a:prstGeom>
          <a:ln>
            <a:noFill/>
          </a:ln>
          <a:effectLst>
            <a:softEdge rad="112500"/>
          </a:effectLst>
        </p:spPr>
      </p:pic>
      <p:pic>
        <p:nvPicPr>
          <p:cNvPr id="4101" name="Picture 5" descr="G:\ПОКОЛЕНИЕ\Я-Гражданин 2010\анкеты\Фото2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285988" y="4357690"/>
            <a:ext cx="2857551" cy="2143164"/>
          </a:xfrm>
          <a:prstGeom prst="rect">
            <a:avLst/>
          </a:prstGeom>
          <a:ln>
            <a:noFill/>
          </a:ln>
          <a:effectLst>
            <a:softEdge rad="112500"/>
          </a:effectLst>
        </p:spPr>
      </p:pic>
      <p:graphicFrame>
        <p:nvGraphicFramePr>
          <p:cNvPr id="2" name="Содержимое 3"/>
          <p:cNvGraphicFramePr>
            <a:graphicFrameLocks noGrp="1"/>
          </p:cNvGraphicFramePr>
          <p:nvPr>
            <p:ph idx="1"/>
          </p:nvPr>
        </p:nvGraphicFramePr>
        <p:xfrm>
          <a:off x="265113" y="336550"/>
          <a:ext cx="6542087" cy="4637088"/>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descr="G:\ПОКОЛЕНИЕ\Я-Гражданин 2010\анкеты\Фото2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151782" y="4348756"/>
            <a:ext cx="2786083" cy="2089563"/>
          </a:xfrm>
          <a:prstGeom prst="rect">
            <a:avLst/>
          </a:prstGeom>
          <a:ln>
            <a:noFill/>
          </a:ln>
          <a:effectLst>
            <a:softEdge rad="112500"/>
          </a:effectLst>
        </p:spPr>
      </p:pic>
      <p:pic>
        <p:nvPicPr>
          <p:cNvPr id="4102" name="Picture 6" descr="G:\ПОКОЛЕНИЕ\Я-Гражданин 2010\анкеты\Фото23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2482450" y="7018748"/>
            <a:ext cx="2428860" cy="1821645"/>
          </a:xfrm>
          <a:prstGeom prst="rect">
            <a:avLst/>
          </a:prstGeom>
          <a:ln>
            <a:noFill/>
          </a:ln>
          <a:effectLst>
            <a:softEdge rad="112500"/>
          </a:effectLst>
        </p:spPr>
      </p:pic>
      <p:pic>
        <p:nvPicPr>
          <p:cNvPr id="4103" name="Picture 7" descr="G:\ПОКОЛЕНИЕ\Я-Гражданин 2010\анкеты\Фото23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261916" y="6977048"/>
            <a:ext cx="2476516" cy="1857388"/>
          </a:xfrm>
          <a:prstGeom prst="rect">
            <a:avLst/>
          </a:prstGeom>
          <a:ln>
            <a:noFill/>
          </a:ln>
          <a:effectLst>
            <a:softEdge rad="112500"/>
          </a:effectLst>
        </p:spPr>
      </p:pic>
      <p:pic>
        <p:nvPicPr>
          <p:cNvPr id="4104" name="Picture 8" descr="G:\ПОКОЛЕНИЕ\Я-Гражданин 2010\анкеты\Фото21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00000">
            <a:off x="4643449" y="7143765"/>
            <a:ext cx="2285984" cy="1714487"/>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G:\ПОКОЛЕНИЕ\Я-Гражданин 2010\6a00d83452408569e20115702b4076970c-400w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14818" y="1214414"/>
            <a:ext cx="2357454" cy="2540157"/>
          </a:xfrm>
          <a:prstGeom prst="ellipse">
            <a:avLst/>
          </a:prstGeom>
          <a:ln>
            <a:noFill/>
          </a:ln>
          <a:effectLst>
            <a:softEdge rad="112500"/>
          </a:effectLst>
        </p:spPr>
      </p:pic>
      <p:sp>
        <p:nvSpPr>
          <p:cNvPr id="35843" name="Заголовок 1"/>
          <p:cNvSpPr>
            <a:spLocks noGrp="1"/>
          </p:cNvSpPr>
          <p:nvPr>
            <p:ph type="title"/>
          </p:nvPr>
        </p:nvSpPr>
        <p:spPr>
          <a:xfrm>
            <a:off x="500063" y="285750"/>
            <a:ext cx="6086475" cy="990600"/>
          </a:xfrm>
        </p:spPr>
        <p:txBody>
          <a:bodyPr/>
          <a:lstStyle/>
          <a:p>
            <a:pPr eaLnBrk="1" hangingPunct="1"/>
            <a:r>
              <a:rPr lang="ru-RU" smtClean="0">
                <a:latin typeface="Times New Roman" pitchFamily="18" charset="0"/>
                <a:cs typeface="Times New Roman" pitchFamily="18" charset="0"/>
              </a:rPr>
              <a:t>Опросный лист</a:t>
            </a:r>
          </a:p>
        </p:txBody>
      </p:sp>
      <p:pic>
        <p:nvPicPr>
          <p:cNvPr id="4" name="Picture 8" descr="C:\Users\Арман\Desktop\Фото\Фото0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70" y="1500166"/>
            <a:ext cx="3000396" cy="22502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845" name="Picture 3" descr="G:\ПОКОЛЕНИЕ\Я-Гражданин 2010\анкеты\опрос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71938" y="3643313"/>
            <a:ext cx="2786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G:\ПОКОЛЕНИЕ\Я-Гражданин 2010\анкеты\опрос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50" y="4786313"/>
            <a:ext cx="276225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G:\ПОКОЛЕНИЕ\Я-Гражданин 2010\анкеты\опрос 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28813" y="5072063"/>
            <a:ext cx="2835275"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Содержимое 2"/>
          <p:cNvSpPr>
            <a:spLocks noGrp="1"/>
          </p:cNvSpPr>
          <p:nvPr>
            <p:ph idx="1"/>
          </p:nvPr>
        </p:nvSpPr>
        <p:spPr>
          <a:xfrm>
            <a:off x="1357313" y="4929188"/>
            <a:ext cx="5286375" cy="6034087"/>
          </a:xfrm>
        </p:spPr>
        <p:txBody>
          <a:bodyPr/>
          <a:lstStyle/>
          <a:p>
            <a:pPr indent="11113" algn="just" eaLnBrk="1" hangingPunct="1">
              <a:buFont typeface="Arial" pitchFamily="34" charset="0"/>
              <a:buNone/>
            </a:pPr>
            <a:r>
              <a:rPr lang="ru-RU" sz="2000" smtClean="0">
                <a:latin typeface="Times New Roman" pitchFamily="18" charset="0"/>
                <a:cs typeface="Times New Roman" pitchFamily="18" charset="0"/>
              </a:rPr>
              <a:t>Таким образом, социологические исследования показали, что выбранная нами проблема актуальна и социально значимая для жителей и власти нашего района, ощущая такую поддержку, мы поняли также, что сумеем не только привлечь внимание к проблеме, но и осуществить задуманное.</a:t>
            </a:r>
          </a:p>
          <a:p>
            <a:pPr indent="11113" algn="just" eaLnBrk="1" hangingPunct="1">
              <a:buFont typeface="Arial" pitchFamily="34" charset="0"/>
              <a:buNone/>
            </a:pPr>
            <a:endParaRPr lang="ru-RU" sz="2000" smtClean="0">
              <a:latin typeface="Times New Roman" pitchFamily="18" charset="0"/>
              <a:cs typeface="Times New Roman" pitchFamily="18" charset="0"/>
            </a:endParaRPr>
          </a:p>
        </p:txBody>
      </p:sp>
      <p:sp>
        <p:nvSpPr>
          <p:cNvPr id="2049" name="WordArt 1"/>
          <p:cNvSpPr>
            <a:spLocks noChangeArrowheads="1" noChangeShapeType="1" noTextEdit="1"/>
          </p:cNvSpPr>
          <p:nvPr/>
        </p:nvSpPr>
        <p:spPr bwMode="auto">
          <a:xfrm>
            <a:off x="1143000" y="500063"/>
            <a:ext cx="5362575" cy="800100"/>
          </a:xfrm>
          <a:prstGeom prst="rect">
            <a:avLst/>
          </a:prstGeom>
        </p:spPr>
        <p:txBody>
          <a:bodyPr wrap="none" fromWordArt="1">
            <a:prstTxWarp prst="textPlain">
              <a:avLst>
                <a:gd name="adj" fmla="val 50000"/>
              </a:avLst>
            </a:prstTxWarp>
          </a:bodyPr>
          <a:lstStyle/>
          <a:p>
            <a:pPr algn="ctr" fontAlgn="auto">
              <a:spcBef>
                <a:spcPts val="0"/>
              </a:spcBef>
              <a:spcAft>
                <a:spcPts val="0"/>
              </a:spcAft>
              <a:defRPr/>
            </a:pPr>
            <a:r>
              <a:rPr lang="ru-RU"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Arial"/>
              </a:rPr>
              <a:t>                 </a:t>
            </a:r>
          </a:p>
        </p:txBody>
      </p:sp>
      <p:pic>
        <p:nvPicPr>
          <p:cNvPr id="6146" name="Picture 2" descr="G:\ПОКОЛЕНИЕ\Я-Гражданин 2010\анкеты\Фото2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04" y="1500166"/>
            <a:ext cx="2928958" cy="219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9941" name="Picture 7" descr="f4cdb703a44babfc0c2e2e84b746247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357188"/>
            <a:ext cx="64293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1111200734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876" y="1357290"/>
            <a:ext cx="1809297" cy="1357322"/>
          </a:xfrm>
          <a:prstGeom prst="rect">
            <a:avLst/>
          </a:prstGeom>
          <a:ln>
            <a:noFill/>
          </a:ln>
          <a:effectLst>
            <a:softEdge rad="112500"/>
          </a:effectLst>
        </p:spPr>
      </p:pic>
      <p:pic>
        <p:nvPicPr>
          <p:cNvPr id="39943" name="Picture 14" descr="e8b094b7950d327c31c53f3be710d585"/>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214313" y="6072188"/>
            <a:ext cx="182403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25012007880"/>
          <p:cNvPicPr>
            <a:picLocks noChangeAspect="1" noChangeArrowheads="1"/>
          </p:cNvPicPr>
          <p:nvPr/>
        </p:nvPicPr>
        <p:blipFill>
          <a:blip r:embed="rId6" cstate="email">
            <a:lum bright="12000"/>
            <a:extLst>
              <a:ext uri="{28A0092B-C50C-407E-A947-70E740481C1C}">
                <a14:useLocalDpi xmlns:a14="http://schemas.microsoft.com/office/drawing/2010/main"/>
              </a:ext>
            </a:extLst>
          </a:blip>
          <a:srcRect/>
          <a:stretch>
            <a:fillRect/>
          </a:stretch>
        </p:blipFill>
        <p:spPr bwMode="auto">
          <a:xfrm>
            <a:off x="3643314" y="2928926"/>
            <a:ext cx="1803528" cy="1353231"/>
          </a:xfrm>
          <a:prstGeom prst="rect">
            <a:avLst/>
          </a:prstGeom>
          <a:ln>
            <a:noFill/>
          </a:ln>
          <a:effectLst>
            <a:softEdge rad="112500"/>
          </a:effectLst>
        </p:spPr>
      </p:pic>
      <p:pic>
        <p:nvPicPr>
          <p:cNvPr id="16" name="Picture 6" descr="G:\ПОКОЛЕНИЕ\Я-Гражданин 2010\освещение улиц\соц реклама и беседа\P301094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86388" y="1785918"/>
            <a:ext cx="1257188" cy="2000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888" y="404813"/>
            <a:ext cx="2528887" cy="884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G:\ПОКОЛЕНИЕ\Я-Гражданин 2010\800_0.jpe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1563" y="5000625"/>
            <a:ext cx="41211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descr="Рисунок2"/>
          <p:cNvPicPr>
            <a:picLocks noChangeAspect="1" noChangeArrowheads="1"/>
          </p:cNvPicPr>
          <p:nvPr/>
        </p:nvPicPr>
        <p:blipFill>
          <a:blip r:embed="rId4" cstate="email">
            <a:lum bright="12000"/>
            <a:extLst>
              <a:ext uri="{28A0092B-C50C-407E-A947-70E740481C1C}">
                <a14:useLocalDpi xmlns:a14="http://schemas.microsoft.com/office/drawing/2010/main"/>
              </a:ext>
            </a:extLst>
          </a:blip>
          <a:srcRect/>
          <a:stretch>
            <a:fillRect/>
          </a:stretch>
        </p:blipFill>
        <p:spPr bwMode="auto">
          <a:xfrm>
            <a:off x="5143500" y="5214938"/>
            <a:ext cx="12858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noChangeArrowheads="1"/>
          </p:cNvPicPr>
          <p:nvPr/>
        </p:nvPicPr>
        <p:blipFill>
          <a:blip r:embed="rId5">
            <a:lum bright="-18000" contrast="18000"/>
            <a:extLst>
              <a:ext uri="{28A0092B-C50C-407E-A947-70E740481C1C}">
                <a14:useLocalDpi xmlns:a14="http://schemas.microsoft.com/office/drawing/2010/main"/>
              </a:ext>
            </a:extLst>
          </a:blip>
          <a:srcRect/>
          <a:stretch>
            <a:fillRect/>
          </a:stretch>
        </p:blipFill>
        <p:spPr bwMode="auto">
          <a:xfrm>
            <a:off x="1714500" y="7786688"/>
            <a:ext cx="335756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E:\Рабочий стол\книги.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7869" y="6929454"/>
            <a:ext cx="1597800" cy="1880121"/>
          </a:xfrm>
          <a:prstGeom prst="rect">
            <a:avLst/>
          </a:prstGeom>
          <a:ln>
            <a:noFill/>
          </a:ln>
          <a:effectLst>
            <a:softEdge rad="112500"/>
          </a:effectLst>
        </p:spPr>
      </p:pic>
      <p:pic>
        <p:nvPicPr>
          <p:cNvPr id="40967" name="Picture 4" descr="E:\Рабочий стол\00D05CCB1E55_94.100.179.174_172.17.25.45_000483.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72063" y="7072313"/>
            <a:ext cx="150018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WordArt 2"/>
          <p:cNvSpPr>
            <a:spLocks noChangeArrowheads="1" noChangeShapeType="1" noTextEdit="1"/>
          </p:cNvSpPr>
          <p:nvPr/>
        </p:nvSpPr>
        <p:spPr bwMode="auto">
          <a:xfrm>
            <a:off x="1000125" y="571500"/>
            <a:ext cx="5000625" cy="857250"/>
          </a:xfrm>
          <a:prstGeom prst="rect">
            <a:avLst/>
          </a:prstGeom>
        </p:spPr>
        <p:txBody>
          <a:bodyPr wrap="none" fromWordArt="1">
            <a:prstTxWarp prst="textPlain">
              <a:avLst>
                <a:gd name="adj" fmla="val 48509"/>
              </a:avLst>
            </a:prstTxWarp>
          </a:bodyPr>
          <a:lstStyle/>
          <a:p>
            <a:pPr algn="ctr"/>
            <a:r>
              <a:rPr lang="ru-RU" sz="3600" b="1" kern="10">
                <a:ln w="9525">
                  <a:solidFill>
                    <a:srgbClr val="FFFF00"/>
                  </a:solidFill>
                  <a:round/>
                  <a:headEnd/>
                  <a:tailEnd/>
                </a:ln>
                <a:solidFill>
                  <a:srgbClr val="FF0000"/>
                </a:solidFill>
                <a:latin typeface="Segoe Print"/>
              </a:rPr>
              <a:t>Правоведы </a:t>
            </a:r>
          </a:p>
        </p:txBody>
      </p:sp>
      <p:pic>
        <p:nvPicPr>
          <p:cNvPr id="1026" name="Picture 2" descr="G:\ПОКОЛЕНИЕ\Я-Гражданин 2010\Рабочая группа\Фото29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28847" y="1764214"/>
            <a:ext cx="4000528" cy="30003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Прямоугольник 3"/>
          <p:cNvSpPr>
            <a:spLocks noChangeArrowheads="1"/>
          </p:cNvSpPr>
          <p:nvPr/>
        </p:nvSpPr>
        <p:spPr bwMode="auto">
          <a:xfrm>
            <a:off x="357188" y="571500"/>
            <a:ext cx="6215062" cy="791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b="1">
                <a:latin typeface="Times New Roman" pitchFamily="18" charset="0"/>
                <a:cs typeface="Times New Roman" pitchFamily="18" charset="0"/>
              </a:rPr>
              <a:t>По донорству</a:t>
            </a:r>
          </a:p>
          <a:p>
            <a:pPr algn="just"/>
            <a:r>
              <a:rPr lang="ru-RU" sz="1200">
                <a:latin typeface="Times New Roman" pitchFamily="18" charset="0"/>
                <a:cs typeface="Times New Roman" pitchFamily="18" charset="0"/>
              </a:rPr>
              <a:t>     В настоящее время трудно назвать область медицины, где бы не применялось переливание крови и её компонентов, как одно из эффективных лечебных средств. Тяжёлые травмы и операции, массивные кровотечения и заболевания крови, злокачественные новообразования, детские и инфекционные болезни, септические состояния, ожоги и отравления - вот далеко не полный перечень медицинских показаний, когда вопросы жизни или смерти, здоровья или болезни решаются при помощи цельной крови, компонентов и препаратов, приготовленных из неё, потребность в которых постоянно возрастает. Только за последние шесть месяцев этого года в лечебно - профилактических учреждениях города и района было использовано для лечения больных : 480 л. эритроцитарной массы и 880 л. замороженной плазмы. </a:t>
            </a:r>
          </a:p>
          <a:p>
            <a:pPr algn="just"/>
            <a:r>
              <a:rPr lang="ru-RU" sz="1200">
                <a:latin typeface="Times New Roman" pitchFamily="18" charset="0"/>
                <a:cs typeface="Times New Roman" pitchFamily="18" charset="0"/>
              </a:rPr>
              <a:t>      Кровь, как лечебное средство во многих случаях ничем заменить нельзя, а единственным её источником является только здоровый человек - донор. Так, на диспансерном учёте в гематологическом отделении ЦРКБ состоят 9 мальчиков, страдающих гемофилией, у которых вследствие 6-ти месячного курса лечения цитостатиками разрушаются клетки костного мозга и жизнь этих детей, в прямом смысле зависит от применения компонентов и препаратов донорской крови. В этом же отделении за текущее полугодие прошло лечение 5 детей и 3 взрослых больных острыми лейкозами и апластическими анемиями, для лечения каждого из которых необходима кровь от 60 - 70 доноров. </a:t>
            </a:r>
          </a:p>
          <a:p>
            <a:pPr algn="just"/>
            <a:r>
              <a:rPr lang="ru-RU" sz="1200">
                <a:latin typeface="Times New Roman" pitchFamily="18" charset="0"/>
                <a:cs typeface="Times New Roman" pitchFamily="18" charset="0"/>
              </a:rPr>
              <a:t>      Специальными научными исследованиями и многолетним практическим опытом доказано, что дача крови в дозе 450 мл. абсолютно безопасна и безвредна для организма, так как организм в течении 60 дней после кроводачи и 7 -14 дней после плазмафереза, полностью компенсирует вещества и клетки утраченной крови. Доноры реже болеют острыми простудными заболеваниями, склеротические изменения (накопление холестерина и липидов в крови и тканях) у доноров развиваются значительно позже и медленнее, чем у людей, никогда не сдававших кровь. Вот поэтому донором может быть каждый здоровый человек в возрасте от 18 - 60 лет независимо от пола и профессии. </a:t>
            </a:r>
          </a:p>
          <a:p>
            <a:pPr algn="just"/>
            <a:r>
              <a:rPr lang="ru-RU" sz="1200">
                <a:latin typeface="Times New Roman" pitchFamily="18" charset="0"/>
                <a:cs typeface="Times New Roman" pitchFamily="18" charset="0"/>
              </a:rPr>
              <a:t>     Обычно человеку трудно заставить себя прийти на профилактический осмотр к врачу без серьёзных на то оснований. Но если донор сдаёт кровь хотя бы один раз в год, он обязательно проверит своё здоровье. Практика показывает, что при осмотре доноров врачом, удаётся выявить потенциальных больных, то есть нарушение здоровья, о котором сам донор и не подозревает (вирусный гепатит В, С, ВИЧ-инфекция, сифилис, заболевания крови и т. д.). Это тем более ценно, что при современном состоянии медицины раннее выявление болезни способствует её успешному излечению. </a:t>
            </a:r>
          </a:p>
          <a:p>
            <a:pPr algn="just"/>
            <a:r>
              <a:rPr lang="ru-RU" sz="1200">
                <a:latin typeface="Times New Roman" pitchFamily="18" charset="0"/>
                <a:cs typeface="Times New Roman" pitchFamily="18" charset="0"/>
              </a:rPr>
              <a:t>      Во всех развитых странах практикуется безвозмездное донорство, так как дача крови является гражданским долгом каждого человека. Если человек один раз в жизни сдаст кровь - проблем с переливанием крови больным не будет. </a:t>
            </a:r>
          </a:p>
          <a:p>
            <a:pPr algn="just"/>
            <a:endParaRPr lang="ru-RU" sz="1200">
              <a:latin typeface="Times New Roman" pitchFamily="18" charset="0"/>
              <a:cs typeface="Times New Roman" pitchFamily="18" charset="0"/>
            </a:endParaRPr>
          </a:p>
          <a:p>
            <a:pPr algn="just"/>
            <a:endParaRPr lang="ru-RU" sz="1200">
              <a:latin typeface="Times New Roman" pitchFamily="18" charset="0"/>
              <a:cs typeface="Times New Roman" pitchFamily="18" charset="0"/>
            </a:endParaRPr>
          </a:p>
          <a:p>
            <a:pPr algn="just"/>
            <a:r>
              <a:rPr lang="ru-RU" sz="1200" b="1">
                <a:latin typeface="Times New Roman" pitchFamily="18" charset="0"/>
                <a:cs typeface="Times New Roman" pitchFamily="18" charset="0"/>
              </a:rPr>
              <a:t>Зав. донорским отделом ГСПК, врач-трансфузиолог                    В.В.Вознюк</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3"/>
          <p:cNvSpPr>
            <a:spLocks noChangeArrowheads="1"/>
          </p:cNvSpPr>
          <p:nvPr/>
        </p:nvSpPr>
        <p:spPr bwMode="auto">
          <a:xfrm>
            <a:off x="285750" y="928688"/>
            <a:ext cx="65722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a:t>Транспортировка компонентов - составляющая безопасности гемотрансфузий.</a:t>
            </a:r>
          </a:p>
          <a:p>
            <a:pPr algn="ctr"/>
            <a:r>
              <a:rPr lang="ru-RU"/>
              <a:t> Коваленко В.Н.</a:t>
            </a:r>
          </a:p>
          <a:p>
            <a:pPr algn="ctr"/>
            <a:r>
              <a:rPr lang="ru-RU"/>
              <a:t>ГУЗ «Ставропольская краевая станция переливания крови»</a:t>
            </a:r>
          </a:p>
          <a:p>
            <a:pPr algn="ctr"/>
            <a:r>
              <a:rPr lang="ru-RU"/>
              <a:t>(главный врач М.Н. Губанова)</a:t>
            </a:r>
          </a:p>
        </p:txBody>
      </p:sp>
      <p:pic>
        <p:nvPicPr>
          <p:cNvPr id="50179" name="Picture 2" descr="http://www.stavspk.ru/images/bann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75" y="0"/>
            <a:ext cx="66468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Прямоугольник 5"/>
          <p:cNvSpPr>
            <a:spLocks noChangeArrowheads="1"/>
          </p:cNvSpPr>
          <p:nvPr/>
        </p:nvSpPr>
        <p:spPr bwMode="auto">
          <a:xfrm>
            <a:off x="428625" y="8715375"/>
            <a:ext cx="6429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az-Latn-AZ" sz="900" b="1"/>
              <a:t>http://www.stavspk.ru/list_88_transportirovka_komponentov_sostavljajuschaja_bezopasnosti_gemotransfuzij.html</a:t>
            </a:r>
            <a:endParaRPr lang="ru-RU" sz="900" b="1"/>
          </a:p>
        </p:txBody>
      </p:sp>
      <p:pic>
        <p:nvPicPr>
          <p:cNvPr id="50181" name="Picture 4" descr="&amp;Scy;&amp;tcy;&amp;acy;&amp;vcy;&amp;rcy;&amp;ocy;&amp;pcy;&amp;ocy;&amp;lcy;&amp;softcy;&amp;scy;&amp;kcy;&amp;acy;&amp;yacy; &amp;kcy;&amp;rcy;&amp;acy;&amp;iecy;&amp;vcy;&amp;acy;&amp;yacy; &amp;scy;&amp;tcy;&amp;acy;&amp;ncy;&amp;tscy;&amp;icy;&amp;yacy; &amp;pcy;&amp;iecy;&amp;rcy;&amp;iecy;&amp;lcy;&amp;icy;&amp;vcy;&amp;acy;&amp;ncy;&amp;icy;&amp;yacy; &amp;kcy;&amp;rcy;&amp;ocy;&amp;vcy;&amp;ic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1500" y="2500313"/>
            <a:ext cx="857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Прямоугольник 8"/>
          <p:cNvSpPr>
            <a:spLocks noChangeArrowheads="1"/>
          </p:cNvSpPr>
          <p:nvPr/>
        </p:nvSpPr>
        <p:spPr bwMode="auto">
          <a:xfrm>
            <a:off x="1571625" y="3000375"/>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b="1">
                <a:hlinkClick r:id="rId4"/>
              </a:rPr>
              <a:t>ГУЗ "Ставропольская краевая станция переливания крови"</a:t>
            </a:r>
            <a:endParaRPr lang="ru-RU" b="1"/>
          </a:p>
        </p:txBody>
      </p:sp>
      <p:pic>
        <p:nvPicPr>
          <p:cNvPr id="5018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t="10254" r="2148" b="4053"/>
          <a:stretch>
            <a:fillRect/>
          </a:stretch>
        </p:blipFill>
        <p:spPr bwMode="auto">
          <a:xfrm>
            <a:off x="214313" y="4000500"/>
            <a:ext cx="65722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txBox="1">
            <a:spLocks noGrp="1"/>
          </p:cNvSpPr>
          <p:nvPr>
            <p:ph type="title"/>
          </p:nvPr>
        </p:nvSpPr>
        <p:spPr>
          <a:xfrm>
            <a:off x="428604" y="642910"/>
            <a:ext cx="6172200" cy="1524000"/>
          </a:xfrm>
          <a:ln>
            <a:miter lim="800000"/>
            <a:headEnd/>
            <a:tailEnd/>
          </a:ln>
        </p:spPr>
        <p:txBody>
          <a:bodyPr>
            <a:normAutofit/>
          </a:bodyPr>
          <a:lstStyle/>
          <a:p>
            <a:pPr fontAlgn="auto">
              <a:spcAft>
                <a:spcPts val="0"/>
              </a:spcAft>
              <a:defRPr/>
            </a:pPr>
            <a:r>
              <a:rPr lang="ru-RU" b="1" cap="all" dirty="0">
                <a:solidFill>
                  <a:srgbClr val="FF0000"/>
                </a:solidFill>
                <a:effectLst>
                  <a:glow rad="101600">
                    <a:srgbClr val="FF0000">
                      <a:alpha val="60000"/>
                    </a:srgbClr>
                  </a:glow>
                </a:effectLst>
                <a:latin typeface="Segoe Print" pitchFamily="2" charset="0"/>
              </a:rPr>
              <a:t>Мы </a:t>
            </a:r>
            <a:r>
              <a:rPr lang="ru-RU" b="1" cap="all" dirty="0" smtClean="0">
                <a:solidFill>
                  <a:srgbClr val="FF0000"/>
                </a:solidFill>
                <a:effectLst>
                  <a:glow rad="101600">
                    <a:srgbClr val="FF0000">
                      <a:alpha val="60000"/>
                    </a:srgbClr>
                  </a:glow>
                </a:effectLst>
                <a:latin typeface="Segoe Print" pitchFamily="2" charset="0"/>
              </a:rPr>
              <a:t>планируем </a:t>
            </a:r>
            <a:endParaRPr lang="ru-RU" b="1" cap="all" dirty="0">
              <a:solidFill>
                <a:srgbClr val="FF0000"/>
              </a:solidFill>
              <a:effectLst>
                <a:glow rad="101600">
                  <a:srgbClr val="FF0000">
                    <a:alpha val="60000"/>
                  </a:srgbClr>
                </a:glow>
              </a:effectLst>
              <a:latin typeface="Segoe Print" pitchFamily="2" charset="0"/>
            </a:endParaRPr>
          </a:p>
        </p:txBody>
      </p:sp>
      <p:sp>
        <p:nvSpPr>
          <p:cNvPr id="5" name="Содержимое 2"/>
          <p:cNvSpPr txBox="1">
            <a:spLocks/>
          </p:cNvSpPr>
          <p:nvPr/>
        </p:nvSpPr>
        <p:spPr bwMode="auto">
          <a:xfrm>
            <a:off x="357188" y="4643438"/>
            <a:ext cx="6215062" cy="6034087"/>
          </a:xfrm>
          <a:prstGeom prst="rect">
            <a:avLst/>
          </a:prstGeom>
          <a:noFill/>
          <a:ln w="9525">
            <a:noFill/>
            <a:miter lim="800000"/>
            <a:headEnd/>
            <a:tailEnd/>
          </a:ln>
        </p:spPr>
        <p:txBody>
          <a:bodyPr>
            <a:normAutofit/>
          </a:bodyPr>
          <a:lstStyle/>
          <a:p>
            <a:pPr marL="342900" indent="11113" algn="just" fontAlgn="auto">
              <a:spcBef>
                <a:spcPct val="20000"/>
              </a:spcBef>
              <a:spcAft>
                <a:spcPts val="0"/>
              </a:spcAft>
              <a:buFont typeface="Arial" pitchFamily="34" charset="0"/>
              <a:buNone/>
              <a:defRPr/>
            </a:pPr>
            <a:r>
              <a:rPr lang="ru-RU" sz="2000" dirty="0">
                <a:latin typeface="Times New Roman" pitchFamily="18" charset="0"/>
                <a:cs typeface="Times New Roman" pitchFamily="18" charset="0"/>
              </a:rPr>
              <a:t>     В соответствии с планом началась реализация проекта. Создана инициативная группа, вокруг которой собрались помощники из числа учащихся 9 - 10 класса. Разделив обязанности, мы взялись за дело. Провели социологический опрос жителей района, запросили сведения, касающиеся нашего проекта. Поговорили с жителями района и убедились в правильности выбора проблемы. Затем изучили нормативно-правовую базу и проанализировали СМИ. Убедившись в актуальности проблемы, мы</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определили своих потенциальных партнёров, для этого составили карту контактов.</a:t>
            </a:r>
          </a:p>
          <a:p>
            <a:pPr marL="342900" indent="-342900" algn="just" fontAlgn="auto">
              <a:spcBef>
                <a:spcPct val="20000"/>
              </a:spcBef>
              <a:spcAft>
                <a:spcPts val="0"/>
              </a:spcAft>
              <a:buFont typeface="Arial" pitchFamily="34" charset="0"/>
              <a:buNone/>
              <a:defRPr/>
            </a:pPr>
            <a:endParaRPr lang="ru-RU" sz="2000" dirty="0">
              <a:latin typeface="Times New Roman" pitchFamily="18" charset="0"/>
              <a:cs typeface="Times New Roman" pitchFamily="18" charset="0"/>
            </a:endParaRPr>
          </a:p>
        </p:txBody>
      </p:sp>
      <p:pic>
        <p:nvPicPr>
          <p:cNvPr id="51204" name="Picture 5" descr="http://www.edvic.ru/insertfiles/accountant121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2214563"/>
            <a:ext cx="2357437"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http://www.usluzu.ru/uploads/posts/2008-11/1226935020_07_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8868" y="2214546"/>
            <a:ext cx="4318699" cy="2676527"/>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www.thespiritualun.org/friendshipCirc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8625" y="285750"/>
            <a:ext cx="32861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Заголовок 1"/>
          <p:cNvSpPr>
            <a:spLocks noGrp="1"/>
          </p:cNvSpPr>
          <p:nvPr>
            <p:ph type="title"/>
          </p:nvPr>
        </p:nvSpPr>
        <p:spPr>
          <a:xfrm>
            <a:off x="785813" y="2143125"/>
            <a:ext cx="3371850" cy="3776663"/>
          </a:xfrm>
        </p:spPr>
        <p:txBody>
          <a:bodyPr/>
          <a:lstStyle/>
          <a:p>
            <a:r>
              <a:rPr lang="ru-RU" b="1" smtClean="0">
                <a:solidFill>
                  <a:srgbClr val="FF0000"/>
                </a:solidFill>
              </a:rPr>
              <a:t>Проектная группа</a:t>
            </a:r>
          </a:p>
        </p:txBody>
      </p:sp>
      <p:pic>
        <p:nvPicPr>
          <p:cNvPr id="2" name="Picture 2" descr="H:\АРМАН\Рабочий стол\МОЯ ПАПОЧКА\картинки\районный день добровольца.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4714875"/>
            <a:ext cx="6215062" cy="4071938"/>
          </a:xfrm>
          <a:prstGeom prst="rect">
            <a:avLst/>
          </a:prstGeom>
          <a:ln>
            <a:noFill/>
          </a:ln>
          <a:effectLst>
            <a:outerShdw blurRad="292100" dist="139700" dir="2700000" algn="tl" rotWithShape="0">
              <a:srgbClr val="333333">
                <a:alpha val="65000"/>
              </a:srgbClr>
            </a:outerShdw>
          </a:effectLst>
        </p:spPr>
      </p:pic>
      <p:pic>
        <p:nvPicPr>
          <p:cNvPr id="8196" name="Picture 2" descr="G:\донор все Арману\Социальный плакат Ты молод! Ты можешь!.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6188" y="285750"/>
            <a:ext cx="2763837" cy="36861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7" name="Line 11"/>
          <p:cNvSpPr>
            <a:spLocks noChangeShapeType="1"/>
          </p:cNvSpPr>
          <p:nvPr/>
        </p:nvSpPr>
        <p:spPr bwMode="auto">
          <a:xfrm flipH="1" flipV="1">
            <a:off x="1714500" y="3071813"/>
            <a:ext cx="1214438" cy="4286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65" name="Text Box 9"/>
          <p:cNvSpPr txBox="1">
            <a:spLocks noChangeArrowheads="1"/>
          </p:cNvSpPr>
          <p:nvPr/>
        </p:nvSpPr>
        <p:spPr bwMode="auto">
          <a:xfrm>
            <a:off x="5429250" y="2214563"/>
            <a:ext cx="1214438" cy="776287"/>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r>
              <a:rPr lang="ru-RU" sz="1200" b="1">
                <a:solidFill>
                  <a:schemeClr val="tx1"/>
                </a:solidFill>
                <a:latin typeface="Times New Roman" pitchFamily="18" charset="0"/>
                <a:cs typeface="Times New Roman" pitchFamily="18" charset="0"/>
              </a:rPr>
              <a:t>Депутаты сельского  поселения</a:t>
            </a:r>
            <a:endParaRPr lang="ru-RU" b="1">
              <a:solidFill>
                <a:schemeClr val="tx1"/>
              </a:solidFill>
              <a:latin typeface="Times New Roman" pitchFamily="18" charset="0"/>
              <a:cs typeface="Times New Roman" pitchFamily="18" charset="0"/>
            </a:endParaRPr>
          </a:p>
        </p:txBody>
      </p:sp>
      <p:sp>
        <p:nvSpPr>
          <p:cNvPr id="45077" name="Text Box 21"/>
          <p:cNvSpPr txBox="1">
            <a:spLocks noChangeArrowheads="1"/>
          </p:cNvSpPr>
          <p:nvPr/>
        </p:nvSpPr>
        <p:spPr bwMode="auto">
          <a:xfrm>
            <a:off x="5357813" y="3857625"/>
            <a:ext cx="1500187" cy="7143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ru-RU" sz="1200" b="1">
                <a:solidFill>
                  <a:schemeClr val="tx1"/>
                </a:solidFill>
                <a:latin typeface="Times New Roman" pitchFamily="18" charset="0"/>
                <a:cs typeface="Times New Roman" pitchFamily="18" charset="0"/>
              </a:rPr>
              <a:t>Администрация муниципального образования</a:t>
            </a:r>
            <a:endParaRPr lang="ru-RU" b="1">
              <a:solidFill>
                <a:schemeClr val="tx1"/>
              </a:solidFill>
              <a:latin typeface="Times New Roman" pitchFamily="18" charset="0"/>
              <a:cs typeface="Times New Roman" pitchFamily="18" charset="0"/>
            </a:endParaRPr>
          </a:p>
        </p:txBody>
      </p:sp>
      <p:sp>
        <p:nvSpPr>
          <p:cNvPr id="45076" name="Text Box 20"/>
          <p:cNvSpPr txBox="1">
            <a:spLocks noChangeArrowheads="1"/>
          </p:cNvSpPr>
          <p:nvPr/>
        </p:nvSpPr>
        <p:spPr bwMode="auto">
          <a:xfrm>
            <a:off x="5429250" y="6215063"/>
            <a:ext cx="1143000" cy="5715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lgn="ctr">
              <a:defRPr/>
            </a:pPr>
            <a:r>
              <a:rPr lang="ru-RU" sz="1200" b="1">
                <a:solidFill>
                  <a:schemeClr val="tx1"/>
                </a:solidFill>
                <a:latin typeface="Times New Roman" pitchFamily="18" charset="0"/>
                <a:cs typeface="Times New Roman" pitchFamily="18" charset="0"/>
              </a:rPr>
              <a:t>Школа </a:t>
            </a:r>
            <a:endParaRPr lang="ru-RU" b="1">
              <a:solidFill>
                <a:schemeClr val="tx1"/>
              </a:solidFill>
              <a:latin typeface="Times New Roman" pitchFamily="18" charset="0"/>
              <a:cs typeface="Times New Roman" pitchFamily="18" charset="0"/>
            </a:endParaRPr>
          </a:p>
        </p:txBody>
      </p:sp>
      <p:sp>
        <p:nvSpPr>
          <p:cNvPr id="45075" name="Text Box 19"/>
          <p:cNvSpPr txBox="1">
            <a:spLocks noChangeArrowheads="1"/>
          </p:cNvSpPr>
          <p:nvPr/>
        </p:nvSpPr>
        <p:spPr bwMode="auto">
          <a:xfrm>
            <a:off x="2714625" y="6500813"/>
            <a:ext cx="1643063" cy="3571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ctr">
              <a:defRPr/>
            </a:pPr>
            <a:r>
              <a:rPr lang="ru-RU" sz="1200" b="1" dirty="0">
                <a:solidFill>
                  <a:schemeClr val="tx1"/>
                </a:solidFill>
                <a:latin typeface="Times New Roman" pitchFamily="18" charset="0"/>
                <a:cs typeface="Times New Roman" pitchFamily="18" charset="0"/>
              </a:rPr>
              <a:t>Жители района</a:t>
            </a:r>
            <a:endParaRPr lang="ru-RU" b="1" dirty="0">
              <a:solidFill>
                <a:schemeClr val="tx1"/>
              </a:solidFill>
              <a:latin typeface="Times New Roman" pitchFamily="18" charset="0"/>
              <a:cs typeface="Times New Roman" pitchFamily="18" charset="0"/>
            </a:endParaRPr>
          </a:p>
        </p:txBody>
      </p:sp>
      <p:sp>
        <p:nvSpPr>
          <p:cNvPr id="45074" name="Text Box 18"/>
          <p:cNvSpPr txBox="1">
            <a:spLocks noChangeArrowheads="1"/>
          </p:cNvSpPr>
          <p:nvPr/>
        </p:nvSpPr>
        <p:spPr bwMode="auto">
          <a:xfrm>
            <a:off x="285750" y="3786188"/>
            <a:ext cx="1128713" cy="6858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ru-RU" sz="1200" b="1">
                <a:solidFill>
                  <a:schemeClr val="tx1"/>
                </a:solidFill>
                <a:latin typeface="Times New Roman" pitchFamily="18" charset="0"/>
                <a:cs typeface="Times New Roman" pitchFamily="18" charset="0"/>
              </a:rPr>
              <a:t>МУП «Районные СМИ»</a:t>
            </a:r>
            <a:endParaRPr lang="ru-RU" b="1">
              <a:solidFill>
                <a:schemeClr val="tx1"/>
              </a:solidFill>
              <a:latin typeface="Times New Roman" pitchFamily="18" charset="0"/>
              <a:cs typeface="Times New Roman" pitchFamily="18" charset="0"/>
            </a:endParaRPr>
          </a:p>
        </p:txBody>
      </p:sp>
      <p:sp>
        <p:nvSpPr>
          <p:cNvPr id="45064" name="Text Box 8"/>
          <p:cNvSpPr txBox="1">
            <a:spLocks noChangeArrowheads="1"/>
          </p:cNvSpPr>
          <p:nvPr/>
        </p:nvSpPr>
        <p:spPr bwMode="auto">
          <a:xfrm>
            <a:off x="214313" y="2500313"/>
            <a:ext cx="1414462" cy="6858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ctr">
              <a:defRPr/>
            </a:pPr>
            <a:r>
              <a:rPr lang="ru-RU" sz="1200" b="1" dirty="0">
                <a:solidFill>
                  <a:schemeClr val="tx1"/>
                </a:solidFill>
                <a:latin typeface="Times New Roman" pitchFamily="18" charset="0"/>
                <a:cs typeface="Times New Roman" pitchFamily="18" charset="0"/>
              </a:rPr>
              <a:t>Главы сельских поселений</a:t>
            </a:r>
          </a:p>
        </p:txBody>
      </p:sp>
      <p:sp>
        <p:nvSpPr>
          <p:cNvPr id="45063" name="Text Box 7"/>
          <p:cNvSpPr txBox="1">
            <a:spLocks noChangeArrowheads="1"/>
          </p:cNvSpPr>
          <p:nvPr/>
        </p:nvSpPr>
        <p:spPr bwMode="auto">
          <a:xfrm>
            <a:off x="714375" y="1071563"/>
            <a:ext cx="1714500" cy="757237"/>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pPr algn="ctr">
              <a:defRPr/>
            </a:pPr>
            <a:r>
              <a:rPr lang="ru-RU" sz="1200" b="1" dirty="0">
                <a:solidFill>
                  <a:schemeClr val="tx1"/>
                </a:solidFill>
                <a:latin typeface="Times New Roman" pitchFamily="18" charset="0"/>
                <a:cs typeface="Times New Roman" pitchFamily="18" charset="0"/>
              </a:rPr>
              <a:t>МКОУ Центр молодежи «Юность»</a:t>
            </a:r>
            <a:endParaRPr lang="ru-RU" b="1" dirty="0">
              <a:solidFill>
                <a:schemeClr val="tx1"/>
              </a:solidFill>
              <a:latin typeface="Times New Roman" pitchFamily="18" charset="0"/>
              <a:cs typeface="Times New Roman" pitchFamily="18" charset="0"/>
            </a:endParaRPr>
          </a:p>
        </p:txBody>
      </p:sp>
      <p:sp>
        <p:nvSpPr>
          <p:cNvPr id="45062" name="Line 6"/>
          <p:cNvSpPr>
            <a:spLocks noChangeShapeType="1"/>
          </p:cNvSpPr>
          <p:nvPr/>
        </p:nvSpPr>
        <p:spPr bwMode="auto">
          <a:xfrm flipH="1" flipV="1">
            <a:off x="1785938" y="1928813"/>
            <a:ext cx="1000125" cy="9286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61" name="Line 5"/>
          <p:cNvSpPr>
            <a:spLocks noChangeShapeType="1"/>
          </p:cNvSpPr>
          <p:nvPr/>
        </p:nvSpPr>
        <p:spPr bwMode="auto">
          <a:xfrm flipV="1">
            <a:off x="4500563" y="3000375"/>
            <a:ext cx="914400" cy="45720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73" name="Line 17"/>
          <p:cNvSpPr>
            <a:spLocks noChangeShapeType="1"/>
          </p:cNvSpPr>
          <p:nvPr/>
        </p:nvSpPr>
        <p:spPr bwMode="auto">
          <a:xfrm flipH="1">
            <a:off x="1500188" y="3857625"/>
            <a:ext cx="1357312" cy="34290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60" name="Line 4"/>
          <p:cNvSpPr>
            <a:spLocks noChangeShapeType="1"/>
          </p:cNvSpPr>
          <p:nvPr/>
        </p:nvSpPr>
        <p:spPr bwMode="auto">
          <a:xfrm flipV="1">
            <a:off x="4286250" y="1714500"/>
            <a:ext cx="928688" cy="114300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72" name="Line 16"/>
          <p:cNvSpPr>
            <a:spLocks noChangeShapeType="1"/>
          </p:cNvSpPr>
          <p:nvPr/>
        </p:nvSpPr>
        <p:spPr bwMode="auto">
          <a:xfrm>
            <a:off x="4357688" y="3857625"/>
            <a:ext cx="1143000" cy="4286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71" name="Line 15"/>
          <p:cNvSpPr>
            <a:spLocks noChangeShapeType="1"/>
          </p:cNvSpPr>
          <p:nvPr/>
        </p:nvSpPr>
        <p:spPr bwMode="auto">
          <a:xfrm flipH="1">
            <a:off x="1285875" y="4357688"/>
            <a:ext cx="1785938" cy="1800225"/>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69" name="Line 13"/>
          <p:cNvSpPr>
            <a:spLocks noChangeShapeType="1"/>
          </p:cNvSpPr>
          <p:nvPr/>
        </p:nvSpPr>
        <p:spPr bwMode="auto">
          <a:xfrm>
            <a:off x="3571875" y="5643563"/>
            <a:ext cx="0" cy="785812"/>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59" name="Text Box 3"/>
          <p:cNvSpPr txBox="1">
            <a:spLocks noChangeArrowheads="1"/>
          </p:cNvSpPr>
          <p:nvPr/>
        </p:nvSpPr>
        <p:spPr bwMode="auto">
          <a:xfrm>
            <a:off x="2928938" y="642938"/>
            <a:ext cx="1228725" cy="7445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ru-RU" sz="1200" b="1">
                <a:solidFill>
                  <a:schemeClr val="tx1"/>
                </a:solidFill>
                <a:latin typeface="Times New Roman" pitchFamily="18" charset="0"/>
                <a:cs typeface="Times New Roman" pitchFamily="18" charset="0"/>
              </a:rPr>
              <a:t>Районная Дума</a:t>
            </a:r>
            <a:endParaRPr lang="ru-RU" b="1">
              <a:solidFill>
                <a:schemeClr val="tx1"/>
              </a:solidFill>
              <a:latin typeface="Times New Roman" pitchFamily="18" charset="0"/>
              <a:cs typeface="Times New Roman" pitchFamily="18" charset="0"/>
            </a:endParaRPr>
          </a:p>
        </p:txBody>
      </p:sp>
      <p:sp>
        <p:nvSpPr>
          <p:cNvPr id="45058" name="Line 2"/>
          <p:cNvSpPr>
            <a:spLocks noChangeShapeType="1"/>
          </p:cNvSpPr>
          <p:nvPr/>
        </p:nvSpPr>
        <p:spPr bwMode="auto">
          <a:xfrm flipH="1" flipV="1">
            <a:off x="3571875" y="1500188"/>
            <a:ext cx="0" cy="91440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sp>
        <p:nvSpPr>
          <p:cNvPr id="45068" name="Text Box 12"/>
          <p:cNvSpPr txBox="1">
            <a:spLocks noChangeArrowheads="1"/>
          </p:cNvSpPr>
          <p:nvPr/>
        </p:nvSpPr>
        <p:spPr bwMode="auto">
          <a:xfrm>
            <a:off x="285750" y="6215063"/>
            <a:ext cx="1428750" cy="7143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200" b="1" dirty="0">
                <a:solidFill>
                  <a:schemeClr val="tx1"/>
                </a:solidFill>
                <a:latin typeface="Times New Roman" pitchFamily="18" charset="0"/>
                <a:cs typeface="Times New Roman" pitchFamily="18" charset="0"/>
              </a:rPr>
              <a:t>Учреждения здравоохранения района</a:t>
            </a:r>
            <a:endParaRPr lang="ru-RU" b="1" dirty="0">
              <a:solidFill>
                <a:schemeClr val="tx1"/>
              </a:solidFill>
              <a:latin typeface="Times New Roman" pitchFamily="18" charset="0"/>
              <a:cs typeface="Times New Roman" pitchFamily="18" charset="0"/>
            </a:endParaRPr>
          </a:p>
        </p:txBody>
      </p:sp>
      <p:sp>
        <p:nvSpPr>
          <p:cNvPr id="45057" name="Text Box 1"/>
          <p:cNvSpPr txBox="1">
            <a:spLocks noChangeArrowheads="1"/>
          </p:cNvSpPr>
          <p:nvPr/>
        </p:nvSpPr>
        <p:spPr bwMode="auto">
          <a:xfrm>
            <a:off x="4857750" y="857250"/>
            <a:ext cx="1357313"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defRPr/>
            </a:pPr>
            <a:r>
              <a:rPr lang="ru-RU" sz="1200" b="1" dirty="0">
                <a:solidFill>
                  <a:schemeClr val="tx1"/>
                </a:solidFill>
                <a:latin typeface="Times New Roman" pitchFamily="18" charset="0"/>
                <a:cs typeface="Times New Roman" pitchFamily="18" charset="0"/>
              </a:rPr>
              <a:t>ВОПП «Единая Россия»</a:t>
            </a:r>
            <a:endParaRPr lang="ru-RU" b="1" dirty="0">
              <a:solidFill>
                <a:schemeClr val="tx1"/>
              </a:solidFill>
              <a:latin typeface="Times New Roman" pitchFamily="18" charset="0"/>
              <a:cs typeface="Times New Roman" pitchFamily="18" charset="0"/>
            </a:endParaRPr>
          </a:p>
        </p:txBody>
      </p:sp>
      <p:sp>
        <p:nvSpPr>
          <p:cNvPr id="45078" name="Rectangle 22"/>
          <p:cNvSpPr>
            <a:spLocks noChangeArrowheads="1"/>
          </p:cNvSpPr>
          <p:nvPr/>
        </p:nvSpPr>
        <p:spPr bwMode="auto">
          <a:xfrm>
            <a:off x="0" y="129602"/>
            <a:ext cx="3575018" cy="769441"/>
          </a:xfrm>
          <a:prstGeom prst="rect">
            <a:avLst/>
          </a:prstGeom>
          <a:noFill/>
          <a:ln w="9525">
            <a:noFill/>
            <a:miter lim="800000"/>
            <a:headEnd/>
            <a:tailEnd/>
          </a:ln>
          <a:effectLst/>
        </p:spPr>
        <p:txBody>
          <a:bodyPr wrap="none" anchor="ctr">
            <a:spAutoFit/>
          </a:bodyPr>
          <a:lstStyle/>
          <a:p>
            <a:pPr>
              <a:defRPr/>
            </a:pPr>
            <a:r>
              <a:rPr lang="ru-RU" sz="2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ea typeface="Times New Roman" pitchFamily="18" charset="0"/>
                <a:cs typeface="Times New Roman" pitchFamily="18" charset="0"/>
              </a:rPr>
              <a:t>Карта контактов</a:t>
            </a:r>
            <a:endParaRPr lang="ru-RU" sz="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egoe Print" pitchFamily="2" charset="0"/>
              <a:cs typeface="Times New Roman" pitchFamily="18" charset="0"/>
            </a:endParaRPr>
          </a:p>
          <a:p>
            <a:pPr eaLnBrk="0" hangingPunct="0">
              <a:defRPr/>
            </a:pPr>
            <a:endParaRPr lang="ru-RU" b="1" dirty="0">
              <a:latin typeface="Times New Roman" pitchFamily="18" charset="0"/>
              <a:cs typeface="Times New Roman" pitchFamily="18" charset="0"/>
            </a:endParaRPr>
          </a:p>
        </p:txBody>
      </p:sp>
      <p:sp>
        <p:nvSpPr>
          <p:cNvPr id="52246" name="Rectangle 34"/>
          <p:cNvSpPr>
            <a:spLocks noChangeArrowheads="1"/>
          </p:cNvSpPr>
          <p:nvPr/>
        </p:nvSpPr>
        <p:spPr bwMode="auto">
          <a:xfrm>
            <a:off x="0" y="44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b="1">
              <a:latin typeface="Times New Roman" pitchFamily="18" charset="0"/>
              <a:cs typeface="Times New Roman" pitchFamily="18" charset="0"/>
            </a:endParaRPr>
          </a:p>
        </p:txBody>
      </p:sp>
      <p:sp>
        <p:nvSpPr>
          <p:cNvPr id="27" name="Text Box 19"/>
          <p:cNvSpPr txBox="1">
            <a:spLocks noChangeArrowheads="1"/>
          </p:cNvSpPr>
          <p:nvPr/>
        </p:nvSpPr>
        <p:spPr bwMode="auto">
          <a:xfrm>
            <a:off x="4429125" y="7358063"/>
            <a:ext cx="1214438" cy="6858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ru-RU" sz="1200" b="1" dirty="0">
                <a:solidFill>
                  <a:schemeClr val="tx1"/>
                </a:solidFill>
                <a:latin typeface="Times New Roman" pitchFamily="18" charset="0"/>
                <a:cs typeface="Times New Roman" pitchFamily="18" charset="0"/>
              </a:rPr>
              <a:t>Родители школьников</a:t>
            </a:r>
            <a:endParaRPr lang="ru-RU" b="1" dirty="0">
              <a:solidFill>
                <a:schemeClr val="tx1"/>
              </a:solidFill>
              <a:latin typeface="Times New Roman" pitchFamily="18" charset="0"/>
              <a:cs typeface="Times New Roman" pitchFamily="18" charset="0"/>
            </a:endParaRPr>
          </a:p>
        </p:txBody>
      </p:sp>
      <p:sp>
        <p:nvSpPr>
          <p:cNvPr id="28" name="Text Box 19"/>
          <p:cNvSpPr txBox="1">
            <a:spLocks noChangeArrowheads="1"/>
          </p:cNvSpPr>
          <p:nvPr/>
        </p:nvSpPr>
        <p:spPr bwMode="auto">
          <a:xfrm>
            <a:off x="1214438" y="7358063"/>
            <a:ext cx="1357312" cy="6858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a:defRPr/>
            </a:pPr>
            <a:r>
              <a:rPr lang="ru-RU" sz="1200" b="1" dirty="0">
                <a:solidFill>
                  <a:schemeClr val="tx1"/>
                </a:solidFill>
                <a:latin typeface="Times New Roman" pitchFamily="18" charset="0"/>
                <a:cs typeface="Times New Roman" pitchFamily="18" charset="0"/>
              </a:rPr>
              <a:t>Волонтерские объединения </a:t>
            </a:r>
            <a:endParaRPr lang="ru-RU" b="1" dirty="0">
              <a:solidFill>
                <a:schemeClr val="tx1"/>
              </a:solidFill>
              <a:latin typeface="Times New Roman" pitchFamily="18" charset="0"/>
              <a:cs typeface="Times New Roman" pitchFamily="18" charset="0"/>
            </a:endParaRPr>
          </a:p>
        </p:txBody>
      </p:sp>
      <p:sp>
        <p:nvSpPr>
          <p:cNvPr id="29" name="Прямоугольник 28"/>
          <p:cNvSpPr/>
          <p:nvPr/>
        </p:nvSpPr>
        <p:spPr>
          <a:xfrm>
            <a:off x="2214554" y="2285985"/>
            <a:ext cx="2786082" cy="3071835"/>
          </a:xfrm>
          <a:prstGeom prst="rect">
            <a:avLst/>
          </a:prstGeom>
          <a:noFill/>
        </p:spPr>
        <p:txBody>
          <a:bodyPr wrap="none">
            <a:prstTxWarp prst="textArchUpPour">
              <a:avLst/>
            </a:prstTxWarp>
            <a:spAutoFit/>
          </a:bodyPr>
          <a:lstStyle/>
          <a:p>
            <a:pPr algn="ctr" fontAlgn="auto">
              <a:spcBef>
                <a:spcPts val="0"/>
              </a:spcBef>
              <a:spcAft>
                <a:spcPts val="0"/>
              </a:spcAft>
              <a:defRPr/>
            </a:pPr>
            <a:r>
              <a:rPr lang="ru-RU" sz="2400" b="1" dirty="0">
                <a:ln w="10541" cmpd="sng">
                  <a:solidFill>
                    <a:srgbClr val="FF0000"/>
                  </a:solidFill>
                  <a:prstDash val="solid"/>
                </a:ln>
                <a:solidFill>
                  <a:srgbClr val="FFFF00"/>
                </a:solidFill>
                <a:latin typeface="Times New Roman" pitchFamily="18" charset="0"/>
                <a:ea typeface="Times New Roman" pitchFamily="18" charset="0"/>
                <a:cs typeface="Times New Roman" pitchFamily="18" charset="0"/>
              </a:rPr>
              <a:t>проектная группа</a:t>
            </a:r>
            <a:endParaRPr lang="ru-RU" sz="2400" b="1" dirty="0">
              <a:ln w="10541" cmpd="sng">
                <a:solidFill>
                  <a:srgbClr val="FF0000"/>
                </a:solidFill>
                <a:prstDash val="solid"/>
              </a:ln>
              <a:solidFill>
                <a:srgbClr val="FFFF00"/>
              </a:solidFill>
              <a:latin typeface="Times New Roman" pitchFamily="18" charset="0"/>
              <a:cs typeface="Times New Roman" pitchFamily="18" charset="0"/>
            </a:endParaRPr>
          </a:p>
        </p:txBody>
      </p:sp>
      <p:sp>
        <p:nvSpPr>
          <p:cNvPr id="30" name="Счетверенная стрелка 29"/>
          <p:cNvSpPr/>
          <p:nvPr/>
        </p:nvSpPr>
        <p:spPr>
          <a:xfrm>
            <a:off x="2786063" y="7000875"/>
            <a:ext cx="1500187" cy="1285875"/>
          </a:xfrm>
          <a:prstGeom prst="quadArrow">
            <a:avLst>
              <a:gd name="adj1" fmla="val 0"/>
              <a:gd name="adj2" fmla="val 8671"/>
              <a:gd name="adj3" fmla="val 178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1" name="Text Box 19"/>
          <p:cNvSpPr txBox="1">
            <a:spLocks noChangeArrowheads="1"/>
          </p:cNvSpPr>
          <p:nvPr/>
        </p:nvSpPr>
        <p:spPr bwMode="auto">
          <a:xfrm>
            <a:off x="3000375" y="8429625"/>
            <a:ext cx="1214438" cy="47148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lgn="ctr">
              <a:defRPr/>
            </a:pPr>
            <a:r>
              <a:rPr lang="ru-RU" sz="1200" b="1">
                <a:solidFill>
                  <a:schemeClr val="tx1"/>
                </a:solidFill>
                <a:latin typeface="Times New Roman" pitchFamily="18" charset="0"/>
                <a:cs typeface="Times New Roman" pitchFamily="18" charset="0"/>
              </a:rPr>
              <a:t>Педагоги </a:t>
            </a:r>
            <a:endParaRPr lang="ru-RU" b="1">
              <a:solidFill>
                <a:schemeClr val="tx1"/>
              </a:solidFill>
              <a:latin typeface="Times New Roman" pitchFamily="18" charset="0"/>
              <a:cs typeface="Times New Roman" pitchFamily="18" charset="0"/>
            </a:endParaRPr>
          </a:p>
        </p:txBody>
      </p:sp>
      <p:sp>
        <p:nvSpPr>
          <p:cNvPr id="45070" name="Line 14"/>
          <p:cNvSpPr>
            <a:spLocks noChangeShapeType="1"/>
          </p:cNvSpPr>
          <p:nvPr/>
        </p:nvSpPr>
        <p:spPr bwMode="auto">
          <a:xfrm>
            <a:off x="4071938" y="4357688"/>
            <a:ext cx="1928812" cy="178593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fontAlgn="auto">
              <a:spcBef>
                <a:spcPts val="0"/>
              </a:spcBef>
              <a:spcAft>
                <a:spcPts val="0"/>
              </a:spcAft>
              <a:defRPr/>
            </a:pPr>
            <a:endParaRPr lang="ru-RU" b="1">
              <a:latin typeface="Times New Roman" pitchFamily="18" charset="0"/>
              <a:cs typeface="Times New Roman" pitchFamily="18" charset="0"/>
            </a:endParaRPr>
          </a:p>
        </p:txBody>
      </p:sp>
      <p:pic>
        <p:nvPicPr>
          <p:cNvPr id="31773" name="Picture 29" descr="H:\донор все Арману\картинки\donor_origi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2864" y="7929586"/>
            <a:ext cx="1275135" cy="1214414"/>
          </a:xfrm>
          <a:prstGeom prst="rect">
            <a:avLst/>
          </a:prstGeom>
          <a:ln>
            <a:noFill/>
          </a:ln>
          <a:effectLst>
            <a:softEdge rad="112500"/>
          </a:effectLst>
        </p:spPr>
      </p:pic>
      <p:pic>
        <p:nvPicPr>
          <p:cNvPr id="32" name="Picture 2" descr="G:\донор все Арману\Социальный плакат Ты молод! Ты можешь!.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0" y="3429000"/>
            <a:ext cx="1552575" cy="20716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357188" y="0"/>
            <a:ext cx="6172200" cy="1524000"/>
          </a:xfrm>
        </p:spPr>
        <p:txBody>
          <a:bodyPr/>
          <a:lstStyle/>
          <a:p>
            <a:pPr eaLnBrk="1" hangingPunct="1"/>
            <a:r>
              <a:rPr lang="ru-RU" b="1" smtClean="0">
                <a:solidFill>
                  <a:srgbClr val="FF0000"/>
                </a:solidFill>
                <a:latin typeface="Segoe Print" pitchFamily="2" charset="0"/>
              </a:rPr>
              <a:t>План действий:</a:t>
            </a:r>
            <a:r>
              <a:rPr lang="ru-RU" sz="2000" b="1" smtClean="0">
                <a:solidFill>
                  <a:srgbClr val="FF0000"/>
                </a:solidFill>
                <a:latin typeface="Segoe Print" pitchFamily="2" charset="0"/>
              </a:rPr>
              <a:t/>
            </a:r>
            <a:br>
              <a:rPr lang="ru-RU" sz="2000" b="1" smtClean="0">
                <a:solidFill>
                  <a:srgbClr val="FF0000"/>
                </a:solidFill>
                <a:latin typeface="Segoe Print" pitchFamily="2" charset="0"/>
              </a:rPr>
            </a:br>
            <a:endParaRPr lang="ru-RU" b="1" smtClean="0">
              <a:solidFill>
                <a:srgbClr val="FF0000"/>
              </a:solidFill>
              <a:latin typeface="Segoe Print" pitchFamily="2" charset="0"/>
            </a:endParaRPr>
          </a:p>
        </p:txBody>
      </p:sp>
      <p:sp>
        <p:nvSpPr>
          <p:cNvPr id="53251" name="Содержимое 2"/>
          <p:cNvSpPr>
            <a:spLocks noGrp="1"/>
          </p:cNvSpPr>
          <p:nvPr>
            <p:ph idx="1"/>
          </p:nvPr>
        </p:nvSpPr>
        <p:spPr>
          <a:xfrm>
            <a:off x="428625" y="714375"/>
            <a:ext cx="6429375" cy="6072188"/>
          </a:xfrm>
        </p:spPr>
        <p:txBody>
          <a:bodyPr/>
          <a:lstStyle/>
          <a:p>
            <a:pPr eaLnBrk="1" hangingPunct="1">
              <a:buClr>
                <a:srgbClr val="FFFF00"/>
              </a:buClr>
              <a:buFont typeface="Arial" pitchFamily="34" charset="0"/>
              <a:buNone/>
            </a:pPr>
            <a:r>
              <a:rPr lang="ru-RU" sz="1800" smtClean="0">
                <a:latin typeface="Times New Roman" pitchFamily="18" charset="0"/>
                <a:cs typeface="Times New Roman" pitchFamily="18" charset="0"/>
              </a:rPr>
              <a:t>1. Создать инициативную группу для работы над проектом.</a:t>
            </a:r>
          </a:p>
          <a:p>
            <a:pPr eaLnBrk="1" hangingPunct="1">
              <a:buClr>
                <a:srgbClr val="FFFF00"/>
              </a:buClr>
              <a:buFont typeface="Arial" pitchFamily="34" charset="0"/>
              <a:buNone/>
            </a:pPr>
            <a:r>
              <a:rPr lang="ru-RU" sz="1800" smtClean="0">
                <a:latin typeface="Times New Roman" pitchFamily="18" charset="0"/>
                <a:cs typeface="Times New Roman" pitchFamily="18" charset="0"/>
              </a:rPr>
              <a:t>2. Провести исследования по изучению общественного мнения.</a:t>
            </a:r>
          </a:p>
          <a:p>
            <a:pPr eaLnBrk="1" hangingPunct="1">
              <a:buClr>
                <a:srgbClr val="FFFF00"/>
              </a:buClr>
              <a:buFont typeface="Arial" pitchFamily="34" charset="0"/>
              <a:buNone/>
            </a:pPr>
            <a:r>
              <a:rPr lang="ru-RU" sz="1800" smtClean="0">
                <a:latin typeface="Times New Roman" pitchFamily="18" charset="0"/>
                <a:cs typeface="Times New Roman" pitchFamily="18" charset="0"/>
              </a:rPr>
              <a:t>3. Составить опросный лист и собрать подписи в поддержку нашего проекта.</a:t>
            </a:r>
          </a:p>
          <a:p>
            <a:pPr eaLnBrk="1" hangingPunct="1">
              <a:buClr>
                <a:srgbClr val="FFFF00"/>
              </a:buClr>
              <a:buFont typeface="Arial" pitchFamily="34" charset="0"/>
              <a:buNone/>
            </a:pPr>
            <a:r>
              <a:rPr lang="ru-RU" sz="1800" smtClean="0">
                <a:latin typeface="Times New Roman" pitchFamily="18" charset="0"/>
                <a:cs typeface="Times New Roman" pitchFamily="18" charset="0"/>
              </a:rPr>
              <a:t>4. Наладить взаимодействие и провести встречи с общественностью, депутатами сельской и районной Думы.</a:t>
            </a:r>
          </a:p>
          <a:p>
            <a:pPr eaLnBrk="1" hangingPunct="1">
              <a:buClr>
                <a:srgbClr val="FFFF00"/>
              </a:buClr>
              <a:buFont typeface="Arial" pitchFamily="34" charset="0"/>
              <a:buNone/>
            </a:pPr>
            <a:r>
              <a:rPr lang="ru-RU" sz="1800" smtClean="0">
                <a:latin typeface="Times New Roman" pitchFamily="18" charset="0"/>
                <a:cs typeface="Times New Roman" pitchFamily="18" charset="0"/>
              </a:rPr>
              <a:t>5. Наметить и провести встречи с компетентными людьми.</a:t>
            </a:r>
          </a:p>
          <a:p>
            <a:pPr eaLnBrk="1" hangingPunct="1">
              <a:buClr>
                <a:srgbClr val="FFFF00"/>
              </a:buClr>
              <a:buFont typeface="Arial" pitchFamily="34" charset="0"/>
              <a:buNone/>
            </a:pPr>
            <a:r>
              <a:rPr lang="ru-RU" sz="1800" smtClean="0">
                <a:latin typeface="Times New Roman" pitchFamily="18" charset="0"/>
                <a:cs typeface="Times New Roman" pitchFamily="18" charset="0"/>
              </a:rPr>
              <a:t>6. Привлечь внимание жителей района к нашей проблеме через:</a:t>
            </a:r>
          </a:p>
          <a:p>
            <a:pPr lvl="1" eaLnBrk="1" hangingPunct="1">
              <a:buClr>
                <a:srgbClr val="FFFF00"/>
              </a:buClr>
              <a:buFont typeface="Wingdings" pitchFamily="2" charset="2"/>
              <a:buChar char="Ø"/>
            </a:pPr>
            <a:r>
              <a:rPr lang="ru-RU" sz="1800" smtClean="0">
                <a:latin typeface="Times New Roman" pitchFamily="18" charset="0"/>
                <a:cs typeface="Times New Roman" pitchFamily="18" charset="0"/>
              </a:rPr>
              <a:t>листовки, </a:t>
            </a:r>
          </a:p>
          <a:p>
            <a:pPr lvl="1" eaLnBrk="1" hangingPunct="1">
              <a:buClr>
                <a:srgbClr val="FFFF00"/>
              </a:buClr>
              <a:buFont typeface="Wingdings" pitchFamily="2" charset="2"/>
              <a:buChar char="Ø"/>
            </a:pPr>
            <a:r>
              <a:rPr lang="ru-RU" sz="1800" smtClean="0">
                <a:latin typeface="Times New Roman" pitchFamily="18" charset="0"/>
                <a:cs typeface="Times New Roman" pitchFamily="18" charset="0"/>
              </a:rPr>
              <a:t>плакаты,</a:t>
            </a:r>
          </a:p>
          <a:p>
            <a:pPr lvl="1" eaLnBrk="1" hangingPunct="1">
              <a:buClr>
                <a:srgbClr val="FFFF00"/>
              </a:buClr>
              <a:buFont typeface="Wingdings" pitchFamily="2" charset="2"/>
              <a:buChar char="Ø"/>
            </a:pPr>
            <a:r>
              <a:rPr lang="ru-RU" sz="1800" smtClean="0">
                <a:latin typeface="Times New Roman" pitchFamily="18" charset="0"/>
                <a:cs typeface="Times New Roman" pitchFamily="18" charset="0"/>
              </a:rPr>
              <a:t>социальную рекламу.  </a:t>
            </a:r>
          </a:p>
          <a:p>
            <a:pPr eaLnBrk="1" hangingPunct="1">
              <a:buClr>
                <a:srgbClr val="FFFF00"/>
              </a:buClr>
              <a:buFont typeface="Arial" pitchFamily="34" charset="0"/>
              <a:buNone/>
            </a:pPr>
            <a:r>
              <a:rPr lang="ru-RU" sz="1800" smtClean="0">
                <a:latin typeface="Times New Roman" pitchFamily="18" charset="0"/>
                <a:cs typeface="Times New Roman" pitchFamily="18" charset="0"/>
              </a:rPr>
              <a:t>8. Выступить на родительских собраниях и классных часах    </a:t>
            </a:r>
          </a:p>
          <a:p>
            <a:pPr eaLnBrk="1" hangingPunct="1">
              <a:buClr>
                <a:srgbClr val="FFFF00"/>
              </a:buClr>
              <a:buFont typeface="Arial" pitchFamily="34" charset="0"/>
              <a:buNone/>
            </a:pPr>
            <a:r>
              <a:rPr lang="ru-RU" sz="1800" smtClean="0">
                <a:latin typeface="Times New Roman" pitchFamily="18" charset="0"/>
                <a:cs typeface="Times New Roman" pitchFamily="18" charset="0"/>
              </a:rPr>
              <a:t>     школьников.</a:t>
            </a:r>
          </a:p>
          <a:p>
            <a:pPr eaLnBrk="1" hangingPunct="1">
              <a:buClr>
                <a:srgbClr val="FFFF00"/>
              </a:buClr>
              <a:buFont typeface="Arial" pitchFamily="34" charset="0"/>
              <a:buNone/>
            </a:pPr>
            <a:r>
              <a:rPr lang="ru-RU" sz="1800" smtClean="0">
                <a:latin typeface="Times New Roman" pitchFamily="18" charset="0"/>
                <a:cs typeface="Times New Roman" pitchFamily="18" charset="0"/>
              </a:rPr>
              <a:t>9. Наладить взаимоотношения с социальными партнёрами, составить карту контактов.</a:t>
            </a:r>
          </a:p>
          <a:p>
            <a:pPr eaLnBrk="1" hangingPunct="1">
              <a:buClr>
                <a:srgbClr val="FFFF00"/>
              </a:buClr>
              <a:buFont typeface="Arial" pitchFamily="34" charset="0"/>
              <a:buNone/>
            </a:pPr>
            <a:r>
              <a:rPr lang="ru-RU" sz="1800" smtClean="0">
                <a:latin typeface="Times New Roman" pitchFamily="18" charset="0"/>
                <a:cs typeface="Times New Roman" pitchFamily="18" charset="0"/>
              </a:rPr>
              <a:t> 10. Подготовить пакет документов для взаимодействия с властями.</a:t>
            </a:r>
          </a:p>
          <a:p>
            <a:pPr eaLnBrk="1" hangingPunct="1">
              <a:buClr>
                <a:srgbClr val="FFFF00"/>
              </a:buClr>
              <a:buFont typeface="Arial" pitchFamily="34" charset="0"/>
              <a:buNone/>
            </a:pPr>
            <a:r>
              <a:rPr lang="ru-RU" sz="1800" smtClean="0">
                <a:latin typeface="Times New Roman" pitchFamily="18" charset="0"/>
                <a:cs typeface="Times New Roman" pitchFamily="18" charset="0"/>
              </a:rPr>
              <a:t> 11. Выступить в средствах массовой информации.</a:t>
            </a:r>
          </a:p>
          <a:p>
            <a:pPr eaLnBrk="1" hangingPunct="1">
              <a:buClr>
                <a:srgbClr val="FFFF00"/>
              </a:buClr>
              <a:buFont typeface="Arial" pitchFamily="34" charset="0"/>
              <a:buNone/>
            </a:pPr>
            <a:r>
              <a:rPr lang="ru-RU" sz="1800" smtClean="0">
                <a:latin typeface="Times New Roman" pitchFamily="18" charset="0"/>
                <a:cs typeface="Times New Roman" pitchFamily="18" charset="0"/>
              </a:rPr>
              <a:t> </a:t>
            </a:r>
          </a:p>
        </p:txBody>
      </p:sp>
      <p:graphicFrame>
        <p:nvGraphicFramePr>
          <p:cNvPr id="4" name="Схема 3"/>
          <p:cNvGraphicFramePr/>
          <p:nvPr/>
        </p:nvGraphicFramePr>
        <p:xfrm>
          <a:off x="428604" y="5072066"/>
          <a:ext cx="6143668" cy="5715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endParaRPr lang="ru-RU" smtClean="0"/>
          </a:p>
        </p:txBody>
      </p:sp>
      <p:graphicFrame>
        <p:nvGraphicFramePr>
          <p:cNvPr id="4" name="Объект 3"/>
          <p:cNvGraphicFramePr>
            <a:graphicFrameLocks noGrp="1"/>
          </p:cNvGraphicFramePr>
          <p:nvPr>
            <p:ph idx="1"/>
          </p:nvPr>
        </p:nvGraphicFramePr>
        <p:xfrm>
          <a:off x="260350" y="539750"/>
          <a:ext cx="6264275" cy="7921626"/>
        </p:xfrm>
        <a:graphic>
          <a:graphicData uri="http://schemas.openxmlformats.org/drawingml/2006/table">
            <a:tbl>
              <a:tblPr/>
              <a:tblGrid>
                <a:gridCol w="1830388"/>
                <a:gridCol w="4433887"/>
              </a:tblGrid>
              <a:tr h="12509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smtClean="0">
                          <a:ln>
                            <a:noFill/>
                          </a:ln>
                          <a:solidFill>
                            <a:srgbClr val="000000"/>
                          </a:solidFill>
                          <a:effectLst/>
                          <a:latin typeface="Times New Roman" pitchFamily="18" charset="0"/>
                          <a:cs typeface="Times New Roman" pitchFamily="18" charset="0"/>
                        </a:rPr>
                        <a:t>Ожидаемые результаты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Times New Roman" pitchFamily="18"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ru-RU"/>
                    </a:p>
                  </a:txBody>
                  <a:tcPr/>
                </a:tc>
              </a:tr>
              <a:tr h="33353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Количественные показатели</a:t>
                      </a: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Предполагается, что в ходе реализации проекта к безвозмездному донорству будет привлечено более 300 молодых граждан Грачевского района Ставропольского края.</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Более 350 молодых граждан пройдут диагностирование на основные заболевания крови по средствам лабораторных исследований для определения абсолютных противопоказаний донорства.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3353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l"/>
                        </a:tabLst>
                      </a:pPr>
                      <a:r>
                        <a:rPr kumimoji="0" lang="ru-RU" sz="1600" b="1" i="0" u="none" strike="noStrike" cap="none" normalizeH="0" baseline="0" smtClean="0">
                          <a:ln>
                            <a:noFill/>
                          </a:ln>
                          <a:solidFill>
                            <a:srgbClr val="000000"/>
                          </a:solidFill>
                          <a:effectLst/>
                          <a:latin typeface="Times New Roman" pitchFamily="18" charset="0"/>
                          <a:cs typeface="Times New Roman" pitchFamily="18" charset="0"/>
                        </a:rPr>
                        <a:t>Качественные показатели</a:t>
                      </a:r>
                    </a:p>
                    <a:p>
                      <a:pPr marL="0" marR="0" lvl="0" indent="0" algn="ctr" defTabSz="914400" rtl="0" eaLnBrk="1" fontAlgn="base" latinLnBrk="0" hangingPunct="1">
                        <a:lnSpc>
                          <a:spcPct val="100000"/>
                        </a:lnSpc>
                        <a:spcBef>
                          <a:spcPct val="0"/>
                        </a:spcBef>
                        <a:spcAft>
                          <a:spcPct val="0"/>
                        </a:spcAft>
                        <a:buClrTx/>
                        <a:buSzTx/>
                        <a:buFontTx/>
                        <a:buNone/>
                        <a:tabLst>
                          <a:tab pos="342900" algn="l"/>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342900" algn="l"/>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 </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Будет сформирован действенный механизм функционирования выездной станции переливания крови и массового безвозмездного донорства крови и ее компонентов в Грачевскогом районе Ставропольского края.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Молодежь Грачевского района будет привлечена к активному участию безвозмездного донорства и пропаганде высоко нравственного и  здорового образа жизни.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Расширение адресного донорства.</a:t>
                      </a: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25617" name="Picture 17" descr="http://www.pt.cominformua.com/media/k2/items/cache/d26f2d3a8ff5583681ac68eec63fdc44_X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90" y="5929322"/>
            <a:ext cx="1983640" cy="1481118"/>
          </a:xfrm>
          <a:prstGeom prst="ellipse">
            <a:avLst/>
          </a:prstGeom>
          <a:ln>
            <a:noFill/>
          </a:ln>
          <a:effectLst>
            <a:softEdge rad="112500"/>
          </a:effectLst>
        </p:spPr>
      </p:pic>
      <p:pic>
        <p:nvPicPr>
          <p:cNvPr id="54289" name="Picture 19" descr="http://formaslov.ru/img/1346692469_dono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188" y="27146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p:txBody>
          <a:bodyPr/>
          <a:lstStyle/>
          <a:p>
            <a:endParaRPr lang="ru-RU" smtClean="0"/>
          </a:p>
        </p:txBody>
      </p:sp>
      <p:graphicFrame>
        <p:nvGraphicFramePr>
          <p:cNvPr id="4" name="Объект 3"/>
          <p:cNvGraphicFramePr>
            <a:graphicFrameLocks noGrp="1"/>
          </p:cNvGraphicFramePr>
          <p:nvPr>
            <p:ph idx="1"/>
          </p:nvPr>
        </p:nvGraphicFramePr>
        <p:xfrm>
          <a:off x="142875" y="214313"/>
          <a:ext cx="6454775" cy="8929685"/>
        </p:xfrm>
        <a:graphic>
          <a:graphicData uri="http://schemas.openxmlformats.org/drawingml/2006/table">
            <a:tbl>
              <a:tblPr/>
              <a:tblGrid>
                <a:gridCol w="345690"/>
                <a:gridCol w="3482870"/>
                <a:gridCol w="738422"/>
                <a:gridCol w="1887793"/>
              </a:tblGrid>
              <a:tr h="4999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Мероприятие</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Сроки (дд.мм.гг)</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rgbClr val="000000"/>
                          </a:solidFill>
                          <a:effectLst/>
                          <a:latin typeface="Times New Roman" pitchFamily="18" charset="0"/>
                          <a:cs typeface="Times New Roman" pitchFamily="18" charset="0"/>
                        </a:rPr>
                        <a:t>Результат</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85684">
                <a:tc>
                  <a:txBody>
                    <a:bodyPr/>
                    <a:lstStyle/>
                    <a:p>
                      <a:pPr marL="342900" marR="0" lvl="0" indent="-342900" algn="l" defTabSz="914400" rtl="0" eaLnBrk="1" fontAlgn="base" latinLnBrk="0" hangingPunct="1">
                        <a:lnSpc>
                          <a:spcPct val="100000"/>
                        </a:lnSpc>
                        <a:spcBef>
                          <a:spcPct val="0"/>
                        </a:spcBef>
                        <a:spcAft>
                          <a:spcPct val="0"/>
                        </a:spcAft>
                        <a:buClrTx/>
                        <a:buSzTx/>
                        <a:buFont typeface="Calibri" pitchFamily="34" charset="0"/>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Формирование участников проектной группы</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24.09.2012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 Руководитель, 3 исполнителя</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Привлечение группы добровольцев из числа молодежных общественных организации района</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25.09.2012-27.09.2012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Развитие совместной деятельности</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Заключение устного соглашения с администрацией </a:t>
                      </a:r>
                      <a:r>
                        <a:rPr kumimoji="0" lang="ru-RU" sz="1000" b="0" i="0" u="none" strike="noStrike" cap="none" normalizeH="0" baseline="0" dirty="0" err="1" smtClean="0">
                          <a:ln>
                            <a:noFill/>
                          </a:ln>
                          <a:solidFill>
                            <a:srgbClr val="000000"/>
                          </a:solidFill>
                          <a:effectLst/>
                          <a:latin typeface="Times New Roman" pitchFamily="18" charset="0"/>
                          <a:cs typeface="Times New Roman" pitchFamily="18" charset="0"/>
                        </a:rPr>
                        <a:t>Грачевского</a:t>
                      </a: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муниципального района </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27.09.2012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Установление договорных отношений</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08889">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Заключение устного соглашения с ГУЗ Заключено устное соглашение Ставропольской краевой станцией переливания крови</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27.09.2012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 </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Заключение устного соглашения с МБУЗ «Грачевская ЦРБ» </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28.09.2012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Установление договорных отношений</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6.</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тренингов и мастер классов с активистами   объединений для привлечения к работе на этапах реализации проекта</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29.09.2012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Установление договорных отношений</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7.</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Р</a:t>
                      </a:r>
                      <a:r>
                        <a:rPr kumimoji="0" lang="en-US" sz="1000" b="0" i="0" u="none" strike="noStrike" cap="none" normalizeH="0" baseline="0" smtClean="0">
                          <a:ln>
                            <a:noFill/>
                          </a:ln>
                          <a:solidFill>
                            <a:srgbClr val="000000"/>
                          </a:solidFill>
                          <a:effectLst/>
                          <a:latin typeface="Times New Roman" pitchFamily="18" charset="0"/>
                          <a:cs typeface="Times New Roman" pitchFamily="18" charset="0"/>
                        </a:rPr>
                        <a:t>R</a:t>
                      </a: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-компания социальной рекламы</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28.10.2012-11.1.2012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Привлечение общественности к проекту</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08889">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8.</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Размещение информации о старте проекта Филиалом ГУП СК «Издательский дом «Периодика Ставрополья» редакция газеты «Вперед»</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28.09.2012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Привлечение внимания к проблеме</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9.</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районной акции: «Стань донором!»  </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01.10.2012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Популяризация здорового образа жизни</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0076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10.</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28725" algn="l"/>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районной акции: «Ты молод! Ты </a:t>
                      </a:r>
                    </a:p>
                    <a:p>
                      <a:pPr marL="0" marR="0" lvl="0" indent="0" algn="l" defTabSz="914400" rtl="0" eaLnBrk="1" fontAlgn="base" latinLnBrk="0" hangingPunct="1">
                        <a:lnSpc>
                          <a:spcPct val="100000"/>
                        </a:lnSpc>
                        <a:spcBef>
                          <a:spcPct val="0"/>
                        </a:spcBef>
                        <a:spcAft>
                          <a:spcPct val="0"/>
                        </a:spcAft>
                        <a:buClrTx/>
                        <a:buSzTx/>
                        <a:buFontTx/>
                        <a:buNone/>
                        <a:tabLst>
                          <a:tab pos="1228725" algn="l"/>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можешь!»</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12.10.2012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Популяризация здорового образа жизни среди молодежи</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11.</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28725" algn="l"/>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круглого стола с главой администрации Грачевского муниципального района</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26.10.2012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Определение приоритетных направлений</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28725" algn="l"/>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флеш-моба: «Мы с тобой одной крови!»</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15.11.2012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Популяризация здорового образа жизни</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4444">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13.</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228725" algn="l"/>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Дней донора на территории Грачевского муниципального района</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05.10.2012-21.12.2012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Развитие донорства </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31666">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14.</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Проведение торжественного отчетного мероприятия совместно с социальными партнерами и спонсорами</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05.12.2012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Логическое завершение проекта</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886110">
                <a:tc>
                  <a:txBody>
                    <a:bodyPr/>
                    <a:lstStyle/>
                    <a:p>
                      <a:pPr marL="342900" marR="0" lvl="0" indent="-342900" algn="l" defTabSz="914400" rtl="0" eaLnBrk="1" fontAlgn="base" latinLnBrk="0" hangingPunct="1">
                        <a:lnSpc>
                          <a:spcPct val="100000"/>
                        </a:lnSpc>
                        <a:spcBef>
                          <a:spcPct val="0"/>
                        </a:spcBef>
                        <a:spcAft>
                          <a:spcPct val="0"/>
                        </a:spcAft>
                        <a:buClrTx/>
                        <a:buSzTx/>
                        <a:buFont typeface="+mj-lt"/>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15.</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Размещение итогов мероприятий на сайте администрации Грачевского муниципального района и филиалом ГУП СК «Издательский дом «Периодика Ставрополья» редакция газеты «Вперед»</a:t>
                      </a:r>
                    </a:p>
                  </a:txBody>
                  <a:tcPr marL="46181" marR="4618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24.12.2012</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Подведение итогов проекта и популяризация здорового образа жизни</a:t>
                      </a:r>
                    </a:p>
                  </a:txBody>
                  <a:tcPr marL="46181" marR="4618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476250" y="250825"/>
          <a:ext cx="6103938" cy="427038"/>
        </p:xfrm>
        <a:graphic>
          <a:graphicData uri="http://schemas.openxmlformats.org/drawingml/2006/table">
            <a:tbl>
              <a:tblPr>
                <a:tableStyleId>{5C22544A-7EE6-4342-B048-85BDC9FD1C3A}</a:tableStyleId>
              </a:tblPr>
              <a:tblGrid>
                <a:gridCol w="6103938"/>
              </a:tblGrid>
              <a:tr h="427038">
                <a:tc>
                  <a:txBody>
                    <a:bodyPr/>
                    <a:lstStyle/>
                    <a:p>
                      <a:pPr algn="just">
                        <a:spcAft>
                          <a:spcPts val="0"/>
                        </a:spcAft>
                        <a:tabLst>
                          <a:tab pos="342900" algn="l"/>
                        </a:tabLst>
                      </a:pPr>
                      <a:r>
                        <a:rPr lang="ru-RU" sz="2800" b="1" dirty="0" smtClean="0">
                          <a:effectLst/>
                          <a:latin typeface="Times New Roman" pitchFamily="18" charset="0"/>
                          <a:cs typeface="Times New Roman" pitchFamily="18" charset="0"/>
                        </a:rPr>
                        <a:t>Детализированная </a:t>
                      </a:r>
                      <a:r>
                        <a:rPr lang="ru-RU" sz="2800" b="1" dirty="0">
                          <a:effectLst/>
                          <a:latin typeface="Times New Roman" pitchFamily="18" charset="0"/>
                          <a:cs typeface="Times New Roman" pitchFamily="18" charset="0"/>
                        </a:rPr>
                        <a:t>смета </a:t>
                      </a:r>
                      <a:r>
                        <a:rPr lang="ru-RU" sz="2800" b="1" dirty="0" smtClean="0">
                          <a:effectLst/>
                          <a:latin typeface="Times New Roman" pitchFamily="18" charset="0"/>
                          <a:cs typeface="Times New Roman" pitchFamily="18" charset="0"/>
                        </a:rPr>
                        <a:t>расходов</a:t>
                      </a:r>
                      <a:endParaRPr lang="ru-RU" sz="2800" b="1" dirty="0">
                        <a:solidFill>
                          <a:srgbClr val="000000"/>
                        </a:solidFill>
                        <a:effectLst/>
                        <a:latin typeface="Times New Roman" pitchFamily="18" charset="0"/>
                        <a:ea typeface="Times New Roman"/>
                        <a:cs typeface="Times New Roman" pitchFamily="18" charset="0"/>
                      </a:endParaRPr>
                    </a:p>
                  </a:txBody>
                  <a:tcPr marL="68591" marR="68591" marT="0" marB="0"/>
                </a:tc>
              </a:tr>
            </a:tbl>
          </a:graphicData>
        </a:graphic>
      </p:graphicFrame>
      <p:graphicFrame>
        <p:nvGraphicFramePr>
          <p:cNvPr id="5" name="Таблица 4"/>
          <p:cNvGraphicFramePr>
            <a:graphicFrameLocks noGrp="1"/>
          </p:cNvGraphicFramePr>
          <p:nvPr/>
        </p:nvGraphicFramePr>
        <p:xfrm>
          <a:off x="260350" y="1187450"/>
          <a:ext cx="6172200" cy="6705600"/>
        </p:xfrm>
        <a:graphic>
          <a:graphicData uri="http://schemas.openxmlformats.org/drawingml/2006/table">
            <a:tbl>
              <a:tblPr/>
              <a:tblGrid>
                <a:gridCol w="352425"/>
                <a:gridCol w="2760663"/>
                <a:gridCol w="968375"/>
                <a:gridCol w="971550"/>
                <a:gridCol w="1119187"/>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Статья расходов</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Стоимость (ед.), руб.</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Кол-во единиц</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Всего,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руб.</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1</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Реклама и продвижение проекта (листовки, объявления, плакаты)</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2/3/300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1000/400/8</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5600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9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Майки участника с названием проекта и социальной рекламой «Ты молод! Ты можешь!»</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234</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50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11700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3</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Благодарственные письма участникам, партнерам и спонсорам проекта</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10</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80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800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9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4</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Значки жителям района, ставшим впервые донорами в рамках реализации проекта</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23</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300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6900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 </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ИТОГО</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 </a:t>
                      </a:r>
                    </a:p>
                  </a:txBody>
                  <a:tcPr marL="67231" marR="67231"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 </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rgbClr val="000000"/>
                          </a:solidFill>
                          <a:effectLst/>
                          <a:latin typeface="Times New Roman" pitchFamily="18" charset="0"/>
                          <a:cs typeface="Times New Roman" pitchFamily="18" charset="0"/>
                        </a:rPr>
                        <a:t>25000</a:t>
                      </a:r>
                    </a:p>
                  </a:txBody>
                  <a:tcPr marL="67231" marR="6723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p:txBody>
          <a:bodyPr/>
          <a:lstStyle/>
          <a:p>
            <a:endParaRPr lang="ru-RU" smtClean="0"/>
          </a:p>
        </p:txBody>
      </p:sp>
      <p:graphicFrame>
        <p:nvGraphicFramePr>
          <p:cNvPr id="4" name="Объект 3"/>
          <p:cNvGraphicFramePr>
            <a:graphicFrameLocks noGrp="1"/>
          </p:cNvGraphicFramePr>
          <p:nvPr>
            <p:ph idx="1"/>
          </p:nvPr>
        </p:nvGraphicFramePr>
        <p:xfrm>
          <a:off x="404813" y="323850"/>
          <a:ext cx="6102350" cy="1920875"/>
        </p:xfrm>
        <a:graphic>
          <a:graphicData uri="http://schemas.openxmlformats.org/drawingml/2006/table">
            <a:tbl>
              <a:tblPr>
                <a:tableStyleId>{5C22544A-7EE6-4342-B048-85BDC9FD1C3A}</a:tableStyleId>
              </a:tblPr>
              <a:tblGrid>
                <a:gridCol w="6102350"/>
              </a:tblGrid>
              <a:tr h="274411">
                <a:tc>
                  <a:txBody>
                    <a:bodyPr/>
                    <a:lstStyle/>
                    <a:p>
                      <a:pPr algn="just">
                        <a:spcAft>
                          <a:spcPts val="0"/>
                        </a:spcAft>
                        <a:tabLst>
                          <a:tab pos="342900" algn="l"/>
                        </a:tabLst>
                      </a:pPr>
                      <a:r>
                        <a:rPr lang="ru-RU" sz="1800" b="1" dirty="0" smtClean="0">
                          <a:effectLst/>
                          <a:latin typeface="Times New Roman" pitchFamily="18" charset="0"/>
                          <a:cs typeface="Times New Roman" pitchFamily="18" charset="0"/>
                        </a:rPr>
                        <a:t>Методы </a:t>
                      </a:r>
                      <a:r>
                        <a:rPr lang="ru-RU" sz="1800" b="1" dirty="0">
                          <a:effectLst/>
                          <a:latin typeface="Times New Roman" pitchFamily="18" charset="0"/>
                          <a:cs typeface="Times New Roman" pitchFamily="18" charset="0"/>
                        </a:rPr>
                        <a:t>оценки </a:t>
                      </a:r>
                    </a:p>
                  </a:txBody>
                  <a:tcPr marL="68573" marR="68573" marT="0" marB="0"/>
                </a:tc>
              </a:tr>
              <a:tr h="1646464">
                <a:tc>
                  <a:txBody>
                    <a:bodyPr/>
                    <a:lstStyle/>
                    <a:p>
                      <a:pPr algn="just">
                        <a:spcAft>
                          <a:spcPts val="0"/>
                        </a:spcAft>
                        <a:tabLst>
                          <a:tab pos="342900" algn="l"/>
                        </a:tabLst>
                      </a:pPr>
                      <a:r>
                        <a:rPr lang="ru-RU" sz="1800" dirty="0">
                          <a:effectLst/>
                          <a:latin typeface="Times New Roman" pitchFamily="18" charset="0"/>
                          <a:cs typeface="Times New Roman" pitchFamily="18" charset="0"/>
                        </a:rPr>
                        <a:t> </a:t>
                      </a:r>
                    </a:p>
                    <a:p>
                      <a:pPr algn="just">
                        <a:spcAft>
                          <a:spcPts val="0"/>
                        </a:spcAft>
                        <a:tabLst>
                          <a:tab pos="342900" algn="l"/>
                        </a:tabLst>
                      </a:pPr>
                      <a:r>
                        <a:rPr lang="ru-RU" sz="1800" dirty="0">
                          <a:effectLst/>
                          <a:latin typeface="Times New Roman" pitchFamily="18" charset="0"/>
                          <a:cs typeface="Times New Roman" pitchFamily="18" charset="0"/>
                        </a:rPr>
                        <a:t>1.анализ </a:t>
                      </a:r>
                    </a:p>
                    <a:p>
                      <a:pPr algn="just">
                        <a:spcAft>
                          <a:spcPts val="0"/>
                        </a:spcAft>
                        <a:tabLst>
                          <a:tab pos="342900" algn="l"/>
                        </a:tabLst>
                      </a:pPr>
                      <a:r>
                        <a:rPr lang="ru-RU" sz="1800" dirty="0">
                          <a:effectLst/>
                          <a:latin typeface="Times New Roman" pitchFamily="18" charset="0"/>
                          <a:cs typeface="Times New Roman" pitchFamily="18" charset="0"/>
                        </a:rPr>
                        <a:t>2.фото и видео отчет</a:t>
                      </a:r>
                    </a:p>
                    <a:p>
                      <a:pPr algn="just">
                        <a:spcAft>
                          <a:spcPts val="0"/>
                        </a:spcAft>
                        <a:tabLst>
                          <a:tab pos="342900" algn="l"/>
                        </a:tabLst>
                      </a:pPr>
                      <a:r>
                        <a:rPr lang="ru-RU" sz="1800" dirty="0">
                          <a:effectLst/>
                          <a:latin typeface="Times New Roman" pitchFamily="18" charset="0"/>
                          <a:cs typeface="Times New Roman" pitchFamily="18" charset="0"/>
                        </a:rPr>
                        <a:t>3.социологическое исследование</a:t>
                      </a:r>
                    </a:p>
                    <a:p>
                      <a:pPr algn="just">
                        <a:spcAft>
                          <a:spcPts val="0"/>
                        </a:spcAft>
                        <a:tabLst>
                          <a:tab pos="342900" algn="l"/>
                        </a:tabLst>
                      </a:pPr>
                      <a:r>
                        <a:rPr lang="ru-RU" sz="1800" dirty="0">
                          <a:effectLst/>
                          <a:latin typeface="Times New Roman" pitchFamily="18" charset="0"/>
                          <a:cs typeface="Times New Roman" pitchFamily="18" charset="0"/>
                        </a:rPr>
                        <a:t>4.создание базы данных доноров района</a:t>
                      </a:r>
                    </a:p>
                    <a:p>
                      <a:pPr algn="just">
                        <a:spcAft>
                          <a:spcPts val="0"/>
                        </a:spcAft>
                        <a:tabLst>
                          <a:tab pos="342900" algn="l"/>
                        </a:tabLst>
                      </a:pPr>
                      <a:r>
                        <a:rPr lang="ru-RU" sz="1800" dirty="0">
                          <a:effectLst/>
                          <a:latin typeface="Times New Roman" pitchFamily="18" charset="0"/>
                          <a:cs typeface="Times New Roman" pitchFamily="18" charset="0"/>
                        </a:rPr>
                        <a:t> </a:t>
                      </a:r>
                      <a:endParaRPr lang="ru-RU" sz="1800" dirty="0">
                        <a:solidFill>
                          <a:srgbClr val="000000"/>
                        </a:solidFill>
                        <a:effectLst/>
                        <a:latin typeface="Times New Roman" pitchFamily="18" charset="0"/>
                        <a:ea typeface="Times New Roman"/>
                        <a:cs typeface="Times New Roman" pitchFamily="18" charset="0"/>
                      </a:endParaRPr>
                    </a:p>
                  </a:txBody>
                  <a:tcPr marL="68573" marR="68573" marT="0" marB="0"/>
                </a:tc>
              </a:tr>
            </a:tbl>
          </a:graphicData>
        </a:graphic>
      </p:graphicFrame>
      <p:graphicFrame>
        <p:nvGraphicFramePr>
          <p:cNvPr id="5" name="Таблица 4"/>
          <p:cNvGraphicFramePr>
            <a:graphicFrameLocks noGrp="1"/>
          </p:cNvGraphicFramePr>
          <p:nvPr/>
        </p:nvGraphicFramePr>
        <p:xfrm>
          <a:off x="285750" y="5578475"/>
          <a:ext cx="6146800" cy="3566160"/>
        </p:xfrm>
        <a:graphic>
          <a:graphicData uri="http://schemas.openxmlformats.org/drawingml/2006/table">
            <a:tbl>
              <a:tblPr>
                <a:tableStyleId>{5C22544A-7EE6-4342-B048-85BDC9FD1C3A}</a:tableStyleId>
              </a:tblPr>
              <a:tblGrid>
                <a:gridCol w="6146800"/>
              </a:tblGrid>
              <a:tr h="822813">
                <a:tc>
                  <a:txBody>
                    <a:bodyPr/>
                    <a:lstStyle/>
                    <a:p>
                      <a:pPr algn="just">
                        <a:spcAft>
                          <a:spcPts val="0"/>
                        </a:spcAft>
                        <a:tabLst>
                          <a:tab pos="342900" algn="l"/>
                        </a:tabLst>
                      </a:pPr>
                      <a:r>
                        <a:rPr lang="ru-RU" sz="1800" b="1" dirty="0" smtClean="0">
                          <a:effectLst/>
                          <a:latin typeface="Times New Roman" pitchFamily="18" charset="0"/>
                          <a:cs typeface="Times New Roman" pitchFamily="18" charset="0"/>
                        </a:rPr>
                        <a:t>Информация </a:t>
                      </a:r>
                      <a:r>
                        <a:rPr lang="ru-RU" sz="1800" b="1" dirty="0">
                          <a:effectLst/>
                          <a:latin typeface="Times New Roman" pitchFamily="18" charset="0"/>
                          <a:cs typeface="Times New Roman" pitchFamily="18" charset="0"/>
                        </a:rPr>
                        <a:t>об организациях, участвующих в финансировании проекта</a:t>
                      </a:r>
                    </a:p>
                    <a:p>
                      <a:pPr>
                        <a:spcAft>
                          <a:spcPts val="0"/>
                        </a:spcAft>
                        <a:tabLst>
                          <a:tab pos="342900" algn="l"/>
                        </a:tabLst>
                      </a:pPr>
                      <a:endParaRPr lang="ru-RU" sz="1800" dirty="0">
                        <a:solidFill>
                          <a:srgbClr val="000000"/>
                        </a:solidFill>
                        <a:effectLst/>
                        <a:latin typeface="Times New Roman" pitchFamily="18" charset="0"/>
                        <a:ea typeface="Times New Roman"/>
                        <a:cs typeface="Times New Roman" pitchFamily="18" charset="0"/>
                      </a:endParaRPr>
                    </a:p>
                  </a:txBody>
                  <a:tcPr marL="68568" marR="68568" marT="0" marB="0"/>
                </a:tc>
              </a:tr>
              <a:tr h="2742712">
                <a:tc>
                  <a:txBody>
                    <a:bodyPr/>
                    <a:lstStyle/>
                    <a:p>
                      <a:pPr algn="just">
                        <a:spcAft>
                          <a:spcPts val="0"/>
                        </a:spcAft>
                        <a:tabLst>
                          <a:tab pos="342900" algn="l"/>
                        </a:tabLst>
                      </a:pPr>
                      <a:r>
                        <a:rPr lang="ru-RU" sz="1800" dirty="0">
                          <a:effectLst/>
                          <a:latin typeface="Times New Roman" pitchFamily="18" charset="0"/>
                          <a:cs typeface="Times New Roman" pitchFamily="18" charset="0"/>
                        </a:rPr>
                        <a:t>1.Администрация </a:t>
                      </a:r>
                      <a:r>
                        <a:rPr lang="ru-RU" sz="1800" dirty="0" err="1">
                          <a:effectLst/>
                          <a:latin typeface="Times New Roman" pitchFamily="18" charset="0"/>
                          <a:cs typeface="Times New Roman" pitchFamily="18" charset="0"/>
                        </a:rPr>
                        <a:t>Грачевского</a:t>
                      </a:r>
                      <a:r>
                        <a:rPr lang="ru-RU" sz="1800" dirty="0">
                          <a:effectLst/>
                          <a:latin typeface="Times New Roman" pitchFamily="18" charset="0"/>
                          <a:cs typeface="Times New Roman" pitchFamily="18" charset="0"/>
                        </a:rPr>
                        <a:t> муниципального района Ставропольского края на правах </a:t>
                      </a:r>
                      <a:r>
                        <a:rPr lang="ru-RU" sz="1800" dirty="0" err="1">
                          <a:effectLst/>
                          <a:latin typeface="Times New Roman" pitchFamily="18" charset="0"/>
                          <a:cs typeface="Times New Roman" pitchFamily="18" charset="0"/>
                        </a:rPr>
                        <a:t>софинансирования</a:t>
                      </a:r>
                      <a:r>
                        <a:rPr lang="ru-RU" sz="1800" dirty="0">
                          <a:effectLst/>
                          <a:latin typeface="Times New Roman" pitchFamily="18" charset="0"/>
                          <a:cs typeface="Times New Roman" pitchFamily="18" charset="0"/>
                        </a:rPr>
                        <a:t> не более 10000 руб.</a:t>
                      </a:r>
                    </a:p>
                    <a:p>
                      <a:pPr algn="just">
                        <a:spcAft>
                          <a:spcPts val="0"/>
                        </a:spcAft>
                        <a:tabLst>
                          <a:tab pos="342900" algn="l"/>
                        </a:tabLst>
                      </a:pPr>
                      <a:r>
                        <a:rPr lang="ru-RU" sz="1800" dirty="0">
                          <a:effectLst/>
                          <a:latin typeface="Times New Roman" pitchFamily="18" charset="0"/>
                          <a:cs typeface="Times New Roman" pitchFamily="18" charset="0"/>
                        </a:rPr>
                        <a:t>2.Исполнительный комитет </a:t>
                      </a:r>
                      <a:r>
                        <a:rPr lang="ru-RU" sz="1800" dirty="0" err="1">
                          <a:effectLst/>
                          <a:latin typeface="Times New Roman" pitchFamily="18" charset="0"/>
                          <a:cs typeface="Times New Roman" pitchFamily="18" charset="0"/>
                        </a:rPr>
                        <a:t>Грачевского</a:t>
                      </a:r>
                      <a:r>
                        <a:rPr lang="ru-RU" sz="1800" dirty="0">
                          <a:effectLst/>
                          <a:latin typeface="Times New Roman" pitchFamily="18" charset="0"/>
                          <a:cs typeface="Times New Roman" pitchFamily="18" charset="0"/>
                        </a:rPr>
                        <a:t> местного отделения Ставропольского регионального отделения ВПП «ЕДИНАЯ РОССИЯ» на правах </a:t>
                      </a:r>
                      <a:r>
                        <a:rPr lang="ru-RU" sz="1800" dirty="0" err="1">
                          <a:effectLst/>
                          <a:latin typeface="Times New Roman" pitchFamily="18" charset="0"/>
                          <a:cs typeface="Times New Roman" pitchFamily="18" charset="0"/>
                        </a:rPr>
                        <a:t>софинасирования</a:t>
                      </a:r>
                      <a:r>
                        <a:rPr lang="ru-RU" sz="1800" dirty="0">
                          <a:effectLst/>
                          <a:latin typeface="Times New Roman" pitchFamily="18" charset="0"/>
                          <a:cs typeface="Times New Roman" pitchFamily="18" charset="0"/>
                        </a:rPr>
                        <a:t> 5000 руб.</a:t>
                      </a:r>
                    </a:p>
                    <a:p>
                      <a:pPr algn="just">
                        <a:spcAft>
                          <a:spcPts val="0"/>
                        </a:spcAft>
                      </a:pPr>
                      <a:r>
                        <a:rPr lang="ru-RU" sz="1800" dirty="0">
                          <a:effectLst/>
                          <a:latin typeface="Times New Roman" pitchFamily="18" charset="0"/>
                          <a:cs typeface="Times New Roman" pitchFamily="18" charset="0"/>
                        </a:rPr>
                        <a:t>4. МКОУ ДОД «Центр детского творчества», Российский союз молодежи </a:t>
                      </a:r>
                      <a:r>
                        <a:rPr lang="ru-RU" sz="1800" dirty="0" err="1">
                          <a:effectLst/>
                          <a:latin typeface="Times New Roman" pitchFamily="18" charset="0"/>
                          <a:cs typeface="Times New Roman" pitchFamily="18" charset="0"/>
                        </a:rPr>
                        <a:t>Грачевского</a:t>
                      </a:r>
                      <a:r>
                        <a:rPr lang="ru-RU" sz="1800" dirty="0">
                          <a:effectLst/>
                          <a:latin typeface="Times New Roman" pitchFamily="18" charset="0"/>
                          <a:cs typeface="Times New Roman" pitchFamily="18" charset="0"/>
                        </a:rPr>
                        <a:t> района 5000 руб</a:t>
                      </a:r>
                      <a:r>
                        <a:rPr lang="ru-RU" sz="1800" dirty="0" smtClean="0">
                          <a:effectLst/>
                          <a:latin typeface="Times New Roman" pitchFamily="18" charset="0"/>
                          <a:cs typeface="Times New Roman" pitchFamily="18" charset="0"/>
                        </a:rPr>
                        <a:t>.</a:t>
                      </a:r>
                    </a:p>
                    <a:p>
                      <a:pPr algn="just">
                        <a:spcAft>
                          <a:spcPts val="0"/>
                        </a:spcAft>
                      </a:pPr>
                      <a:r>
                        <a:rPr lang="ru-RU" sz="1800" dirty="0" smtClean="0">
                          <a:effectLst/>
                          <a:latin typeface="Times New Roman" pitchFamily="18" charset="0"/>
                          <a:cs typeface="Times New Roman" pitchFamily="18" charset="0"/>
                        </a:rPr>
                        <a:t>5. МКОУ Центр молодежи «Юность » 5000 руб.</a:t>
                      </a:r>
                      <a:endParaRPr lang="ru-RU" sz="1800" dirty="0">
                        <a:effectLst/>
                        <a:latin typeface="Times New Roman" pitchFamily="18" charset="0"/>
                        <a:cs typeface="Times New Roman" pitchFamily="18" charset="0"/>
                      </a:endParaRPr>
                    </a:p>
                    <a:p>
                      <a:pPr algn="just">
                        <a:spcAft>
                          <a:spcPts val="0"/>
                        </a:spcAft>
                      </a:pPr>
                      <a:r>
                        <a:rPr lang="ru-RU" sz="1800" dirty="0">
                          <a:effectLst/>
                          <a:latin typeface="Times New Roman" pitchFamily="18" charset="0"/>
                          <a:cs typeface="Times New Roman" pitchFamily="18" charset="0"/>
                        </a:rPr>
                        <a:t> </a:t>
                      </a:r>
                      <a:endParaRPr lang="ru-RU" sz="1800" dirty="0">
                        <a:solidFill>
                          <a:srgbClr val="000000"/>
                        </a:solidFill>
                        <a:effectLst/>
                        <a:latin typeface="Times New Roman" pitchFamily="18" charset="0"/>
                        <a:ea typeface="Times New Roman"/>
                        <a:cs typeface="Times New Roman" pitchFamily="18" charset="0"/>
                      </a:endParaRPr>
                    </a:p>
                  </a:txBody>
                  <a:tcPr marL="68568" marR="68568" marT="0" marB="0"/>
                </a:tc>
              </a:tr>
            </a:tbl>
          </a:graphicData>
        </a:graphic>
      </p:graphicFrame>
      <p:pic>
        <p:nvPicPr>
          <p:cNvPr id="26644" name="Picture 20" descr="http://ko44.ru/media/k2/items/cache/86e8e67edae9219d12d438efd5f5a939_X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16" y="2428860"/>
            <a:ext cx="4429156" cy="26747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6646" name="Picture 22" descr="http://www.kansk-adm.ru/UserFiles/fotonews/2012/06/x_ec2d6a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43174"/>
            <a:ext cx="2571744" cy="2571744"/>
          </a:xfrm>
          <a:prstGeom prst="ellipse">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0" y="-357188"/>
            <a:ext cx="6529388" cy="1524001"/>
          </a:xfrm>
        </p:spPr>
        <p:txBody>
          <a:bodyPr/>
          <a:lstStyle/>
          <a:p>
            <a:r>
              <a:rPr lang="ru-RU" b="1" smtClean="0">
                <a:solidFill>
                  <a:srgbClr val="FF0000"/>
                </a:solidFill>
                <a:latin typeface="Times New Roman" pitchFamily="18" charset="0"/>
                <a:cs typeface="Times New Roman" pitchFamily="18" charset="0"/>
              </a:rPr>
              <a:t>День донора с.Грачевка</a:t>
            </a:r>
          </a:p>
        </p:txBody>
      </p:sp>
      <p:sp>
        <p:nvSpPr>
          <p:cNvPr id="60419" name="Объект 2"/>
          <p:cNvSpPr>
            <a:spLocks noGrp="1"/>
          </p:cNvSpPr>
          <p:nvPr>
            <p:ph sz="half" idx="1"/>
          </p:nvPr>
        </p:nvSpPr>
        <p:spPr>
          <a:xfrm>
            <a:off x="342900" y="2133600"/>
            <a:ext cx="3028950" cy="6034088"/>
          </a:xfrm>
        </p:spPr>
        <p:txBody>
          <a:bodyPr/>
          <a:lstStyle/>
          <a:p>
            <a:endParaRPr lang="ru-RU" smtClean="0"/>
          </a:p>
        </p:txBody>
      </p:sp>
      <p:sp>
        <p:nvSpPr>
          <p:cNvPr id="60420" name="Текст 3"/>
          <p:cNvSpPr>
            <a:spLocks noGrp="1"/>
          </p:cNvSpPr>
          <p:nvPr>
            <p:ph type="body" sz="half" idx="2"/>
          </p:nvPr>
        </p:nvSpPr>
        <p:spPr>
          <a:xfrm>
            <a:off x="3486150" y="2133600"/>
            <a:ext cx="3028950" cy="6034088"/>
          </a:xfrm>
        </p:spPr>
        <p:txBody>
          <a:bodyPr/>
          <a:lstStyle/>
          <a:p>
            <a:endParaRPr lang="ru-RU" smtClean="0"/>
          </a:p>
        </p:txBody>
      </p:sp>
      <p:pic>
        <p:nvPicPr>
          <p:cNvPr id="40965" name="Picture 2" descr="G:\донор все Арману\День донора Грачевка\Приложение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66" y="928663"/>
            <a:ext cx="4192968" cy="314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66" name="Picture 3" descr="G:\донор все Арману\День донора Грачевка\DSC0275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0013" y="3499569"/>
            <a:ext cx="3646507" cy="27345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0423" name="Picture 4" descr="G:\донор все Арману\День донора Грачевка\DSC027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313" y="4786313"/>
            <a:ext cx="230346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5" descr="G:\донор все Арману\День донора Грачевка\DSC0270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0372" y="6429388"/>
            <a:ext cx="3214710" cy="1899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0425" name="Picture 10" descr="http://donor.ru/d/53860/t/images/pic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8501063"/>
            <a:ext cx="67865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2" descr="http://www.irk.fm/integral/aktsija-spasi-zhizn/upload/cover_s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3438" y="928688"/>
            <a:ext cx="19716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0" y="-214313"/>
            <a:ext cx="6672263" cy="1524001"/>
          </a:xfrm>
        </p:spPr>
        <p:txBody>
          <a:bodyPr/>
          <a:lstStyle/>
          <a:p>
            <a:r>
              <a:rPr lang="ru-RU" b="1" smtClean="0">
                <a:solidFill>
                  <a:srgbClr val="FF0000"/>
                </a:solidFill>
                <a:latin typeface="Times New Roman" pitchFamily="18" charset="0"/>
                <a:cs typeface="Times New Roman" pitchFamily="18" charset="0"/>
              </a:rPr>
              <a:t>День донора с.Спицевка</a:t>
            </a:r>
          </a:p>
        </p:txBody>
      </p:sp>
      <p:pic>
        <p:nvPicPr>
          <p:cNvPr id="41989" name="Picture 2" descr="G:\донор все Арману\День донора Спицевка\IMG_24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8" y="928662"/>
            <a:ext cx="3916363" cy="2611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990" name="Picture 3" descr="G:\донор все Арману\День донора Спицевка\IMG_24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496" y="6179818"/>
            <a:ext cx="4000504" cy="26657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1991" name="Picture 4" descr="G:\донор все Арману\День донора Спицевка\IMG_24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91" y="3357555"/>
            <a:ext cx="4287406" cy="2857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1993" name="Picture 9" descr="http://www.nck.su/_mod_files/ce_images/news/2_640x4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28" y="6573368"/>
            <a:ext cx="2928958" cy="17848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1447" name="Picture 11" descr="http://www.vampodarok.com/cards/pictures/0106/den-donora-0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57688" y="1071563"/>
            <a:ext cx="2214562"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13" descr="http://dush2kalin.ucoz.ru/0000000000001/0000000099/885/SOCOvnLaJKk.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57750" y="3714750"/>
            <a:ext cx="16192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285750" y="0"/>
            <a:ext cx="6172200" cy="1524000"/>
          </a:xfrm>
        </p:spPr>
        <p:txBody>
          <a:bodyPr/>
          <a:lstStyle/>
          <a:p>
            <a:r>
              <a:rPr lang="ru-RU" b="1" smtClean="0">
                <a:solidFill>
                  <a:srgbClr val="FF0000"/>
                </a:solidFill>
                <a:latin typeface="Times New Roman" pitchFamily="18" charset="0"/>
                <a:cs typeface="Times New Roman" pitchFamily="18" charset="0"/>
              </a:rPr>
              <a:t>День донора </a:t>
            </a:r>
            <a:br>
              <a:rPr lang="ru-RU" b="1" smtClean="0">
                <a:solidFill>
                  <a:srgbClr val="FF0000"/>
                </a:solidFill>
                <a:latin typeface="Times New Roman" pitchFamily="18" charset="0"/>
                <a:cs typeface="Times New Roman" pitchFamily="18" charset="0"/>
              </a:rPr>
            </a:br>
            <a:r>
              <a:rPr lang="ru-RU" b="1" smtClean="0">
                <a:solidFill>
                  <a:srgbClr val="FF0000"/>
                </a:solidFill>
                <a:latin typeface="Times New Roman" pitchFamily="18" charset="0"/>
                <a:cs typeface="Times New Roman" pitchFamily="18" charset="0"/>
              </a:rPr>
              <a:t>с. Старомарьевка</a:t>
            </a:r>
          </a:p>
        </p:txBody>
      </p:sp>
      <p:sp>
        <p:nvSpPr>
          <p:cNvPr id="62467" name="Объект 2"/>
          <p:cNvSpPr>
            <a:spLocks noGrp="1"/>
          </p:cNvSpPr>
          <p:nvPr>
            <p:ph sz="half" idx="1"/>
          </p:nvPr>
        </p:nvSpPr>
        <p:spPr>
          <a:xfrm>
            <a:off x="342900" y="2133600"/>
            <a:ext cx="3028950" cy="6034088"/>
          </a:xfrm>
        </p:spPr>
        <p:txBody>
          <a:bodyPr/>
          <a:lstStyle/>
          <a:p>
            <a:endParaRPr lang="ru-RU" smtClean="0"/>
          </a:p>
        </p:txBody>
      </p:sp>
      <p:sp>
        <p:nvSpPr>
          <p:cNvPr id="62468" name="Текст 3"/>
          <p:cNvSpPr>
            <a:spLocks noGrp="1"/>
          </p:cNvSpPr>
          <p:nvPr>
            <p:ph type="body" sz="half" idx="2"/>
          </p:nvPr>
        </p:nvSpPr>
        <p:spPr>
          <a:xfrm>
            <a:off x="3486150" y="2133600"/>
            <a:ext cx="3028950" cy="6034088"/>
          </a:xfrm>
        </p:spPr>
        <p:txBody>
          <a:bodyPr/>
          <a:lstStyle/>
          <a:p>
            <a:endParaRPr lang="ru-RU" smtClean="0"/>
          </a:p>
        </p:txBody>
      </p:sp>
      <p:pic>
        <p:nvPicPr>
          <p:cNvPr id="43013" name="Picture 2" descr="G:\донор все Арману\День донора Старомарьевка\DSCF28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6124" y="6357950"/>
            <a:ext cx="3142195" cy="23574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3014" name="Picture 3" descr="G:\донор все Арману\День донора Старомарьевка\DSCF28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90" y="4643438"/>
            <a:ext cx="3500439" cy="26256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3015" name="Picture 4" descr="G:\донор все Арману\День донора Старомарьевка\DSCF28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28" y="1785918"/>
            <a:ext cx="4000050" cy="30003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3017" name="Picture 9" descr="http://i066.radikal.ru/0911/0f/05892a0b3f3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857375"/>
            <a:ext cx="2019300" cy="3557588"/>
          </a:xfrm>
          <a:prstGeom prst="rect">
            <a:avLst/>
          </a:prstGeom>
          <a:ln>
            <a:noFill/>
          </a:ln>
          <a:effectLst>
            <a:outerShdw blurRad="292100" dist="139700" dir="2700000" algn="tl" rotWithShape="0">
              <a:srgbClr val="333333">
                <a:alpha val="65000"/>
              </a:srgbClr>
            </a:outerShdw>
          </a:effectLst>
        </p:spPr>
      </p:pic>
      <p:pic>
        <p:nvPicPr>
          <p:cNvPr id="43019" name="Picture 11" descr="http://susu.ac.ru/sites/default/files/styles/large/public/field/image/6666K_id_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8688" y="7358063"/>
            <a:ext cx="960437" cy="14795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a:xfrm>
            <a:off x="357188" y="-285750"/>
            <a:ext cx="6172200" cy="1524000"/>
          </a:xfrm>
        </p:spPr>
        <p:txBody>
          <a:bodyPr/>
          <a:lstStyle/>
          <a:p>
            <a:r>
              <a:rPr lang="ru-RU" b="1" smtClean="0">
                <a:solidFill>
                  <a:srgbClr val="FF0000"/>
                </a:solidFill>
                <a:latin typeface="Times New Roman" pitchFamily="18" charset="0"/>
                <a:cs typeface="Times New Roman" pitchFamily="18" charset="0"/>
              </a:rPr>
              <a:t>День донора с.Тугулук</a:t>
            </a:r>
          </a:p>
        </p:txBody>
      </p:sp>
      <p:pic>
        <p:nvPicPr>
          <p:cNvPr id="44035" name="Picture 2" descr="G:\донор все Арману\День донора Тугулук\S63031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071563"/>
            <a:ext cx="3381375" cy="2254250"/>
          </a:xfrm>
          <a:prstGeom prst="rect">
            <a:avLst/>
          </a:prstGeom>
          <a:ln>
            <a:noFill/>
          </a:ln>
          <a:effectLst>
            <a:outerShdw blurRad="292100" dist="139700" dir="2700000" algn="tl" rotWithShape="0">
              <a:srgbClr val="333333">
                <a:alpha val="65000"/>
              </a:srgbClr>
            </a:outerShdw>
          </a:effectLst>
        </p:spPr>
      </p:pic>
      <p:pic>
        <p:nvPicPr>
          <p:cNvPr id="44036" name="Picture 3" descr="G:\донор все Арману\День донора Тугулук\S630312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750785"/>
            <a:ext cx="5087951" cy="3393215"/>
          </a:xfrm>
          <a:prstGeom prst="ellipse">
            <a:avLst/>
          </a:prstGeom>
          <a:ln>
            <a:noFill/>
          </a:ln>
          <a:effectLst>
            <a:softEdge rad="112500"/>
          </a:effectLst>
        </p:spPr>
      </p:pic>
      <p:pic>
        <p:nvPicPr>
          <p:cNvPr id="44037" name="Picture 4" descr="G:\донор все Арману\День донора Тугулук\S630314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810" y="3428992"/>
            <a:ext cx="3536865" cy="2357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4039" name="Picture 7" descr="http://www.cyberstyle.ru/images2external/misc/Image/news/Misc/020210/PR-1.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290" y="3786182"/>
            <a:ext cx="2985468" cy="2000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3495" name="Picture 9" descr="http://tmbzakon.ru/sites/default/files/styles/medium/public/news/14295.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14813" y="976313"/>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http://fwmail.net/img/i/2012/04/kan_bagisi_onemli_bilgiler_th.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86256" y="6429388"/>
            <a:ext cx="2309826" cy="237334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2"/>
          <p:cNvSpPr>
            <a:spLocks noGrp="1"/>
          </p:cNvSpPr>
          <p:nvPr>
            <p:ph idx="1"/>
          </p:nvPr>
        </p:nvSpPr>
        <p:spPr/>
        <p:txBody>
          <a:bodyPr/>
          <a:lstStyle/>
          <a:p>
            <a:pPr eaLnBrk="1" hangingPunct="1"/>
            <a:endParaRPr lang="ru-RU" smtClean="0"/>
          </a:p>
        </p:txBody>
      </p:sp>
      <p:pic>
        <p:nvPicPr>
          <p:cNvPr id="67586" name="Picture 2" descr="F:\grachev.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214" y="-214346"/>
            <a:ext cx="6858000" cy="8427426"/>
          </a:xfrm>
          <a:prstGeom prst="rect">
            <a:avLst/>
          </a:prstGeom>
          <a:ln>
            <a:noFill/>
          </a:ln>
          <a:effectLst>
            <a:softEdge rad="112500"/>
          </a:effectLst>
        </p:spPr>
      </p:pic>
      <p:sp>
        <p:nvSpPr>
          <p:cNvPr id="9220" name="Заголовок 1"/>
          <p:cNvSpPr>
            <a:spLocks noGrp="1"/>
          </p:cNvSpPr>
          <p:nvPr>
            <p:ph type="title"/>
          </p:nvPr>
        </p:nvSpPr>
        <p:spPr>
          <a:xfrm>
            <a:off x="0" y="7429500"/>
            <a:ext cx="6858000" cy="2000250"/>
          </a:xfrm>
        </p:spPr>
        <p:txBody>
          <a:bodyPr/>
          <a:lstStyle/>
          <a:p>
            <a:pPr eaLnBrk="1" hangingPunct="1"/>
            <a:r>
              <a:rPr lang="ru-RU" sz="1800" b="1" smtClean="0">
                <a:latin typeface="Times New Roman" pitchFamily="18" charset="0"/>
                <a:cs typeface="Times New Roman" pitchFamily="18" charset="0"/>
              </a:rPr>
              <a:t>Родину, как и родителей, не выбирают: она дается нам вместе с рождением и впитывается с детства. Для каждого из нас – это центр земли, независимо от того, большой ли этот город или маленькое село.</a:t>
            </a:r>
          </a:p>
        </p:txBody>
      </p:sp>
      <p:cxnSp>
        <p:nvCxnSpPr>
          <p:cNvPr id="7" name="Прямая со стрелкой 6"/>
          <p:cNvCxnSpPr/>
          <p:nvPr/>
        </p:nvCxnSpPr>
        <p:spPr>
          <a:xfrm flipV="1">
            <a:off x="2571750" y="3071813"/>
            <a:ext cx="2000250" cy="10001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p:cNvCxnSpPr/>
          <p:nvPr/>
        </p:nvCxnSpPr>
        <p:spPr>
          <a:xfrm>
            <a:off x="2214563" y="2214563"/>
            <a:ext cx="2428875"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a:off x="1285875" y="2571750"/>
            <a:ext cx="3357563" cy="2857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p:cNvCxnSpPr/>
          <p:nvPr/>
        </p:nvCxnSpPr>
        <p:spPr>
          <a:xfrm rot="5400000" flipH="1" flipV="1">
            <a:off x="3036095" y="3250406"/>
            <a:ext cx="1643062" cy="157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flipH="1" flipV="1">
            <a:off x="2607470" y="2964656"/>
            <a:ext cx="2214562" cy="21431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p:nvPr/>
        </p:nvCxnSpPr>
        <p:spPr>
          <a:xfrm flipV="1">
            <a:off x="1071563" y="3143250"/>
            <a:ext cx="3500437" cy="22145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p:nvPr/>
        </p:nvCxnSpPr>
        <p:spPr>
          <a:xfrm rot="5400000" flipH="1" flipV="1">
            <a:off x="1893094" y="3464719"/>
            <a:ext cx="2928938" cy="2857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p:cNvCxnSpPr/>
          <p:nvPr/>
        </p:nvCxnSpPr>
        <p:spPr>
          <a:xfrm rot="16200000" flipV="1">
            <a:off x="3178969" y="5179219"/>
            <a:ext cx="3571875" cy="714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126" name="Picture 6" descr="http://moi-portal.ru/uploads/images/00/00/02/2011/04/20/fec1d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6190" y="1857356"/>
            <a:ext cx="2714644" cy="20348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a:xfrm>
            <a:off x="342900" y="542925"/>
            <a:ext cx="3446463" cy="1612900"/>
          </a:xfrm>
        </p:spPr>
        <p:txBody>
          <a:bodyPr/>
          <a:lstStyle/>
          <a:p>
            <a:r>
              <a:rPr lang="ru-RU" sz="3600" b="1" smtClean="0">
                <a:solidFill>
                  <a:srgbClr val="FF0000"/>
                </a:solidFill>
                <a:latin typeface="Times New Roman" pitchFamily="18" charset="0"/>
                <a:cs typeface="Times New Roman" pitchFamily="18" charset="0"/>
              </a:rPr>
              <a:t>День ДОНОРА шагает по району.</a:t>
            </a:r>
            <a:br>
              <a:rPr lang="ru-RU" sz="3600" b="1" smtClean="0">
                <a:solidFill>
                  <a:srgbClr val="FF0000"/>
                </a:solidFill>
                <a:latin typeface="Times New Roman" pitchFamily="18" charset="0"/>
                <a:cs typeface="Times New Roman" pitchFamily="18" charset="0"/>
              </a:rPr>
            </a:br>
            <a:endParaRPr lang="ru-RU" sz="3600" smtClean="0">
              <a:solidFill>
                <a:srgbClr val="FF0000"/>
              </a:solidFill>
            </a:endParaRPr>
          </a:p>
        </p:txBody>
      </p:sp>
      <p:sp>
        <p:nvSpPr>
          <p:cNvPr id="67587" name="Объект 2"/>
          <p:cNvSpPr>
            <a:spLocks noGrp="1"/>
          </p:cNvSpPr>
          <p:nvPr>
            <p:ph sz="half" idx="1"/>
          </p:nvPr>
        </p:nvSpPr>
        <p:spPr>
          <a:xfrm>
            <a:off x="476250" y="2133600"/>
            <a:ext cx="6308725" cy="7010400"/>
          </a:xfrm>
        </p:spPr>
        <p:txBody>
          <a:bodyPr/>
          <a:lstStyle/>
          <a:p>
            <a:pPr marL="0" indent="0" algn="just">
              <a:buFont typeface="Arial" pitchFamily="34" charset="0"/>
              <a:buNone/>
            </a:pPr>
            <a:r>
              <a:rPr lang="ru-RU" sz="1600" smtClean="0">
                <a:latin typeface="Times New Roman" pitchFamily="18" charset="0"/>
                <a:cs typeface="Times New Roman" pitchFamily="18" charset="0"/>
              </a:rPr>
              <a:t>     На территории Грачевского района в очередной раз проведен День донора в рамках реализации социального проекта «Ты молод! Ты можешь! Ты поможешь?», который состоялся в с.Грачевка 26 февраля 2013 года.</a:t>
            </a:r>
            <a:br>
              <a:rPr lang="ru-RU" sz="1600" smtClean="0">
                <a:latin typeface="Times New Roman" pitchFamily="18" charset="0"/>
                <a:cs typeface="Times New Roman" pitchFamily="18" charset="0"/>
              </a:rPr>
            </a:br>
            <a:r>
              <a:rPr lang="ru-RU" sz="1600" smtClean="0">
                <a:latin typeface="Times New Roman" pitchFamily="18" charset="0"/>
                <a:cs typeface="Times New Roman" pitchFamily="18" charset="0"/>
              </a:rPr>
              <a:t>     Организаторами акции выступили ВОО «Молодая Гвардия Единой России», при методической, технической, кадровой поддержке, администрации Грачевского муниципального района, Грачевского местного отделения Партии «ЕДИНАЯ РОССИЯ», МКУ «Центр молодежи «Юность», администрации поселений и волонтерских отрядов. </a:t>
            </a:r>
            <a:endParaRPr lang="ru-RU" sz="1600" b="1" i="1" smtClean="0">
              <a:latin typeface="Times New Roman" pitchFamily="18" charset="0"/>
              <a:cs typeface="Times New Roman" pitchFamily="18" charset="0"/>
            </a:endParaRPr>
          </a:p>
          <a:p>
            <a:pPr marL="0" indent="0" algn="just">
              <a:buFont typeface="Arial" pitchFamily="34" charset="0"/>
              <a:buNone/>
            </a:pPr>
            <a:r>
              <a:rPr lang="ru-RU" sz="1600" smtClean="0">
                <a:latin typeface="Times New Roman" pitchFamily="18" charset="0"/>
                <a:cs typeface="Times New Roman" pitchFamily="18" charset="0"/>
              </a:rPr>
              <a:t>      На вопрос «Кто может стать донором крови?», есть несколько ответов. С одной стороны, стать донором может абсолютно любой здоровый гражданин Российской Федерации, если он старше 18 лет, не имеет противопоказаний к донорству, а его вес больше 50 кг. А с другой стороны, стать донором крови может только Человек с большой буквы. Человек, который готов встать пораньше, потратить свое время, чтобы спасти чью-то жизнь.</a:t>
            </a:r>
            <a:endParaRPr lang="ru-RU" sz="1600" b="1" i="1" smtClean="0">
              <a:latin typeface="Times New Roman" pitchFamily="18" charset="0"/>
              <a:cs typeface="Times New Roman" pitchFamily="18" charset="0"/>
            </a:endParaRPr>
          </a:p>
          <a:p>
            <a:pPr marL="0" indent="0" algn="just">
              <a:buFont typeface="Arial" pitchFamily="34" charset="0"/>
              <a:buNone/>
            </a:pPr>
            <a:r>
              <a:rPr lang="ru-RU" sz="1600" smtClean="0">
                <a:latin typeface="Times New Roman" pitchFamily="18" charset="0"/>
                <a:cs typeface="Times New Roman" pitchFamily="18" charset="0"/>
              </a:rPr>
              <a:t>      В ходе реализации проекта на пункты приема донорской крови пришло 484 жителей Грачевского ра	йона, из них 387  человека сдали кровь, что в абсолютном показателе составляет 163998 мл. донорской крови. А сколько - это спасенных жизней? – считайте сами.</a:t>
            </a:r>
          </a:p>
          <a:p>
            <a:pPr marL="0" indent="0" algn="just">
              <a:buFont typeface="Arial" pitchFamily="34" charset="0"/>
              <a:buNone/>
            </a:pPr>
            <a:r>
              <a:rPr lang="ru-RU" sz="1600" smtClean="0">
                <a:latin typeface="Times New Roman" pitchFamily="18" charset="0"/>
                <a:cs typeface="Times New Roman" pitchFamily="18" charset="0"/>
              </a:rPr>
              <a:t>Благодарим всех неравнодушных, кто уже принял участие в акциях и говорим: «Спасибо, ДОНОР!!!». </a:t>
            </a:r>
          </a:p>
          <a:p>
            <a:pPr marL="0" indent="0" algn="just">
              <a:buFont typeface="Arial" pitchFamily="34" charset="0"/>
              <a:buNone/>
            </a:pPr>
            <a:r>
              <a:rPr lang="ru-RU" sz="1600" smtClean="0">
                <a:latin typeface="Times New Roman" pitchFamily="18" charset="0"/>
                <a:cs typeface="Times New Roman" pitchFamily="18" charset="0"/>
              </a:rPr>
              <a:t>     В ближайшее время ВЫ можете принять участие в Днях донора, который состоится 4 и 5 апреля 2013 года с 8</a:t>
            </a:r>
            <a:r>
              <a:rPr lang="ru-RU" sz="1600" baseline="30000" smtClean="0">
                <a:latin typeface="Times New Roman" pitchFamily="18" charset="0"/>
                <a:cs typeface="Times New Roman" pitchFamily="18" charset="0"/>
              </a:rPr>
              <a:t>00 </a:t>
            </a:r>
            <a:r>
              <a:rPr lang="ru-RU" sz="1600" smtClean="0">
                <a:latin typeface="Times New Roman" pitchFamily="18" charset="0"/>
                <a:cs typeface="Times New Roman" pitchFamily="18" charset="0"/>
              </a:rPr>
              <a:t>до 14</a:t>
            </a:r>
            <a:r>
              <a:rPr lang="ru-RU" sz="1600" baseline="30000" smtClean="0">
                <a:latin typeface="Times New Roman" pitchFamily="18" charset="0"/>
                <a:cs typeface="Times New Roman" pitchFamily="18" charset="0"/>
              </a:rPr>
              <a:t>00</a:t>
            </a:r>
            <a:r>
              <a:rPr lang="ru-RU" sz="1600" smtClean="0">
                <a:latin typeface="Times New Roman" pitchFamily="18" charset="0"/>
                <a:cs typeface="Times New Roman" pitchFamily="18" charset="0"/>
              </a:rPr>
              <a:t> в с.Бешпагир и с.Кугульта.</a:t>
            </a:r>
          </a:p>
          <a:p>
            <a:pPr marL="0" indent="0" algn="just">
              <a:buFont typeface="Arial" pitchFamily="34" charset="0"/>
              <a:buNone/>
            </a:pPr>
            <a:endParaRPr lang="ru-RU" sz="1600" smtClean="0">
              <a:latin typeface="Times New Roman" pitchFamily="18" charset="0"/>
              <a:cs typeface="Times New Roman" pitchFamily="18" charset="0"/>
            </a:endParaRPr>
          </a:p>
        </p:txBody>
      </p:sp>
      <p:pic>
        <p:nvPicPr>
          <p:cNvPr id="67588" name="Picture 2" descr="G:\донор все Арману\Статья на сайт 13.02.13г\певое.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9363" y="250825"/>
            <a:ext cx="28606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342900" y="366713"/>
            <a:ext cx="6172200" cy="1524000"/>
          </a:xfrm>
        </p:spPr>
        <p:txBody>
          <a:bodyPr/>
          <a:lstStyle/>
          <a:p>
            <a:r>
              <a:rPr lang="ru-RU" b="1" smtClean="0">
                <a:solidFill>
                  <a:srgbClr val="FF0000"/>
                </a:solidFill>
              </a:rPr>
              <a:t>Проект реализован!!!</a:t>
            </a:r>
          </a:p>
        </p:txBody>
      </p:sp>
      <p:graphicFrame>
        <p:nvGraphicFramePr>
          <p:cNvPr id="5" name="Таблица 4"/>
          <p:cNvGraphicFramePr>
            <a:graphicFrameLocks noGrp="1"/>
          </p:cNvGraphicFramePr>
          <p:nvPr/>
        </p:nvGraphicFramePr>
        <p:xfrm>
          <a:off x="428625" y="1714500"/>
          <a:ext cx="6143626" cy="6132511"/>
        </p:xfrm>
        <a:graphic>
          <a:graphicData uri="http://schemas.openxmlformats.org/drawingml/2006/table">
            <a:tbl>
              <a:tblPr/>
              <a:tblGrid>
                <a:gridCol w="357190"/>
                <a:gridCol w="1000122"/>
                <a:gridCol w="1428750"/>
                <a:gridCol w="857250"/>
                <a:gridCol w="571500"/>
                <a:gridCol w="500062"/>
                <a:gridCol w="571500"/>
                <a:gridCol w="857252"/>
              </a:tblGrid>
              <a:tr h="943459">
                <a:tc>
                  <a:txBody>
                    <a:bodyPr/>
                    <a:lstStyle/>
                    <a:p>
                      <a:pPr algn="just">
                        <a:spcAft>
                          <a:spcPts val="0"/>
                        </a:spcAft>
                      </a:pPr>
                      <a:r>
                        <a:rPr lang="ru-RU" sz="1400" b="1">
                          <a:latin typeface="Times New Roman"/>
                          <a:ea typeface="Calibri"/>
                          <a:cs typeface="Times New Roman"/>
                        </a:rPr>
                        <a:t>№ п/п</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дата</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населённый пункт</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пришло</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отведено</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обследование</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сдали</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b="1">
                          <a:latin typeface="Times New Roman"/>
                          <a:ea typeface="Calibri"/>
                          <a:cs typeface="Times New Roman"/>
                        </a:rPr>
                        <a:t>заготовлено крови в мл</a:t>
                      </a:r>
                      <a:endParaRPr lang="ru-RU" sz="1400">
                        <a:latin typeface="Times New Roman"/>
                        <a:ea typeface="Calibri"/>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1</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01.08.2012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Бешпагир</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55</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5</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47</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19550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02.08.2012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Сергиевское</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37</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12650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03.08.2012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Кугульта</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13800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05.10.2012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Грачевка</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78</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Calibri"/>
                          <a:cs typeface="Times New Roman"/>
                        </a:rPr>
                        <a:t>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62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24148</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5</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12.10.2012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Спицевка</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45</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8</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36</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15600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6</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19.10.2012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Старомарьевка</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9</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10400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7</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16.11.2012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Красное</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5</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36</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16000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8</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07.12.2012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Сергиевское</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38</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37</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16650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9</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08.02.2013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Тугулук</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14</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26</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10650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pPr algn="just">
                        <a:spcAft>
                          <a:spcPts val="0"/>
                        </a:spcAft>
                      </a:pPr>
                      <a:r>
                        <a:rPr lang="ru-RU" sz="1400">
                          <a:latin typeface="Times New Roman"/>
                          <a:ea typeface="Calibri"/>
                          <a:cs typeface="Times New Roman"/>
                        </a:rPr>
                        <a:t>10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26.02.2013</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Грачевка</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62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49</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49</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24000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732">
                <a:tc>
                  <a:txBody>
                    <a:bodyPr/>
                    <a:lstStyle/>
                    <a:p>
                      <a:endParaRPr lang="ru-RU" sz="1400">
                        <a:latin typeface="Calibri"/>
                        <a:ea typeface="Times New Roman"/>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sz="1400">
                        <a:latin typeface="Calibri"/>
                        <a:ea typeface="Times New Roman"/>
                        <a:cs typeface="Times New Roman"/>
                      </a:endParaRP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Итого</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480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117</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20</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a:latin typeface="Times New Roman"/>
                          <a:ea typeface="Calibri"/>
                          <a:cs typeface="Times New Roman"/>
                        </a:rPr>
                        <a:t>381</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400" dirty="0">
                          <a:latin typeface="Times New Roman"/>
                          <a:ea typeface="Calibri"/>
                          <a:cs typeface="Times New Roman"/>
                        </a:rPr>
                        <a:t>163448</a:t>
                      </a:r>
                    </a:p>
                  </a:txBody>
                  <a:tcPr marL="36390" marR="363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 3 (граница и черта) 4"/>
          <p:cNvSpPr/>
          <p:nvPr/>
        </p:nvSpPr>
        <p:spPr>
          <a:xfrm>
            <a:off x="1428736" y="4357686"/>
            <a:ext cx="4929222" cy="714380"/>
          </a:xfrm>
          <a:prstGeom prst="accentBorderCallout3">
            <a:avLst>
              <a:gd name="adj1" fmla="val 18750"/>
              <a:gd name="adj2" fmla="val 187"/>
              <a:gd name="adj3" fmla="val 18750"/>
              <a:gd name="adj4" fmla="val -16667"/>
              <a:gd name="adj5" fmla="val 171111"/>
              <a:gd name="adj6" fmla="val -16884"/>
              <a:gd name="adj7" fmla="val 206423"/>
              <a:gd name="adj8" fmla="val -11610"/>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2400" b="1" dirty="0">
                <a:ln w="18000">
                  <a:solidFill>
                    <a:schemeClr val="accent2">
                      <a:satMod val="140000"/>
                    </a:schemeClr>
                  </a:solidFill>
                  <a:prstDash val="solid"/>
                  <a:miter lim="800000"/>
                </a:ln>
                <a:solidFill>
                  <a:srgbClr val="FFC000"/>
                </a:solidFill>
                <a:effectLst>
                  <a:glow rad="63500">
                    <a:schemeClr val="accent3">
                      <a:satMod val="175000"/>
                      <a:alpha val="40000"/>
                    </a:schemeClr>
                  </a:glow>
                  <a:outerShdw blurRad="25500" dist="23000" dir="7020000" algn="tl">
                    <a:srgbClr val="000000">
                      <a:alpha val="50000"/>
                    </a:srgbClr>
                  </a:outerShdw>
                </a:effectLst>
                <a:ea typeface="Calibri" pitchFamily="34" charset="0"/>
                <a:cs typeface="Times New Roman" pitchFamily="18" charset="0"/>
              </a:rPr>
              <a:t>Проект разработан по трем основным направлениям</a:t>
            </a:r>
            <a:endParaRPr lang="ru-RU" sz="2400" b="1" dirty="0">
              <a:ln w="18000">
                <a:solidFill>
                  <a:schemeClr val="accent2">
                    <a:satMod val="140000"/>
                  </a:schemeClr>
                </a:solidFill>
                <a:prstDash val="solid"/>
                <a:miter lim="800000"/>
              </a:ln>
              <a:solidFill>
                <a:srgbClr val="FFC000"/>
              </a:solidFill>
              <a:effectLst>
                <a:glow rad="63500">
                  <a:schemeClr val="accent3">
                    <a:satMod val="175000"/>
                    <a:alpha val="40000"/>
                  </a:schemeClr>
                </a:glow>
                <a:outerShdw blurRad="25500" dist="23000" dir="7020000" algn="tl">
                  <a:srgbClr val="000000">
                    <a:alpha val="50000"/>
                  </a:srgbClr>
                </a:outerShdw>
              </a:effectLst>
            </a:endParaRPr>
          </a:p>
        </p:txBody>
      </p:sp>
      <p:sp>
        <p:nvSpPr>
          <p:cNvPr id="2" name="Заголовок 1"/>
          <p:cNvSpPr>
            <a:spLocks noGrp="1"/>
          </p:cNvSpPr>
          <p:nvPr>
            <p:ph type="title"/>
          </p:nvPr>
        </p:nvSpPr>
        <p:spPr>
          <a:xfrm>
            <a:off x="357166" y="1"/>
            <a:ext cx="6500834" cy="1214414"/>
          </a:xfrm>
          <a:ln>
            <a:miter lim="800000"/>
            <a:headEnd/>
            <a:tailEnd/>
          </a:ln>
          <a:extLst/>
        </p:spPr>
        <p:txBody>
          <a:bodyPr rtlCol="0">
            <a:normAutofit/>
          </a:bodyPr>
          <a:lstStyle/>
          <a:p>
            <a:pPr eaLnBrk="1" fontAlgn="auto" hangingPunct="1">
              <a:spcAft>
                <a:spcPts val="0"/>
              </a:spcAft>
              <a:defRPr/>
            </a:pPr>
            <a:r>
              <a:rPr lang="ru-RU" sz="5400" b="1" dirty="0" smtClean="0">
                <a:ln w="17780" cmpd="sng">
                  <a:solidFill>
                    <a:srgbClr val="FFFFFF"/>
                  </a:solidFill>
                  <a:prstDash val="solid"/>
                  <a:miter lim="800000"/>
                </a:ln>
                <a:solidFill>
                  <a:srgbClr val="142AF8"/>
                </a:solidFill>
                <a:effectLst>
                  <a:outerShdw blurRad="50800" algn="tl" rotWithShape="0">
                    <a:srgbClr val="000000"/>
                  </a:outerShdw>
                </a:effectLst>
              </a:rPr>
              <a:t>Содержание проекта</a:t>
            </a:r>
            <a:endParaRPr lang="ru-RU" sz="5400" b="1" dirty="0">
              <a:ln w="17780" cmpd="sng">
                <a:solidFill>
                  <a:srgbClr val="FFFFFF"/>
                </a:solidFill>
                <a:prstDash val="solid"/>
                <a:miter lim="800000"/>
              </a:ln>
              <a:solidFill>
                <a:srgbClr val="142AF8"/>
              </a:solidFill>
              <a:effectLst>
                <a:outerShdw blurRad="50800" algn="tl" rotWithShape="0">
                  <a:srgbClr val="000000"/>
                </a:outerShdw>
              </a:effectLst>
            </a:endParaRPr>
          </a:p>
        </p:txBody>
      </p:sp>
      <p:sp>
        <p:nvSpPr>
          <p:cNvPr id="3" name="Содержимое 2"/>
          <p:cNvSpPr>
            <a:spLocks noGrp="1"/>
          </p:cNvSpPr>
          <p:nvPr>
            <p:ph idx="1"/>
          </p:nvPr>
        </p:nvSpPr>
        <p:spPr>
          <a:xfrm>
            <a:off x="500042" y="1214414"/>
            <a:ext cx="5786478" cy="5810290"/>
          </a:xfrm>
          <a:ln>
            <a:miter lim="800000"/>
            <a:headEnd/>
            <a:tailEnd/>
          </a:ln>
          <a:extLst/>
        </p:spPr>
        <p:txBody>
          <a:bodyPr rtlCol="0">
            <a:normAutofit/>
          </a:bodyPr>
          <a:lstStyle/>
          <a:p>
            <a:pPr eaLnBrk="1" fontAlgn="auto" hangingPunct="1">
              <a:spcBef>
                <a:spcPts val="0"/>
              </a:spcBef>
              <a:spcAft>
                <a:spcPts val="0"/>
              </a:spcAft>
              <a:buFont typeface="Arial" pitchFamily="34" charset="0"/>
              <a:buNone/>
              <a:defRPr/>
            </a:pP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I </a:t>
            </a:r>
            <a:r>
              <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Мы выбираем</a:t>
            </a:r>
          </a:p>
          <a:p>
            <a:pPr eaLnBrk="1" fontAlgn="auto" hangingPunct="1">
              <a:spcBef>
                <a:spcPts val="0"/>
              </a:spcBef>
              <a:spcAft>
                <a:spcPts val="0"/>
              </a:spcAft>
              <a:buFont typeface="Arial" pitchFamily="34" charset="0"/>
              <a:buNone/>
              <a:defRPr/>
            </a:pPr>
            <a:endPar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endParaRPr>
          </a:p>
          <a:p>
            <a:pPr eaLnBrk="1" fontAlgn="auto" hangingPunct="1">
              <a:spcBef>
                <a:spcPts val="0"/>
              </a:spcBef>
              <a:spcAft>
                <a:spcPts val="0"/>
              </a:spcAft>
              <a:buFont typeface="Arial" pitchFamily="34" charset="0"/>
              <a:buNone/>
              <a:defRPr/>
            </a:pP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II</a:t>
            </a:r>
            <a:r>
              <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 Мы исследуем</a:t>
            </a:r>
          </a:p>
          <a:p>
            <a:pPr eaLnBrk="1" fontAlgn="auto" hangingPunct="1">
              <a:spcBef>
                <a:spcPts val="0"/>
              </a:spcBef>
              <a:spcAft>
                <a:spcPts val="0"/>
              </a:spcAft>
              <a:buFont typeface="Arial" pitchFamily="34" charset="0"/>
              <a:buNone/>
              <a:defRPr/>
            </a:pPr>
            <a:endPar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endParaRPr>
          </a:p>
          <a:p>
            <a:pPr eaLnBrk="1" fontAlgn="auto" hangingPunct="1">
              <a:spcBef>
                <a:spcPts val="0"/>
              </a:spcBef>
              <a:spcAft>
                <a:spcPts val="0"/>
              </a:spcAft>
              <a:buFont typeface="Arial" pitchFamily="34" charset="0"/>
              <a:buNone/>
              <a:defRPr/>
            </a:pP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III </a:t>
            </a:r>
            <a:r>
              <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Мы планируем</a:t>
            </a:r>
          </a:p>
          <a:p>
            <a:pPr eaLnBrk="1" fontAlgn="auto" hangingPunct="1">
              <a:spcBef>
                <a:spcPts val="0"/>
              </a:spcBef>
              <a:spcAft>
                <a:spcPts val="0"/>
              </a:spcAft>
              <a:buFont typeface="Arial" pitchFamily="34" charset="0"/>
              <a:buNone/>
              <a:defRPr/>
            </a:pPr>
            <a:endPar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endParaRPr>
          </a:p>
          <a:p>
            <a:pPr eaLnBrk="1" fontAlgn="auto" hangingPunct="1">
              <a:spcBef>
                <a:spcPts val="0"/>
              </a:spcBef>
              <a:spcAft>
                <a:spcPts val="0"/>
              </a:spcAft>
              <a:buFont typeface="Arial" pitchFamily="34" charset="0"/>
              <a:buNone/>
              <a:defRPr/>
            </a:pP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IV</a:t>
            </a:r>
            <a:r>
              <a:rPr lang="ru-RU"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 Мы действуем</a:t>
            </a:r>
            <a:r>
              <a:rPr lang="en-US"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Segoe Print" pitchFamily="2" charset="0"/>
              </a:rPr>
              <a:t> </a:t>
            </a:r>
            <a:endParaRPr lang="en-US" sz="2400" dirty="0" smtClean="0">
              <a:latin typeface="Segoe Print" pitchFamily="2" charset="0"/>
            </a:endParaRPr>
          </a:p>
          <a:p>
            <a:pPr eaLnBrk="1" fontAlgn="auto" hangingPunct="1">
              <a:spcBef>
                <a:spcPts val="0"/>
              </a:spcBef>
              <a:spcAft>
                <a:spcPts val="0"/>
              </a:spcAft>
              <a:defRPr/>
            </a:pPr>
            <a:endParaRPr lang="ru-RU" sz="2400" dirty="0" smtClean="0"/>
          </a:p>
        </p:txBody>
      </p:sp>
      <p:graphicFrame>
        <p:nvGraphicFramePr>
          <p:cNvPr id="4" name="Таблица 3"/>
          <p:cNvGraphicFramePr>
            <a:graphicFrameLocks noGrp="1"/>
          </p:cNvGraphicFramePr>
          <p:nvPr/>
        </p:nvGraphicFramePr>
        <p:xfrm>
          <a:off x="428604" y="5286380"/>
          <a:ext cx="6143671" cy="3571900"/>
        </p:xfrm>
        <a:graphic>
          <a:graphicData uri="http://schemas.openxmlformats.org/drawingml/2006/table">
            <a:tbl>
              <a:tblPr>
                <a:solidFill>
                  <a:srgbClr val="FF0000"/>
                </a:solidFill>
                <a:tableStyleId>{E929F9F4-4A8F-4326-A1B4-22849713DDAB}</a:tableStyleId>
              </a:tblPr>
              <a:tblGrid>
                <a:gridCol w="1616734"/>
                <a:gridCol w="1886237"/>
                <a:gridCol w="2640700"/>
              </a:tblGrid>
              <a:tr h="3571900">
                <a:tc>
                  <a:txBody>
                    <a:bodyPr/>
                    <a:lstStyle/>
                    <a:p>
                      <a:pPr algn="ctr">
                        <a:lnSpc>
                          <a:spcPct val="115000"/>
                        </a:lnSpc>
                        <a:spcAft>
                          <a:spcPts val="0"/>
                        </a:spcAft>
                      </a:pPr>
                      <a:r>
                        <a:rPr lang="ru-RU" sz="2000" b="1" dirty="0">
                          <a:ln>
                            <a:solidFill>
                              <a:schemeClr val="accent6">
                                <a:lumMod val="75000"/>
                              </a:schemeClr>
                            </a:solidFill>
                          </a:ln>
                          <a:effectLst>
                            <a:glow rad="63500">
                              <a:schemeClr val="accent2">
                                <a:satMod val="175000"/>
                                <a:alpha val="40000"/>
                              </a:schemeClr>
                            </a:glow>
                          </a:effectLst>
                        </a:rPr>
                        <a:t>Анализ материалов, собранных рабочими группами</a:t>
                      </a:r>
                      <a:endParaRPr lang="ru-RU" sz="2000" b="1" dirty="0">
                        <a:ln>
                          <a:solidFill>
                            <a:schemeClr val="accent6">
                              <a:lumMod val="75000"/>
                            </a:schemeClr>
                          </a:solidFill>
                        </a:ln>
                        <a:solidFill>
                          <a:schemeClr val="accent2">
                            <a:lumMod val="50000"/>
                          </a:schemeClr>
                        </a:solidFill>
                        <a:effectLst>
                          <a:glow rad="63500">
                            <a:schemeClr val="accent2">
                              <a:satMod val="175000"/>
                              <a:alpha val="40000"/>
                            </a:schemeClr>
                          </a:glow>
                        </a:effectLst>
                        <a:latin typeface="Calibri"/>
                        <a:ea typeface="Calibri"/>
                        <a:cs typeface="Times New Roman"/>
                      </a:endParaRPr>
                    </a:p>
                  </a:txBody>
                  <a:tcPr anchor="ctr">
                    <a:lnR w="76200" cap="flat" cmpd="sng" algn="ctr">
                      <a:solidFill>
                        <a:schemeClr val="tx2">
                          <a:lumMod val="60000"/>
                          <a:lumOff val="40000"/>
                        </a:schemeClr>
                      </a:solidFill>
                      <a:prstDash val="solid"/>
                      <a:round/>
                      <a:headEnd type="none" w="med" len="med"/>
                      <a:tailEnd type="none" w="med" len="med"/>
                    </a:lnR>
                    <a:solidFill>
                      <a:srgbClr val="FF0000">
                        <a:alpha val="0"/>
                      </a:srgbClr>
                    </a:solidFill>
                  </a:tcPr>
                </a:tc>
                <a:tc>
                  <a:txBody>
                    <a:bodyPr/>
                    <a:lstStyle/>
                    <a:p>
                      <a:pPr algn="ctr">
                        <a:lnSpc>
                          <a:spcPct val="115000"/>
                        </a:lnSpc>
                        <a:spcAft>
                          <a:spcPts val="0"/>
                        </a:spcAft>
                      </a:pPr>
                      <a:r>
                        <a:rPr lang="ru-RU" sz="2000" b="1" dirty="0">
                          <a:ln>
                            <a:solidFill>
                              <a:schemeClr val="accent6">
                                <a:lumMod val="75000"/>
                              </a:schemeClr>
                            </a:solidFill>
                          </a:ln>
                          <a:effectLst>
                            <a:glow rad="63500">
                              <a:schemeClr val="accent2">
                                <a:satMod val="175000"/>
                                <a:alpha val="40000"/>
                              </a:schemeClr>
                            </a:glow>
                          </a:effectLst>
                        </a:rPr>
                        <a:t>Определение мероприятий </a:t>
                      </a:r>
                      <a:r>
                        <a:rPr lang="ru-RU" sz="2000" b="1" dirty="0" smtClean="0">
                          <a:ln>
                            <a:solidFill>
                              <a:schemeClr val="accent6">
                                <a:lumMod val="75000"/>
                              </a:schemeClr>
                            </a:solidFill>
                          </a:ln>
                          <a:effectLst>
                            <a:glow rad="63500">
                              <a:schemeClr val="accent2">
                                <a:satMod val="175000"/>
                                <a:alpha val="40000"/>
                              </a:schemeClr>
                            </a:glow>
                          </a:effectLst>
                        </a:rPr>
                        <a:t>проекта, исследование</a:t>
                      </a:r>
                      <a:r>
                        <a:rPr lang="ru-RU" sz="2000" b="1" baseline="0" dirty="0" smtClean="0">
                          <a:ln>
                            <a:solidFill>
                              <a:schemeClr val="accent6">
                                <a:lumMod val="75000"/>
                              </a:schemeClr>
                            </a:solidFill>
                          </a:ln>
                          <a:effectLst>
                            <a:glow rad="63500">
                              <a:schemeClr val="accent2">
                                <a:satMod val="175000"/>
                                <a:alpha val="40000"/>
                              </a:schemeClr>
                            </a:glow>
                          </a:effectLst>
                        </a:rPr>
                        <a:t> проблемы</a:t>
                      </a:r>
                      <a:r>
                        <a:rPr lang="ru-RU" sz="2000" b="1" dirty="0" smtClean="0">
                          <a:ln>
                            <a:solidFill>
                              <a:schemeClr val="accent6">
                                <a:lumMod val="75000"/>
                              </a:schemeClr>
                            </a:solidFill>
                          </a:ln>
                          <a:effectLst>
                            <a:glow rad="63500">
                              <a:schemeClr val="accent2">
                                <a:satMod val="175000"/>
                                <a:alpha val="40000"/>
                              </a:schemeClr>
                            </a:glow>
                          </a:effectLst>
                        </a:rPr>
                        <a:t>  </a:t>
                      </a:r>
                      <a:endParaRPr lang="ru-RU" sz="2000" b="1" dirty="0">
                        <a:ln>
                          <a:solidFill>
                            <a:schemeClr val="accent6">
                              <a:lumMod val="75000"/>
                            </a:schemeClr>
                          </a:solidFill>
                        </a:ln>
                        <a:solidFill>
                          <a:schemeClr val="accent2">
                            <a:lumMod val="50000"/>
                          </a:schemeClr>
                        </a:solidFill>
                        <a:effectLst>
                          <a:glow rad="63500">
                            <a:schemeClr val="accent2">
                              <a:satMod val="175000"/>
                              <a:alpha val="40000"/>
                            </a:schemeClr>
                          </a:glow>
                        </a:effectLst>
                        <a:latin typeface="Calibri"/>
                        <a:ea typeface="Calibri"/>
                        <a:cs typeface="Times New Roman"/>
                      </a:endParaRPr>
                    </a:p>
                  </a:txBody>
                  <a:tcPr anchor="ctr">
                    <a:lnL w="76200" cap="flat" cmpd="sng" algn="ctr">
                      <a:solidFill>
                        <a:schemeClr val="tx2">
                          <a:lumMod val="60000"/>
                          <a:lumOff val="40000"/>
                        </a:schemeClr>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solidFill>
                      <a:srgbClr val="FF0000">
                        <a:alpha val="0"/>
                      </a:srgbClr>
                    </a:solidFill>
                  </a:tcPr>
                </a:tc>
                <a:tc>
                  <a:txBody>
                    <a:bodyPr/>
                    <a:lstStyle/>
                    <a:p>
                      <a:pPr algn="ctr">
                        <a:lnSpc>
                          <a:spcPct val="115000"/>
                        </a:lnSpc>
                        <a:spcAft>
                          <a:spcPts val="0"/>
                        </a:spcAft>
                      </a:pPr>
                      <a:r>
                        <a:rPr lang="ru-RU" sz="2000" b="1" dirty="0" smtClean="0">
                          <a:ln>
                            <a:solidFill>
                              <a:schemeClr val="accent6">
                                <a:lumMod val="75000"/>
                              </a:schemeClr>
                            </a:solidFill>
                          </a:ln>
                          <a:effectLst>
                            <a:glow rad="63500">
                              <a:schemeClr val="accent2">
                                <a:satMod val="175000"/>
                                <a:alpha val="40000"/>
                              </a:schemeClr>
                            </a:glow>
                          </a:effectLst>
                        </a:rPr>
                        <a:t>Реализация</a:t>
                      </a:r>
                      <a:r>
                        <a:rPr lang="ru-RU" sz="2000" b="1" baseline="0" dirty="0" smtClean="0">
                          <a:ln>
                            <a:solidFill>
                              <a:schemeClr val="accent6">
                                <a:lumMod val="75000"/>
                              </a:schemeClr>
                            </a:solidFill>
                          </a:ln>
                          <a:effectLst>
                            <a:glow rad="63500">
                              <a:schemeClr val="accent2">
                                <a:satMod val="175000"/>
                                <a:alpha val="40000"/>
                              </a:schemeClr>
                            </a:glow>
                          </a:effectLst>
                        </a:rPr>
                        <a:t> мероприятий по проекту.</a:t>
                      </a:r>
                      <a:endParaRPr lang="ru-RU" sz="2000" b="1" dirty="0">
                        <a:ln>
                          <a:solidFill>
                            <a:schemeClr val="accent6">
                              <a:lumMod val="75000"/>
                            </a:schemeClr>
                          </a:solidFill>
                        </a:ln>
                        <a:solidFill>
                          <a:schemeClr val="accent2">
                            <a:lumMod val="50000"/>
                          </a:schemeClr>
                        </a:solidFill>
                        <a:effectLst>
                          <a:glow rad="63500">
                            <a:schemeClr val="accent2">
                              <a:satMod val="175000"/>
                              <a:alpha val="40000"/>
                            </a:schemeClr>
                          </a:glow>
                        </a:effectLst>
                        <a:latin typeface="Calibri"/>
                        <a:ea typeface="Calibri"/>
                        <a:cs typeface="Times New Roman"/>
                      </a:endParaRPr>
                    </a:p>
                    <a:p>
                      <a:pPr algn="ctr">
                        <a:lnSpc>
                          <a:spcPct val="115000"/>
                        </a:lnSpc>
                        <a:spcAft>
                          <a:spcPts val="0"/>
                        </a:spcAft>
                      </a:pPr>
                      <a:r>
                        <a:rPr lang="ru-RU" sz="2000" b="1" dirty="0">
                          <a:ln>
                            <a:solidFill>
                              <a:schemeClr val="accent6">
                                <a:lumMod val="75000"/>
                              </a:schemeClr>
                            </a:solidFill>
                          </a:ln>
                          <a:effectLst>
                            <a:glow rad="63500">
                              <a:schemeClr val="accent2">
                                <a:satMod val="175000"/>
                                <a:alpha val="40000"/>
                              </a:schemeClr>
                            </a:glow>
                          </a:effectLst>
                        </a:rPr>
                        <a:t>Выделение </a:t>
                      </a:r>
                      <a:r>
                        <a:rPr lang="ru-RU" sz="2000" b="1" dirty="0" smtClean="0">
                          <a:ln>
                            <a:solidFill>
                              <a:schemeClr val="accent6">
                                <a:lumMod val="75000"/>
                              </a:schemeClr>
                            </a:solidFill>
                          </a:ln>
                          <a:effectLst>
                            <a:glow rad="63500">
                              <a:schemeClr val="accent2">
                                <a:satMod val="175000"/>
                                <a:alpha val="40000"/>
                              </a:schemeClr>
                            </a:glow>
                          </a:effectLst>
                        </a:rPr>
                        <a:t> «точек сотрудничества» с общественностью и административными</a:t>
                      </a:r>
                      <a:r>
                        <a:rPr lang="ru-RU" sz="2000" b="1" baseline="0" dirty="0" smtClean="0">
                          <a:ln>
                            <a:solidFill>
                              <a:schemeClr val="accent6">
                                <a:lumMod val="75000"/>
                              </a:schemeClr>
                            </a:solidFill>
                          </a:ln>
                          <a:effectLst>
                            <a:glow rad="63500">
                              <a:schemeClr val="accent2">
                                <a:satMod val="175000"/>
                                <a:alpha val="40000"/>
                              </a:schemeClr>
                            </a:glow>
                          </a:effectLst>
                        </a:rPr>
                        <a:t> структурами</a:t>
                      </a:r>
                      <a:endParaRPr lang="ru-RU" sz="2000" b="1" dirty="0">
                        <a:ln>
                          <a:solidFill>
                            <a:schemeClr val="accent6">
                              <a:lumMod val="75000"/>
                            </a:schemeClr>
                          </a:solidFill>
                        </a:ln>
                        <a:solidFill>
                          <a:schemeClr val="accent2">
                            <a:lumMod val="50000"/>
                          </a:schemeClr>
                        </a:solidFill>
                        <a:effectLst>
                          <a:glow rad="63500">
                            <a:schemeClr val="accent2">
                              <a:satMod val="175000"/>
                              <a:alpha val="40000"/>
                            </a:schemeClr>
                          </a:glow>
                        </a:effectLst>
                        <a:latin typeface="Calibri"/>
                        <a:ea typeface="Calibri"/>
                        <a:cs typeface="Times New Roman"/>
                      </a:endParaRPr>
                    </a:p>
                  </a:txBody>
                  <a:tcPr anchor="ctr">
                    <a:lnL w="76200" cap="flat" cmpd="sng" algn="ctr">
                      <a:solidFill>
                        <a:schemeClr val="tx2">
                          <a:lumMod val="60000"/>
                          <a:lumOff val="40000"/>
                        </a:schemeClr>
                      </a:solidFill>
                      <a:prstDash val="solid"/>
                      <a:round/>
                      <a:headEnd type="none" w="med" len="med"/>
                      <a:tailEnd type="none" w="med" len="med"/>
                    </a:lnL>
                    <a:solidFill>
                      <a:srgbClr val="FF0000">
                        <a:alpha val="0"/>
                      </a:srgb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ПОКОЛЕНИЕ\Я-Гражданин 2010\MSNMessenger-main_Fu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92092" y="5429256"/>
            <a:ext cx="2465908" cy="1849431"/>
          </a:xfrm>
          <a:prstGeom prst="ellipse">
            <a:avLst/>
          </a:prstGeom>
          <a:ln>
            <a:noFill/>
          </a:ln>
          <a:effectLst>
            <a:softEdge rad="112500"/>
          </a:effectLst>
        </p:spPr>
      </p:pic>
      <p:sp>
        <p:nvSpPr>
          <p:cNvPr id="3" name="Содержимое 2"/>
          <p:cNvSpPr>
            <a:spLocks noGrp="1"/>
          </p:cNvSpPr>
          <p:nvPr>
            <p:ph idx="1"/>
          </p:nvPr>
        </p:nvSpPr>
        <p:spPr>
          <a:xfrm>
            <a:off x="2643188" y="857250"/>
            <a:ext cx="4000500" cy="5024438"/>
          </a:xfrm>
        </p:spPr>
        <p:txBody>
          <a:bodyPr rtlCol="0">
            <a:normAutofit fontScale="62500" lnSpcReduction="20000"/>
          </a:bodyPr>
          <a:lstStyle/>
          <a:p>
            <a:pPr marL="100013" indent="11113" algn="just" eaLnBrk="1" fontAlgn="auto" hangingPunct="1">
              <a:spcAft>
                <a:spcPts val="0"/>
              </a:spcAft>
              <a:buFont typeface="Arial" pitchFamily="34" charset="0"/>
              <a:buNone/>
              <a:defRPr/>
            </a:pPr>
            <a:r>
              <a:rPr lang="ru-RU" dirty="0" smtClean="0">
                <a:latin typeface="Times New Roman" pitchFamily="18" charset="0"/>
                <a:cs typeface="Times New Roman" pitchFamily="18" charset="0"/>
              </a:rPr>
              <a:t>       Поучаствовав в финале Всероссийской акции «Я - гражданин России» в 2009, 2010 (Победители Акции) гг. в ВДЦ «Орленок», проучившись в НОУ «ПОКОЛЕНИЕ», где нас знакомили с технологией социального проектирования,  участвуя в делах, организованных проектными группами «Молодежь против курения», «Мы все помним», «Село без мусора», «Сохраним школу», «Да будет свет!» и т.д., мы решили, что нам под силу на практике применить полученные знания и пройти весь путь от замысла до реализации проекта. </a:t>
            </a:r>
          </a:p>
          <a:p>
            <a:pPr marL="100013" indent="11113" algn="just" eaLnBrk="1" fontAlgn="auto" hangingPunct="1">
              <a:spcAft>
                <a:spcPts val="0"/>
              </a:spcAft>
              <a:buFont typeface="Arial" pitchFamily="34" charset="0"/>
              <a:buNone/>
              <a:defRPr/>
            </a:pPr>
            <a:endParaRPr lang="ru-RU" dirty="0" smtClean="0">
              <a:latin typeface="Times New Roman" pitchFamily="18" charset="0"/>
              <a:cs typeface="Times New Roman" pitchFamily="18" charset="0"/>
            </a:endParaRPr>
          </a:p>
          <a:p>
            <a:pPr marL="100013" indent="11113" algn="just" eaLnBrk="1" fontAlgn="auto" hangingPunct="1">
              <a:spcAft>
                <a:spcPts val="0"/>
              </a:spcAft>
              <a:buFont typeface="Arial" pitchFamily="34" charset="0"/>
              <a:buNone/>
              <a:defRPr/>
            </a:pPr>
            <a:endParaRPr lang="ru-RU" dirty="0">
              <a:latin typeface="Times New Roman" pitchFamily="18" charset="0"/>
              <a:cs typeface="Times New Roman" pitchFamily="18" charset="0"/>
            </a:endParaRPr>
          </a:p>
        </p:txBody>
      </p:sp>
      <p:sp>
        <p:nvSpPr>
          <p:cNvPr id="4" name="Заголовок 2"/>
          <p:cNvSpPr txBox="1">
            <a:spLocks/>
          </p:cNvSpPr>
          <p:nvPr/>
        </p:nvSpPr>
        <p:spPr>
          <a:xfrm>
            <a:off x="642918" y="0"/>
            <a:ext cx="5829300" cy="1000132"/>
          </a:xfrm>
          <a:prstGeom prst="rect">
            <a:avLst/>
          </a:prstGeom>
        </p:spPr>
        <p:txBody>
          <a:bodyPr anchor="ctr">
            <a:normAutofit/>
          </a:bodyPr>
          <a:lstStyle/>
          <a:p>
            <a:pPr algn="ctr" fontAlgn="auto">
              <a:spcAft>
                <a:spcPts val="0"/>
              </a:spcAft>
              <a:defRPr/>
            </a:pPr>
            <a:r>
              <a:rPr lang="ru-RU" sz="4400" b="1" cap="all" dirty="0">
                <a:solidFill>
                  <a:srgbClr val="FF0000"/>
                </a:solidFill>
                <a:effectLst>
                  <a:glow rad="101600">
                    <a:srgbClr val="FF0000">
                      <a:alpha val="60000"/>
                    </a:srgbClr>
                  </a:glow>
                </a:effectLst>
                <a:latin typeface="Segoe Print" pitchFamily="2" charset="0"/>
                <a:ea typeface="+mj-ea"/>
                <a:cs typeface="+mj-cs"/>
              </a:rPr>
              <a:t>Мы выбираем</a:t>
            </a:r>
          </a:p>
        </p:txBody>
      </p:sp>
      <p:pic>
        <p:nvPicPr>
          <p:cNvPr id="6" name="Picture 6" descr="G:\архххххххххххххххххххххххиииииииииииииивввввввввв\Мои рисунки\Фото\Фото05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037494">
            <a:off x="171647" y="1545855"/>
            <a:ext cx="2491632" cy="18687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8" descr="G:\архххххххххххххххххххххххиииииииииииииивввввввввв\Мои рисунки\Фото\Фото046.jpg"/>
          <p:cNvPicPr>
            <a:picLocks noChangeAspect="1"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2928934" y="5643570"/>
            <a:ext cx="2286018" cy="1714513"/>
          </a:xfrm>
          <a:prstGeom prst="snip2DiagRect">
            <a:avLst>
              <a:gd name="adj1" fmla="val 1512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10" descr="G:\архххххххххххххххххххххххиииииииииииииивввввввввв\Мои рисунки\Фото\Фото04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6256" y="7143768"/>
            <a:ext cx="2286016" cy="1714512"/>
          </a:xfrm>
          <a:prstGeom prst="round2DiagRect">
            <a:avLst>
              <a:gd name="adj1" fmla="val 0"/>
              <a:gd name="adj2" fmla="val 18439"/>
            </a:avLst>
          </a:prstGeom>
          <a:ln w="88900" cap="sq">
            <a:solidFill>
              <a:srgbClr val="FFFFFF"/>
            </a:solidFill>
            <a:miter lim="800000"/>
          </a:ln>
          <a:effectLst>
            <a:outerShdw blurRad="254000" algn="tl" rotWithShape="0">
              <a:srgbClr val="000000">
                <a:alpha val="43000"/>
              </a:srgbClr>
            </a:outerShdw>
          </a:effectLst>
        </p:spPr>
      </p:pic>
      <p:pic>
        <p:nvPicPr>
          <p:cNvPr id="12" name="Picture 5" descr="E:\фото\DSC_061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4290" y="4714876"/>
            <a:ext cx="2473927" cy="16430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 name="Picture 6" descr="E:\Григорян Самоуправление\фото 1\P102084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4290" y="6790312"/>
            <a:ext cx="4176464" cy="2353688"/>
          </a:xfrm>
          <a:prstGeom prst="rect">
            <a:avLst/>
          </a:prstGeom>
          <a:ln>
            <a:noFill/>
          </a:ln>
          <a:effectLst>
            <a:softEdge rad="112500"/>
          </a:effectLs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0"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602474">
            <a:off x="4180315" y="1127927"/>
            <a:ext cx="2571768" cy="3543300"/>
          </a:xfrm>
          <a:prstGeom prst="ellipse">
            <a:avLst/>
          </a:prstGeom>
          <a:ln>
            <a:noFill/>
          </a:ln>
          <a:effectLst>
            <a:softEdge rad="112500"/>
          </a:effectLst>
        </p:spPr>
      </p:pic>
      <p:pic>
        <p:nvPicPr>
          <p:cNvPr id="39"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8340982">
            <a:off x="4025991" y="4794443"/>
            <a:ext cx="2571768" cy="3543300"/>
          </a:xfrm>
          <a:prstGeom prst="ellipse">
            <a:avLst/>
          </a:prstGeom>
          <a:ln>
            <a:noFill/>
          </a:ln>
          <a:effectLst>
            <a:softEdge rad="112500"/>
          </a:effectLst>
        </p:spPr>
      </p:pic>
      <p:pic>
        <p:nvPicPr>
          <p:cNvPr id="34" name="Picture 24" descr="http://www.altermed.ru/sites/default/files/8/88/1388/kaplya_krov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5690340">
            <a:off x="4187932" y="2991824"/>
            <a:ext cx="2365618" cy="3543300"/>
          </a:xfrm>
          <a:prstGeom prst="ellipse">
            <a:avLst/>
          </a:prstGeom>
          <a:ln>
            <a:noFill/>
          </a:ln>
          <a:effectLst>
            <a:softEdge rad="112500"/>
          </a:effectLst>
        </p:spPr>
      </p:pic>
      <p:pic>
        <p:nvPicPr>
          <p:cNvPr id="38"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554" y="5643570"/>
            <a:ext cx="2571768" cy="3543300"/>
          </a:xfrm>
          <a:prstGeom prst="ellipse">
            <a:avLst/>
          </a:prstGeom>
          <a:ln>
            <a:noFill/>
          </a:ln>
          <a:effectLst>
            <a:softEdge rad="112500"/>
          </a:effectLst>
        </p:spPr>
      </p:pic>
      <p:pic>
        <p:nvPicPr>
          <p:cNvPr id="40"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063875">
            <a:off x="242675" y="4985402"/>
            <a:ext cx="2571768" cy="3543300"/>
          </a:xfrm>
          <a:prstGeom prst="ellipse">
            <a:avLst/>
          </a:prstGeom>
          <a:ln>
            <a:noFill/>
          </a:ln>
          <a:effectLst>
            <a:softEdge rad="112500"/>
          </a:effectLst>
        </p:spPr>
      </p:pic>
      <p:pic>
        <p:nvPicPr>
          <p:cNvPr id="37"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28552" y="3228978"/>
            <a:ext cx="2571768" cy="3543300"/>
          </a:xfrm>
          <a:prstGeom prst="ellipse">
            <a:avLst/>
          </a:prstGeom>
          <a:ln>
            <a:noFill/>
          </a:ln>
          <a:effectLst>
            <a:softEdge rad="112500"/>
          </a:effectLst>
        </p:spPr>
      </p:pic>
      <p:pic>
        <p:nvPicPr>
          <p:cNvPr id="36"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872533">
            <a:off x="251133" y="1505887"/>
            <a:ext cx="2571768" cy="3543300"/>
          </a:xfrm>
          <a:prstGeom prst="ellipse">
            <a:avLst/>
          </a:prstGeom>
          <a:ln>
            <a:noFill/>
          </a:ln>
          <a:effectLst>
            <a:softEdge rad="112500"/>
          </a:effectLst>
        </p:spPr>
      </p:pic>
      <p:pic>
        <p:nvPicPr>
          <p:cNvPr id="35" name="Picture 24" descr="http://www.altermed.ru/sites/default/files/8/88/1388/kaplya_krovi.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0">
            <a:off x="2214554" y="857224"/>
            <a:ext cx="2571768" cy="3543300"/>
          </a:xfrm>
          <a:prstGeom prst="ellipse">
            <a:avLst/>
          </a:prstGeom>
          <a:ln>
            <a:noFill/>
          </a:ln>
          <a:effectLst>
            <a:softEdge rad="112500"/>
          </a:effectLst>
        </p:spPr>
      </p:pic>
      <p:sp>
        <p:nvSpPr>
          <p:cNvPr id="29" name="Стрелка вверх 28"/>
          <p:cNvSpPr/>
          <p:nvPr/>
        </p:nvSpPr>
        <p:spPr>
          <a:xfrm rot="10800000" flipH="1">
            <a:off x="3214688" y="6072188"/>
            <a:ext cx="500062" cy="1231900"/>
          </a:xfrm>
          <a:prstGeom prst="upArrow">
            <a:avLst/>
          </a:prstGeom>
          <a:solidFill>
            <a:srgbClr val="0066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solidFill>
                <a:srgbClr val="0066FF"/>
              </a:solidFill>
            </a:endParaRPr>
          </a:p>
        </p:txBody>
      </p:sp>
      <p:pic>
        <p:nvPicPr>
          <p:cNvPr id="10242" name="Picture 2" descr="G:\ПОКОЛЕНИЕ\Я-Гражданин 2010\освещение улиц\46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71680" y="3643305"/>
            <a:ext cx="2714644" cy="2525251"/>
          </a:xfrm>
          <a:prstGeom prst="ellipse">
            <a:avLst/>
          </a:prstGeom>
          <a:ln>
            <a:noFill/>
          </a:ln>
          <a:effectLst>
            <a:softEdge rad="112500"/>
          </a:effectLst>
        </p:spPr>
      </p:pic>
      <p:sp>
        <p:nvSpPr>
          <p:cNvPr id="16" name="Блок-схема: перфолента 15"/>
          <p:cNvSpPr/>
          <p:nvPr/>
        </p:nvSpPr>
        <p:spPr>
          <a:xfrm rot="2801333">
            <a:off x="281767" y="2059511"/>
            <a:ext cx="1869707" cy="1377494"/>
          </a:xfrm>
          <a:prstGeom prst="flowChartPunchedTape">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ru-RU" sz="1600" b="1" dirty="0">
                <a:ln w="1905">
                  <a:solidFill>
                    <a:srgbClr val="FF0000"/>
                  </a:solidFill>
                </a:ln>
                <a:solidFill>
                  <a:srgbClr val="FF0000"/>
                </a:solidFill>
                <a:effectLst>
                  <a:glow rad="101600">
                    <a:srgbClr val="FFFF00">
                      <a:alpha val="60000"/>
                    </a:srgbClr>
                  </a:glow>
                  <a:innerShdw blurRad="69850" dist="43180" dir="5400000">
                    <a:srgbClr val="000000">
                      <a:alpha val="65000"/>
                    </a:srgbClr>
                  </a:innerShdw>
                </a:effectLst>
              </a:rPr>
              <a:t>Отсутствие</a:t>
            </a:r>
          </a:p>
          <a:p>
            <a:pPr algn="ctr" fontAlgn="auto">
              <a:spcBef>
                <a:spcPts val="0"/>
              </a:spcBef>
              <a:spcAft>
                <a:spcPts val="0"/>
              </a:spcAft>
              <a:defRPr/>
            </a:pPr>
            <a:r>
              <a:rPr lang="ru-RU" sz="1600" b="1" dirty="0">
                <a:ln w="1905">
                  <a:solidFill>
                    <a:srgbClr val="FF0000"/>
                  </a:solidFill>
                </a:ln>
                <a:solidFill>
                  <a:srgbClr val="FF0000"/>
                </a:solidFill>
                <a:effectLst>
                  <a:glow rad="101600">
                    <a:srgbClr val="FFFF00">
                      <a:alpha val="60000"/>
                    </a:srgbClr>
                  </a:glow>
                  <a:innerShdw blurRad="69850" dist="43180" dir="5400000">
                    <a:srgbClr val="000000">
                      <a:alpha val="65000"/>
                    </a:srgbClr>
                  </a:innerShdw>
                </a:effectLst>
              </a:rPr>
              <a:t> спортивных площадок</a:t>
            </a:r>
          </a:p>
        </p:txBody>
      </p:sp>
      <p:sp>
        <p:nvSpPr>
          <p:cNvPr id="17" name="Двойная волна 16"/>
          <p:cNvSpPr/>
          <p:nvPr/>
        </p:nvSpPr>
        <p:spPr>
          <a:xfrm rot="18631128">
            <a:off x="4654290" y="2363004"/>
            <a:ext cx="2053063" cy="777061"/>
          </a:xfrm>
          <a:prstGeom prst="doubleWave">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Проблема</a:t>
            </a:r>
          </a:p>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занятости молодежи</a:t>
            </a:r>
          </a:p>
        </p:txBody>
      </p:sp>
      <p:sp>
        <p:nvSpPr>
          <p:cNvPr id="18" name="Блок-схема: перфолента 17"/>
          <p:cNvSpPr/>
          <p:nvPr/>
        </p:nvSpPr>
        <p:spPr>
          <a:xfrm>
            <a:off x="2500306" y="1475656"/>
            <a:ext cx="2000264" cy="1224439"/>
          </a:xfrm>
          <a:prstGeom prst="flowChartPunchedTape">
            <a:avLst/>
          </a:prstGeom>
          <a:solidFill>
            <a:srgbClr val="FFFF00"/>
          </a:solidFill>
          <a:effectLst>
            <a:glow rad="228600">
              <a:schemeClr val="accent4">
                <a:satMod val="175000"/>
                <a:alpha val="40000"/>
              </a:schemeClr>
            </a:glow>
          </a:effectLst>
        </p:spPr>
        <p:txBody>
          <a:bodyPr>
            <a:spAutoFit/>
          </a:bodyPr>
          <a:lstStyle/>
          <a:p>
            <a:pPr algn="ctr" fontAlgn="auto">
              <a:spcBef>
                <a:spcPts val="0"/>
              </a:spcBef>
              <a:spcAft>
                <a:spcPts val="0"/>
              </a:spcAft>
              <a:defRPr/>
            </a:pPr>
            <a:r>
              <a:rPr lang="ru-RU" sz="1400" b="1" dirty="0">
                <a:ln w="10541" cmpd="sng">
                  <a:solidFill>
                    <a:schemeClr val="tx2">
                      <a:lumMod val="60000"/>
                      <a:lumOff val="40000"/>
                    </a:schemeClr>
                  </a:solidFill>
                  <a:prstDash val="solid"/>
                </a:ln>
                <a:solidFill>
                  <a:srgbClr val="00B0F0"/>
                </a:solidFill>
                <a:latin typeface="+mn-lt"/>
                <a:cs typeface="+mn-cs"/>
              </a:rPr>
              <a:t>Отсутствие постоянно действующей станции переливания крови </a:t>
            </a:r>
          </a:p>
        </p:txBody>
      </p:sp>
      <p:sp>
        <p:nvSpPr>
          <p:cNvPr id="19" name="Блок-схема: перфолента 18"/>
          <p:cNvSpPr/>
          <p:nvPr/>
        </p:nvSpPr>
        <p:spPr>
          <a:xfrm>
            <a:off x="2500306" y="7286644"/>
            <a:ext cx="1928826" cy="1785640"/>
          </a:xfrm>
          <a:prstGeom prst="flowChartPunchedTape">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Отсутствие</a:t>
            </a:r>
          </a:p>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 пандусов в некоторых соц. учреждениях</a:t>
            </a:r>
          </a:p>
        </p:txBody>
      </p:sp>
      <p:sp>
        <p:nvSpPr>
          <p:cNvPr id="20" name="Блок-схема: перфолента 19"/>
          <p:cNvSpPr/>
          <p:nvPr/>
        </p:nvSpPr>
        <p:spPr>
          <a:xfrm>
            <a:off x="0" y="4143372"/>
            <a:ext cx="1861591" cy="1785640"/>
          </a:xfrm>
          <a:prstGeom prst="flowChartPunchedTape">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Катастрофическое состояние некоторых участков дорог</a:t>
            </a:r>
          </a:p>
        </p:txBody>
      </p:sp>
      <p:sp>
        <p:nvSpPr>
          <p:cNvPr id="21" name="Блок-схема: перфолента 20"/>
          <p:cNvSpPr/>
          <p:nvPr/>
        </p:nvSpPr>
        <p:spPr>
          <a:xfrm>
            <a:off x="5129513" y="4143372"/>
            <a:ext cx="1728487" cy="1377494"/>
          </a:xfrm>
          <a:prstGeom prst="flowChartPunchedTape">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Проблема трудоустройства молодежи</a:t>
            </a:r>
          </a:p>
        </p:txBody>
      </p:sp>
      <p:sp>
        <p:nvSpPr>
          <p:cNvPr id="22" name="Блок-схема: перфолента 21"/>
          <p:cNvSpPr/>
          <p:nvPr/>
        </p:nvSpPr>
        <p:spPr>
          <a:xfrm rot="19510770">
            <a:off x="211263" y="6180054"/>
            <a:ext cx="2003443" cy="1377494"/>
          </a:xfrm>
          <a:prstGeom prst="flowChartPunchedTape">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Проблема загрязнения окружающей среды</a:t>
            </a:r>
          </a:p>
        </p:txBody>
      </p:sp>
      <p:sp>
        <p:nvSpPr>
          <p:cNvPr id="23" name="Блок-схема: перфолента 22"/>
          <p:cNvSpPr/>
          <p:nvPr/>
        </p:nvSpPr>
        <p:spPr>
          <a:xfrm rot="2144891">
            <a:off x="4761704" y="6173317"/>
            <a:ext cx="2257734" cy="1377494"/>
          </a:xfrm>
          <a:prstGeom prst="flowChartPunchedTape">
            <a:avLst/>
          </a:prstGeom>
        </p:spPr>
        <p:style>
          <a:lnRef idx="1">
            <a:schemeClr val="accent3"/>
          </a:lnRef>
          <a:fillRef idx="2">
            <a:schemeClr val="accent3"/>
          </a:fillRef>
          <a:effectRef idx="1">
            <a:schemeClr val="accent3"/>
          </a:effectRef>
          <a:fontRef idx="minor">
            <a:schemeClr val="dk1"/>
          </a:fontRef>
        </p:style>
        <p:txBody>
          <a:bodyPr>
            <a:spAutoFit/>
          </a:bodyPr>
          <a:lstStyle/>
          <a:p>
            <a:pPr algn="ctr" fontAlgn="auto">
              <a:spcBef>
                <a:spcPts val="0"/>
              </a:spcBef>
              <a:spcAft>
                <a:spcPts val="0"/>
              </a:spcAft>
              <a:defRPr/>
            </a:pPr>
            <a:r>
              <a:rPr lang="ru-RU" sz="1600" b="1" dirty="0">
                <a:ln w="10541" cmpd="sng">
                  <a:solidFill>
                    <a:srgbClr val="FF0000"/>
                  </a:solidFill>
                  <a:prstDash val="solid"/>
                </a:ln>
                <a:solidFill>
                  <a:srgbClr val="FF0000"/>
                </a:solidFill>
                <a:effectLst>
                  <a:glow rad="101600">
                    <a:srgbClr val="FFFF00">
                      <a:alpha val="60000"/>
                    </a:srgbClr>
                  </a:glow>
                </a:effectLst>
              </a:rPr>
              <a:t>Проблема табачной зависимости среди молодежи </a:t>
            </a:r>
          </a:p>
        </p:txBody>
      </p:sp>
      <p:sp>
        <p:nvSpPr>
          <p:cNvPr id="24" name="Прямоугольник 23"/>
          <p:cNvSpPr/>
          <p:nvPr/>
        </p:nvSpPr>
        <p:spPr>
          <a:xfrm>
            <a:off x="2155656" y="5214945"/>
            <a:ext cx="2857520" cy="1200329"/>
          </a:xfrm>
          <a:prstGeom prst="rect">
            <a:avLst/>
          </a:prstGeom>
          <a:noFill/>
        </p:spPr>
        <p:txBody>
          <a:bodyPr>
            <a:spAutoFit/>
          </a:bodyPr>
          <a:lstStyle/>
          <a:p>
            <a:pPr algn="ctr" fontAlgn="auto">
              <a:spcBef>
                <a:spcPts val="0"/>
              </a:spcBef>
              <a:spcAft>
                <a:spcPts val="0"/>
              </a:spcAft>
              <a:defRPr/>
            </a:pPr>
            <a:r>
              <a:rPr lang="ru-RU" sz="3600" dirty="0" err="1">
                <a:ln w="18415" cmpd="sng">
                  <a:solidFill>
                    <a:srgbClr val="FFC0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mn-lt"/>
                <a:cs typeface="+mn-cs"/>
              </a:rPr>
              <a:t>Грачевского</a:t>
            </a:r>
            <a:r>
              <a:rPr lang="ru-RU" sz="3600" dirty="0">
                <a:ln w="18415" cmpd="sng">
                  <a:solidFill>
                    <a:srgbClr val="FFC0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mn-lt"/>
                <a:cs typeface="+mn-cs"/>
              </a:rPr>
              <a:t> </a:t>
            </a:r>
          </a:p>
          <a:p>
            <a:pPr algn="ctr" fontAlgn="auto">
              <a:spcBef>
                <a:spcPts val="0"/>
              </a:spcBef>
              <a:spcAft>
                <a:spcPts val="0"/>
              </a:spcAft>
              <a:defRPr/>
            </a:pPr>
            <a:r>
              <a:rPr lang="ru-RU" sz="3600" dirty="0">
                <a:ln w="18415" cmpd="sng">
                  <a:solidFill>
                    <a:srgbClr val="FFC0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mn-lt"/>
                <a:cs typeface="+mn-cs"/>
              </a:rPr>
              <a:t>района</a:t>
            </a:r>
          </a:p>
        </p:txBody>
      </p:sp>
      <p:sp>
        <p:nvSpPr>
          <p:cNvPr id="25" name="Выноска 3 24"/>
          <p:cNvSpPr/>
          <p:nvPr/>
        </p:nvSpPr>
        <p:spPr>
          <a:xfrm>
            <a:off x="1214438" y="0"/>
            <a:ext cx="5357812" cy="923925"/>
          </a:xfrm>
          <a:prstGeom prst="borderCallout3">
            <a:avLst>
              <a:gd name="adj1" fmla="val 47045"/>
              <a:gd name="adj2" fmla="val -670"/>
              <a:gd name="adj3" fmla="val 40982"/>
              <a:gd name="adj4" fmla="val -14577"/>
              <a:gd name="adj5" fmla="val 267750"/>
              <a:gd name="adj6" fmla="val 19556"/>
              <a:gd name="adj7" fmla="val 528994"/>
              <a:gd name="adj8" fmla="val 39644"/>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a:spAutoFit/>
          </a:bodyPr>
          <a:lstStyle/>
          <a:p>
            <a:pPr marL="100013" indent="11113" algn="ctr" fontAlgn="auto">
              <a:spcBef>
                <a:spcPts val="0"/>
              </a:spcBef>
              <a:spcAft>
                <a:spcPts val="0"/>
              </a:spcAft>
              <a:defRPr/>
            </a:pPr>
            <a:r>
              <a:rPr lang="ru-RU" b="1" dirty="0">
                <a:solidFill>
                  <a:schemeClr val="tx1"/>
                </a:solidFill>
                <a:latin typeface="Times New Roman" pitchFamily="18" charset="0"/>
                <a:cs typeface="Times New Roman" pitchFamily="18" charset="0"/>
              </a:rPr>
              <a:t>В сентябре 2012 года методом мозгового штурма нами были выделены следующие проблемы, существующие в нашем районе:  </a:t>
            </a:r>
          </a:p>
        </p:txBody>
      </p:sp>
      <p:sp>
        <p:nvSpPr>
          <p:cNvPr id="26" name="Стрелка вверх 25"/>
          <p:cNvSpPr/>
          <p:nvPr/>
        </p:nvSpPr>
        <p:spPr>
          <a:xfrm rot="18674115">
            <a:off x="1787525" y="3359150"/>
            <a:ext cx="357188" cy="357188"/>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7" name="Стрелка вверх 26"/>
          <p:cNvSpPr/>
          <p:nvPr/>
        </p:nvSpPr>
        <p:spPr>
          <a:xfrm>
            <a:off x="3303588" y="2428875"/>
            <a:ext cx="357187" cy="946150"/>
          </a:xfrm>
          <a:prstGeom prst="upArrow">
            <a:avLst/>
          </a:prstGeom>
          <a:solidFill>
            <a:srgbClr val="0066FF"/>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8" name="Стрелка вверх 27"/>
          <p:cNvSpPr/>
          <p:nvPr/>
        </p:nvSpPr>
        <p:spPr>
          <a:xfrm rot="2329713">
            <a:off x="4716463" y="3430588"/>
            <a:ext cx="357187" cy="35718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a:p>
        </p:txBody>
      </p:sp>
      <p:sp>
        <p:nvSpPr>
          <p:cNvPr id="15" name="Прямоугольник 14"/>
          <p:cNvSpPr/>
          <p:nvPr/>
        </p:nvSpPr>
        <p:spPr>
          <a:xfrm rot="189549">
            <a:off x="1459950" y="3058995"/>
            <a:ext cx="3902590" cy="3359641"/>
          </a:xfrm>
          <a:prstGeom prst="rect">
            <a:avLst/>
          </a:prstGeom>
          <a:noFill/>
        </p:spPr>
        <p:txBody>
          <a:bodyPr wrap="none">
            <a:prstTxWarp prst="textArchUpPour">
              <a:avLst>
                <a:gd name="adj1" fmla="val 8545197"/>
                <a:gd name="adj2" fmla="val 22694"/>
              </a:avLst>
            </a:prstTxWarp>
            <a:spAutoFit/>
          </a:bodyPr>
          <a:lstStyle/>
          <a:p>
            <a:pPr algn="ctr" fontAlgn="auto">
              <a:spcBef>
                <a:spcPts val="0"/>
              </a:spcBef>
              <a:spcAft>
                <a:spcPts val="0"/>
              </a:spcAft>
              <a:defRPr/>
            </a:pPr>
            <a:r>
              <a:rPr lang="ru-RU" sz="5400" dirty="0">
                <a:ln w="18415" cmpd="sng">
                  <a:solidFill>
                    <a:srgbClr val="FFC000"/>
                  </a:solidFill>
                  <a:prstDash val="solid"/>
                </a:ln>
                <a:solidFill>
                  <a:srgbClr val="FFFF00"/>
                </a:solidFill>
                <a:effectLst>
                  <a:glow rad="228600">
                    <a:schemeClr val="accent5">
                      <a:satMod val="175000"/>
                      <a:alpha val="40000"/>
                    </a:schemeClr>
                  </a:glow>
                  <a:outerShdw blurRad="63500" dir="3600000" algn="tl" rotWithShape="0">
                    <a:srgbClr val="000000">
                      <a:alpha val="70000"/>
                    </a:srgbClr>
                  </a:outerShdw>
                </a:effectLst>
                <a:latin typeface="+mn-lt"/>
                <a:cs typeface="+mn-cs"/>
              </a:rPr>
              <a:t>проблемы </a:t>
            </a:r>
          </a:p>
        </p:txBody>
      </p:sp>
      <p:sp>
        <p:nvSpPr>
          <p:cNvPr id="30" name="Стрелка вверх 29"/>
          <p:cNvSpPr/>
          <p:nvPr/>
        </p:nvSpPr>
        <p:spPr>
          <a:xfrm rot="5400000" flipH="1">
            <a:off x="4719637" y="4781551"/>
            <a:ext cx="500063" cy="366712"/>
          </a:xfrm>
          <a:prstGeom prst="upArrow">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solidFill>
                <a:srgbClr val="0066FF"/>
              </a:solidFill>
            </a:endParaRPr>
          </a:p>
        </p:txBody>
      </p:sp>
      <p:sp>
        <p:nvSpPr>
          <p:cNvPr id="31" name="Стрелка вверх 30"/>
          <p:cNvSpPr/>
          <p:nvPr/>
        </p:nvSpPr>
        <p:spPr>
          <a:xfrm rot="16518034" flipH="1">
            <a:off x="1683545" y="4736306"/>
            <a:ext cx="500062" cy="365125"/>
          </a:xfrm>
          <a:prstGeom prst="upArrow">
            <a:avLst/>
          </a:prstGeom>
          <a:solidFill>
            <a:srgbClr val="00FF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ru-RU" dirty="0">
              <a:solidFill>
                <a:srgbClr val="0066FF"/>
              </a:solidFill>
            </a:endParaRPr>
          </a:p>
        </p:txBody>
      </p:sp>
      <p:sp>
        <p:nvSpPr>
          <p:cNvPr id="32" name="Стрелка вверх 31"/>
          <p:cNvSpPr/>
          <p:nvPr/>
        </p:nvSpPr>
        <p:spPr>
          <a:xfrm rot="14253773" flipH="1">
            <a:off x="1953420" y="5679281"/>
            <a:ext cx="500062" cy="669925"/>
          </a:xfrm>
          <a:prstGeom prst="upArrow">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ru-RU" dirty="0">
              <a:solidFill>
                <a:srgbClr val="0066FF"/>
              </a:solidFill>
            </a:endParaRPr>
          </a:p>
        </p:txBody>
      </p:sp>
      <p:sp>
        <p:nvSpPr>
          <p:cNvPr id="33" name="Стрелка вверх 32"/>
          <p:cNvSpPr/>
          <p:nvPr/>
        </p:nvSpPr>
        <p:spPr>
          <a:xfrm rot="7499043" flipH="1">
            <a:off x="4535488" y="5694363"/>
            <a:ext cx="500062" cy="735012"/>
          </a:xfrm>
          <a:prstGeom prst="upArrow">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ru-RU" dirty="0">
              <a:solidFill>
                <a:srgbClr val="0066FF"/>
              </a:solidFill>
            </a:endParaRPr>
          </a:p>
        </p:txBody>
      </p:sp>
      <p:pic>
        <p:nvPicPr>
          <p:cNvPr id="9238" name="Picture 22" descr="H:\донор все Арману\картинки\008_124235_donoryi.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28934" y="4357686"/>
            <a:ext cx="1071570" cy="107157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idx="1"/>
          </p:nvPr>
        </p:nvSpPr>
        <p:spPr>
          <a:xfrm>
            <a:off x="428625" y="1214438"/>
            <a:ext cx="5929313" cy="7572375"/>
          </a:xfrm>
        </p:spPr>
        <p:txBody>
          <a:bodyPr/>
          <a:lstStyle/>
          <a:p>
            <a:pPr marL="0" indent="0" algn="just">
              <a:buFont typeface="Arial" pitchFamily="34" charset="0"/>
              <a:buNone/>
            </a:pPr>
            <a:r>
              <a:rPr lang="ru-RU" sz="1400" dirty="0" smtClean="0">
                <a:latin typeface="Times New Roman" pitchFamily="18" charset="0"/>
                <a:cs typeface="Times New Roman" pitchFamily="18" charset="0"/>
              </a:rPr>
              <a:t>        Ежегодно в России в переливании крови нуждаются 1,5 миллиона человек. Очень часто кровь требуется пострадавшим от ожогов и травм, при тяжелых родах или при проведении сложных операций, больным онкологическими заболеваниями. В клиниках, где проводятся операции на сердце, на одно лечебное место необходимо 12-15 литров в год! Некоторым людям компоненты и препараты, помогающие свертыванию крови, нужны в течение всей жизни. Кроме того, кровь необходима для производства ряда лекарственных препаратов.</a:t>
            </a:r>
          </a:p>
          <a:p>
            <a:pPr marL="0" indent="0" algn="just">
              <a:buFont typeface="Arial" pitchFamily="34" charset="0"/>
              <a:buNone/>
            </a:pP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Инициативе, которая несет в себе идею помощи и сострадания, спасения жизни, о чем мы нередко забываем и вспоминаем только тогда, когда сами попадаем в трудные ситуации, ожидая от окружающих протянутой руки в ответ. Мы должны помнить, что кто-то нуждается в нашей помощи, попал в беду и только в наших силах помочь людям. Основной призывом продвижения безвозмездного добровольного донорства являются словосочетание - «Может только человек»,  человеческую кровь нельзя синтезировать искусственно, и только доброта и сочувствие могут спасти тех, кто нуждается в крови. Мы должны постоянно помнить об этом, только помощь, сострадание и взаимовыручка может сделать общество здоровым. Помогая ближнему и сам становишься лучше, чище, понимаешь насколько ценна и хрупка человеческая жизнь..</a:t>
            </a:r>
          </a:p>
          <a:p>
            <a:pPr marL="0" indent="0" algn="just">
              <a:buFont typeface="Arial" pitchFamily="34" charset="0"/>
              <a:buNone/>
            </a:pPr>
            <a:r>
              <a:rPr lang="ru-RU" sz="1400" dirty="0" smtClean="0">
                <a:latin typeface="Times New Roman" pitchFamily="18" charset="0"/>
                <a:cs typeface="Times New Roman" pitchFamily="18" charset="0"/>
              </a:rPr>
              <a:t>.</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Каждая человек на определенном этапе своего развития или правильнее сказать в определенный период жизни, начинает задумываться, что он может сделать для своего государства. Важно найти такой проект, который стал бы действительно важным для моей страны. Некоторые люди спонсируют объекты культуры, музеи, театры и это очень благородное начинание. Но мне хотелось пойти дальше и увязать саму идею добрых дел с инициативами внутри моего района, края. Сделать что-то весомое, что может вовлечь самих граждан в орбиту добрых начинаний и сделать их послами движения добрых дел.</a:t>
            </a:r>
          </a:p>
          <a:p>
            <a:pPr marL="0" indent="0" algn="just">
              <a:buFont typeface="Arial" pitchFamily="34" charset="0"/>
              <a:buNone/>
            </a:pPr>
            <a:r>
              <a:rPr lang="ru-RU" sz="1400" i="1" dirty="0" smtClean="0">
                <a:latin typeface="Times New Roman" pitchFamily="18" charset="0"/>
                <a:cs typeface="Times New Roman" pitchFamily="18" charset="0"/>
              </a:rPr>
              <a:t>       Во-первых, мы занимались реализацией социальных акций и проектов ранее, а, во-вторых, нам действительно хотелось сделать что-то важное для спасения жизней.</a:t>
            </a:r>
          </a:p>
          <a:p>
            <a:pPr marL="0" indent="0" algn="just">
              <a:buFont typeface="Arial" pitchFamily="34" charset="0"/>
              <a:buNone/>
            </a:pPr>
            <a:endParaRPr lang="ru-RU" sz="1400" dirty="0" smtClean="0">
              <a:latin typeface="Times New Roman" pitchFamily="18" charset="0"/>
              <a:cs typeface="Times New Roman" pitchFamily="18" charset="0"/>
            </a:endParaRPr>
          </a:p>
        </p:txBody>
      </p:sp>
      <p:pic>
        <p:nvPicPr>
          <p:cNvPr id="16387" name="Picture 4" descr="H:\донор все Арману\картинки\1305359952_chto-nuzhno-znat-o-donorstv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донор все Арману\картинки\donor_origi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3" y="1357313"/>
            <a:ext cx="3429001"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Заголовок 1"/>
          <p:cNvSpPr>
            <a:spLocks noGrp="1"/>
          </p:cNvSpPr>
          <p:nvPr>
            <p:ph type="ctrTitle"/>
          </p:nvPr>
        </p:nvSpPr>
        <p:spPr>
          <a:xfrm>
            <a:off x="428625" y="-214313"/>
            <a:ext cx="5829300" cy="1960563"/>
          </a:xfrm>
        </p:spPr>
        <p:txBody>
          <a:bodyPr/>
          <a:lstStyle/>
          <a:p>
            <a:r>
              <a:rPr lang="ru-RU" b="1" smtClean="0">
                <a:solidFill>
                  <a:srgbClr val="FF0000"/>
                </a:solidFill>
                <a:latin typeface="Times New Roman" pitchFamily="18" charset="0"/>
                <a:cs typeface="Times New Roman" pitchFamily="18" charset="0"/>
              </a:rPr>
              <a:t>Описание проблемы</a:t>
            </a:r>
          </a:p>
        </p:txBody>
      </p:sp>
      <p:sp>
        <p:nvSpPr>
          <p:cNvPr id="17412" name="Подзаголовок 3"/>
          <p:cNvSpPr>
            <a:spLocks noGrp="1"/>
          </p:cNvSpPr>
          <p:nvPr>
            <p:ph type="subTitle" idx="1"/>
          </p:nvPr>
        </p:nvSpPr>
        <p:spPr>
          <a:xfrm>
            <a:off x="2571750" y="1835150"/>
            <a:ext cx="4071938" cy="6808788"/>
          </a:xfrm>
        </p:spPr>
        <p:txBody>
          <a:bodyPr/>
          <a:lstStyle/>
          <a:p>
            <a:pPr algn="just"/>
            <a:r>
              <a:rPr lang="ru-RU" dirty="0" smtClean="0">
                <a:solidFill>
                  <a:schemeClr val="tx1"/>
                </a:solidFill>
                <a:latin typeface="Times New Roman" pitchFamily="18" charset="0"/>
                <a:cs typeface="Times New Roman" pitchFamily="18" charset="0"/>
              </a:rPr>
              <a:t>Известно, что к 2007 году институт донорства в нашей стране был полностью разрушен. Но уже через два года с начала реализации программы развития Службы крови зафиксирован рост числа доноров в среднем по России с 12/1000 до 14/1000 человек.</a:t>
            </a:r>
          </a:p>
        </p:txBody>
      </p:sp>
      <p:pic>
        <p:nvPicPr>
          <p:cNvPr id="17413" name="Picture 5" descr="H:\донор все Арману\картинки\donorstva.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5750" y="4357688"/>
            <a:ext cx="228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3895</TotalTime>
  <Words>2910</Words>
  <Application>Microsoft Office PowerPoint</Application>
  <PresentationFormat>Экран (4:3)</PresentationFormat>
  <Paragraphs>434</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Презентация PowerPoint</vt:lpstr>
      <vt:lpstr>Презентация PowerPoint</vt:lpstr>
      <vt:lpstr>Проектная группа</vt:lpstr>
      <vt:lpstr>Родину, как и родителей, не выбирают: она дается нам вместе с рождением и впитывается с детства. Для каждого из нас – это центр земли, независимо от того, большой ли этот город или маленькое село.</vt:lpstr>
      <vt:lpstr>Содержание проекта</vt:lpstr>
      <vt:lpstr>Презентация PowerPoint</vt:lpstr>
      <vt:lpstr>Презентация PowerPoint</vt:lpstr>
      <vt:lpstr>Презентация PowerPoint</vt:lpstr>
      <vt:lpstr>Описание проблемы</vt:lpstr>
      <vt:lpstr>Основные цели  и задачи проекта </vt:lpstr>
      <vt:lpstr>Продолжительность  реализации проекта</vt:lpstr>
      <vt:lpstr>Целевая группа:</vt:lpstr>
      <vt:lpstr>Общее количество добровольцев,  задействованных в  реализации проекта: </vt:lpstr>
      <vt:lpstr>Общее количество  благо получателей:</vt:lpstr>
      <vt:lpstr>Презентация PowerPoint</vt:lpstr>
      <vt:lpstr>Обязанности добровольцев,  задействованных в  реализации проекта:</vt:lpstr>
      <vt:lpstr>Дополнительная  информация о проекте </vt:lpstr>
      <vt:lpstr>Методы реализации проекта </vt:lpstr>
      <vt:lpstr>Наши социальные партнёры и  единомышленники: </vt:lpstr>
      <vt:lpstr>Презентация PowerPoint</vt:lpstr>
      <vt:lpstr>Презентация PowerPoint</vt:lpstr>
      <vt:lpstr>РЕЗУЛЬТАТЫ АНКЕТИРОВАНИЯ опрошено 687 человек</vt:lpstr>
      <vt:lpstr>Презентация PowerPoint</vt:lpstr>
      <vt:lpstr>Опросный лист</vt:lpstr>
      <vt:lpstr>Презентация PowerPoint</vt:lpstr>
      <vt:lpstr>Презентация PowerPoint</vt:lpstr>
      <vt:lpstr>Презентация PowerPoint</vt:lpstr>
      <vt:lpstr>Презентация PowerPoint</vt:lpstr>
      <vt:lpstr>Мы планируем </vt:lpstr>
      <vt:lpstr>Презентация PowerPoint</vt:lpstr>
      <vt:lpstr>План действий: </vt:lpstr>
      <vt:lpstr>Презентация PowerPoint</vt:lpstr>
      <vt:lpstr>Презентация PowerPoint</vt:lpstr>
      <vt:lpstr>Презентация PowerPoint</vt:lpstr>
      <vt:lpstr>Презентация PowerPoint</vt:lpstr>
      <vt:lpstr>День донора с.Грачевка</vt:lpstr>
      <vt:lpstr>День донора с.Спицевка</vt:lpstr>
      <vt:lpstr>День донора  с. Старомарьевка</vt:lpstr>
      <vt:lpstr>День донора с.Тугулук</vt:lpstr>
      <vt:lpstr>День ДОНОРА шагает по району. </vt:lpstr>
      <vt:lpstr>Проект реализован!!!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Социальный проект:</dc:title>
  <dc:creator>Арман</dc:creator>
  <cp:lastModifiedBy>Арман</cp:lastModifiedBy>
  <cp:revision>433</cp:revision>
  <dcterms:created xsi:type="dcterms:W3CDTF">2009-12-13T08:15:08Z</dcterms:created>
  <dcterms:modified xsi:type="dcterms:W3CDTF">2013-09-22T14:37:39Z</dcterms:modified>
</cp:coreProperties>
</file>