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83" r:id="rId4"/>
    <p:sldId id="284" r:id="rId5"/>
    <p:sldId id="260" r:id="rId6"/>
    <p:sldId id="272" r:id="rId7"/>
    <p:sldId id="273" r:id="rId8"/>
    <p:sldId id="280" r:id="rId9"/>
    <p:sldId id="281" r:id="rId10"/>
    <p:sldId id="282" r:id="rId11"/>
    <p:sldId id="285" r:id="rId12"/>
    <p:sldId id="286" r:id="rId13"/>
    <p:sldId id="287" r:id="rId14"/>
    <p:sldId id="263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E3855A-E46B-43BA-90AE-E52F12E54D24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62FEAD-09EA-420D-86E0-93A634F2D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b="1" dirty="0"/>
              <a:t>ИСПОЛЬЗОВАНИЕ </a:t>
            </a:r>
            <a:r>
              <a:rPr lang="ru-RU" b="1" dirty="0" smtClean="0"/>
              <a:t>ТЕХНОЛОГИЙ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НА УРОКАХ МАТЕМАТИКИ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886200"/>
            <a:ext cx="4752528" cy="2639144"/>
          </a:xfrm>
        </p:spPr>
        <p:txBody>
          <a:bodyPr/>
          <a:lstStyle/>
          <a:p>
            <a:r>
              <a:rPr lang="ru-RU" dirty="0" err="1" smtClean="0"/>
              <a:t>Немцева</a:t>
            </a:r>
            <a:r>
              <a:rPr lang="ru-RU" dirty="0" smtClean="0"/>
              <a:t> Наталья Викторовна 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математики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3779912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Степень с нулевым и натуральным показателем</a:t>
            </a:r>
            <a:endParaRPr lang="ru-RU" dirty="0"/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13690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Проверочный тест по теме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 Натуральные числа»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1.Число три миллиона двадцать тысяч три записывается:</a:t>
            </a:r>
          </a:p>
          <a:p>
            <a:pPr>
              <a:buNone/>
            </a:pPr>
            <a:r>
              <a:rPr lang="ru-RU" dirty="0" smtClean="0"/>
              <a:t>а)320 003;   б)3 023 000;   в)3 002 003;   г)3 020 003.</a:t>
            </a:r>
          </a:p>
          <a:p>
            <a:pPr lvl="0"/>
            <a:r>
              <a:rPr lang="ru-RU" dirty="0" smtClean="0"/>
              <a:t>2.Расположи в порядке убывания 31 099, 310 001, 31 109.</a:t>
            </a:r>
          </a:p>
          <a:p>
            <a:pPr>
              <a:buNone/>
            </a:pPr>
            <a:r>
              <a:rPr lang="ru-RU" dirty="0" smtClean="0"/>
              <a:t>а)310 001,31 109, 31 099;</a:t>
            </a:r>
          </a:p>
          <a:p>
            <a:pPr>
              <a:buNone/>
            </a:pPr>
            <a:r>
              <a:rPr lang="ru-RU" dirty="0" smtClean="0"/>
              <a:t>б)310 001,31 099, 31 109;</a:t>
            </a:r>
          </a:p>
          <a:p>
            <a:pPr>
              <a:buNone/>
            </a:pPr>
            <a:r>
              <a:rPr lang="ru-RU" dirty="0" smtClean="0"/>
              <a:t>в)31 109,31 099,310 001;</a:t>
            </a:r>
          </a:p>
          <a:p>
            <a:pPr>
              <a:buNone/>
            </a:pPr>
            <a:r>
              <a:rPr lang="ru-RU" dirty="0" smtClean="0"/>
              <a:t>г)31 099,31 109,310 001. </a:t>
            </a:r>
          </a:p>
          <a:p>
            <a:pPr lvl="0"/>
            <a:r>
              <a:rPr lang="ru-RU" dirty="0" smtClean="0"/>
              <a:t>3.Найди число, в котором 8 единиц второго класса.</a:t>
            </a:r>
          </a:p>
          <a:p>
            <a:pPr>
              <a:buNone/>
            </a:pPr>
            <a:r>
              <a:rPr lang="ru-RU" dirty="0" smtClean="0"/>
              <a:t>а)888;    б) 8 008;    в)800 008;   г)80 088.</a:t>
            </a:r>
          </a:p>
          <a:p>
            <a:r>
              <a:rPr lang="ru-RU" dirty="0" smtClean="0"/>
              <a:t>4.   Самое большое шестизначное число, записанное тройками и пятёрками, это:</a:t>
            </a:r>
          </a:p>
          <a:p>
            <a:pPr>
              <a:buNone/>
            </a:pPr>
            <a:r>
              <a:rPr lang="ru-RU" dirty="0" smtClean="0"/>
              <a:t>             а)553 533;   б)533 553;   в)555 333;   г)535 353.</a:t>
            </a:r>
          </a:p>
          <a:p>
            <a:r>
              <a:rPr lang="ru-RU" dirty="0" smtClean="0"/>
              <a:t>5. К какому числу надо прибавить единицу, чтобы получилось 190 000</a:t>
            </a:r>
          </a:p>
          <a:p>
            <a:pPr>
              <a:buNone/>
            </a:pPr>
            <a:r>
              <a:rPr lang="ru-RU" dirty="0" smtClean="0"/>
              <a:t>а)18 999;    б)1 899;    в)189 999;    г)180 999.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Механические волны. Звук.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Пример упругих волн.</a:t>
            </a:r>
          </a:p>
          <a:p>
            <a:pPr lvl="0"/>
            <a:r>
              <a:rPr lang="ru-RU" dirty="0" smtClean="0"/>
              <a:t>Поперечные волны это волны…</a:t>
            </a:r>
          </a:p>
          <a:p>
            <a:pPr lvl="0"/>
            <a:r>
              <a:rPr lang="ru-RU" dirty="0" smtClean="0"/>
              <a:t>длина волны…</a:t>
            </a:r>
          </a:p>
          <a:p>
            <a:pPr lvl="0"/>
            <a:r>
              <a:rPr lang="ru-RU" dirty="0" smtClean="0"/>
              <a:t>частота ультразвука.</a:t>
            </a:r>
          </a:p>
          <a:p>
            <a:pPr lvl="0"/>
            <a:r>
              <a:rPr lang="ru-RU" dirty="0" smtClean="0"/>
              <a:t>высота звука зависит от …</a:t>
            </a:r>
          </a:p>
          <a:p>
            <a:pPr lvl="0"/>
            <a:r>
              <a:rPr lang="ru-RU" dirty="0" smtClean="0"/>
              <a:t>найти скорость распространения волны, если её длина 5м, а период колебаний 10м/</a:t>
            </a:r>
            <a:r>
              <a:rPr lang="en-US" dirty="0" smtClean="0"/>
              <a:t>c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рассчитайте глубину моря, если промежуток времени между отправлением и приёмом сигнала эхолота 2с. Скорость звука в воде 1500м</a:t>
            </a:r>
            <a:r>
              <a:rPr lang="en-US" dirty="0" smtClean="0"/>
              <a:t>/c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упругие волны распространяются в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849694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Игровые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считаю, что использование на уроках игровых технологий обеспечивает достижение единства эмоционального и рационального в обучении. Так включение в урок игровых моментов делает процесс обучения более интересным, создает у учащихся хорошее настроение, облегчает преодоление трудности в обучении.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Игра – творчество, игра – труд.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процессе игры у детей вырабатывается привычка сосредоточиваться, мыслить самостоятельно, развивается внимание, стремление к знаниям. Увлекшись, дети не замечают, что учатся: познают, запоминают новое, ориентируются в необычных ситуациях, пополняют запас представлений, понятий, развивают фантазию</a:t>
            </a:r>
          </a:p>
          <a:p>
            <a:r>
              <a:rPr lang="ru-RU" dirty="0" smtClean="0"/>
              <a:t>Во время игры дети, как правило, очень внимательны, сосредоточенны и дисциплинированны.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Игра «Конкурс художников»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sz="10000" dirty="0" smtClean="0"/>
              <a:t>Для отработки навыков построения точек на координатной плоскости по их координатам  использую «Конкурс художников». Также эту игру можно использовать и в 7 классе при изучении темы «Координаты и графики». На доске или на слайдах записываются  координаты точек. Если   на координатной плоскости каждую точку соединить последовательно с предыдущим отрезком, то получится определённый рисунок</a:t>
            </a:r>
          </a:p>
          <a:p>
            <a:pPr>
              <a:buNone/>
            </a:pPr>
            <a:r>
              <a:rPr lang="ru-RU" sz="10000" b="1" dirty="0" smtClean="0"/>
              <a:t>  </a:t>
            </a:r>
            <a:endParaRPr lang="ru-RU" sz="100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149080"/>
            <a:ext cx="7056784" cy="2376263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i="1" dirty="0" smtClean="0"/>
              <a:t>Интеллектуальный марафон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Когда произошли указанные исторические события? (Их даты кратны 9)</a:t>
            </a:r>
          </a:p>
          <a:p>
            <a:r>
              <a:rPr lang="ru-RU" sz="2400" dirty="0" smtClean="0"/>
              <a:t>1.       Сожжена на костре героиня французского народа Жанна </a:t>
            </a:r>
            <a:r>
              <a:rPr lang="ru-RU" sz="2400" dirty="0" err="1" smtClean="0"/>
              <a:t>д'Арк</a:t>
            </a:r>
            <a:r>
              <a:rPr lang="ru-RU" sz="2400" dirty="0" smtClean="0"/>
              <a:t>, возглавившая борьбу за освобождение Франции от английских захватчиков – 14*1 г. </a:t>
            </a:r>
          </a:p>
          <a:p>
            <a:r>
              <a:rPr lang="ru-RU" sz="2400" dirty="0" smtClean="0"/>
              <a:t>2.      Окончилась война Алой и Белой розы, т.е. двух ветвей английского королевского дома, которые в сражениях за корону уничтожили основных претендентов на престол – 148* г.</a:t>
            </a:r>
          </a:p>
          <a:p>
            <a:r>
              <a:rPr lang="ru-RU" sz="2400" dirty="0" smtClean="0"/>
              <a:t>3. Определите дату исторического события: НОК (192; 256) – начало правления франкского короля Карла Великого, создавшего путем завоеваний огромную империю.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самый внимательный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15, 67, 38, 560, 435, 226, 1000, 539, 3255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Если число кратно 2, хлопаем в ладоши,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Если число кратно 5, пищим,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Если число кратно 10, топаем ногами,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Почему вы одновременно хлопали, пищали и топали ногами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800" dirty="0" smtClean="0"/>
              <a:t>1.Найти периметр прямоугольника со сторонами 7 и 11</a:t>
            </a:r>
          </a:p>
          <a:p>
            <a:pPr marL="514350" indent="-514350">
              <a:buNone/>
            </a:pPr>
            <a:r>
              <a:rPr lang="ru-RU" sz="2800" dirty="0" smtClean="0"/>
              <a:t>А) 18;   К) 36;   О) 42;</a:t>
            </a:r>
          </a:p>
          <a:p>
            <a:pPr marL="514350" indent="-514350">
              <a:buNone/>
            </a:pPr>
            <a:r>
              <a:rPr lang="ru-RU" sz="2800" dirty="0" smtClean="0"/>
              <a:t>2.Найти периметр квадрата со стороной 7:</a:t>
            </a:r>
          </a:p>
          <a:p>
            <a:pPr marL="514350" indent="-514350">
              <a:buNone/>
            </a:pPr>
            <a:r>
              <a:rPr lang="ru-RU" sz="2800" dirty="0" smtClean="0"/>
              <a:t>В) 49;   И) 14;   Р) 28;</a:t>
            </a:r>
          </a:p>
          <a:p>
            <a:pPr marL="514350" indent="-514350">
              <a:buNone/>
            </a:pPr>
            <a:r>
              <a:rPr lang="ru-RU" sz="2800" dirty="0" smtClean="0"/>
              <a:t>3.Найти периметр квадрата, если его периметр равен периметру </a:t>
            </a:r>
            <a:r>
              <a:rPr lang="ru-RU" sz="2800" dirty="0" err="1" smtClean="0"/>
              <a:t>прям-ка</a:t>
            </a:r>
            <a:r>
              <a:rPr lang="ru-RU" sz="2800" dirty="0" smtClean="0"/>
              <a:t> со сторонами 6 и 8</a:t>
            </a:r>
          </a:p>
          <a:p>
            <a:pPr marL="514350" indent="-514350">
              <a:buNone/>
            </a:pPr>
            <a:r>
              <a:rPr lang="ru-RU" sz="2800" dirty="0" smtClean="0"/>
              <a:t>У) 7;  О) 14;  М) 10;</a:t>
            </a:r>
          </a:p>
          <a:p>
            <a:pPr marL="514350" indent="-514350">
              <a:buNone/>
            </a:pPr>
            <a:r>
              <a:rPr lang="ru-RU" sz="2800" dirty="0" smtClean="0"/>
              <a:t>4.Выполните действия: 25+2424:6.</a:t>
            </a:r>
          </a:p>
          <a:p>
            <a:pPr marL="514350" indent="-514350">
              <a:buNone/>
            </a:pPr>
            <a:r>
              <a:rPr lang="ru-RU" sz="2800" dirty="0" smtClean="0"/>
              <a:t>П)47;  Г)227; М)225.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/>
              <a:t>Технология уровневой дифференциации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Дифференциация </a:t>
            </a:r>
            <a:r>
              <a:rPr lang="ru-RU" dirty="0"/>
              <a:t>способствует более прочному и глубокому усвоению знаний, развитию индивидуальных способностей, </a:t>
            </a:r>
            <a:r>
              <a:rPr lang="ru-RU" dirty="0" smtClean="0"/>
              <a:t>развитию </a:t>
            </a:r>
            <a:r>
              <a:rPr lang="ru-RU" dirty="0"/>
              <a:t>самостоятельного творческого мышления.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Положительные аспекты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Отрицательные аспекты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4705251"/>
          </a:xfrm>
        </p:spPr>
        <p:txBody>
          <a:bodyPr>
            <a:normAutofit/>
          </a:bodyPr>
          <a:lstStyle/>
          <a:p>
            <a:r>
              <a:rPr lang="ru-RU" dirty="0" smtClean="0"/>
              <a:t>Исключаются уравниловка и усреднение детей.</a:t>
            </a:r>
          </a:p>
          <a:p>
            <a:r>
              <a:rPr lang="ru-RU" dirty="0" smtClean="0"/>
              <a:t>Появляется возможность помогать слабому, уделять внимание сильному.</a:t>
            </a:r>
          </a:p>
          <a:p>
            <a:r>
              <a:rPr lang="ru-RU" dirty="0" smtClean="0"/>
              <a:t>Отсутствие отстающих снижает необходимость в снижении общего уровня преподавания.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4633243"/>
          </a:xfrm>
        </p:spPr>
        <p:txBody>
          <a:bodyPr/>
          <a:lstStyle/>
          <a:p>
            <a:r>
              <a:rPr lang="ru-RU" dirty="0" smtClean="0"/>
              <a:t>Деление детей по уровню развития негуманно.</a:t>
            </a:r>
          </a:p>
          <a:p>
            <a:r>
              <a:rPr lang="ru-RU" dirty="0" smtClean="0"/>
              <a:t>Высвечивается социально-экономическое неравенство.</a:t>
            </a:r>
          </a:p>
          <a:p>
            <a:r>
              <a:rPr lang="ru-RU" dirty="0" smtClean="0"/>
              <a:t>Слабые лишаются возможности тянуться за сильными, получать от них помощь, соревноваться.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692696"/>
            <a:ext cx="4290556" cy="5400599"/>
          </a:xfrm>
        </p:spPr>
        <p:txBody>
          <a:bodyPr/>
          <a:lstStyle/>
          <a:p>
            <a:r>
              <a:rPr lang="ru-RU" dirty="0" smtClean="0"/>
              <a:t>Появляется возможность более эффективно работать с трудными учащимися.</a:t>
            </a:r>
          </a:p>
          <a:p>
            <a:r>
              <a:rPr lang="ru-RU" dirty="0" smtClean="0"/>
              <a:t>Реализуется желание сильных учеников быстрее и глубже продвигаться в образовании.</a:t>
            </a:r>
          </a:p>
          <a:p>
            <a:r>
              <a:rPr lang="ru-RU" dirty="0" smtClean="0"/>
              <a:t>В группе, где собраны одинаковые дети, ребёнку легче учиться.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730" y="692697"/>
            <a:ext cx="4288536" cy="5256584"/>
          </a:xfrm>
        </p:spPr>
        <p:txBody>
          <a:bodyPr/>
          <a:lstStyle/>
          <a:p>
            <a:r>
              <a:rPr lang="ru-RU" dirty="0" smtClean="0"/>
              <a:t>Несовершенство диагностики приводит к тому, что в разряд слабых переводятся неординарные дети.</a:t>
            </a:r>
          </a:p>
          <a:p>
            <a:r>
              <a:rPr lang="ru-RU" dirty="0" smtClean="0"/>
              <a:t>Понижается уровень </a:t>
            </a:r>
            <a:r>
              <a:rPr lang="ru-RU" dirty="0" err="1" smtClean="0"/>
              <a:t>Я-концепции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Снижается уровень мотивации ученья в слабых группах.</a:t>
            </a:r>
          </a:p>
          <a:p>
            <a:r>
              <a:rPr lang="ru-RU" dirty="0" err="1" smtClean="0"/>
              <a:t>Перекомплектование</a:t>
            </a:r>
            <a:r>
              <a:rPr lang="ru-RU" dirty="0" smtClean="0"/>
              <a:t> разрушает классные коллективы.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Тестовые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Задания на тестовой основе получили широкое распространение в практике преподавания. Я их использую на различных этапах урока, при проведении занятий разных типов, в ходе индивидуальной, групповой и фронтальной работы, в сочетании с другими средствами и приемами обучения.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Преимущества тестирования: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ru-RU" sz="3200" dirty="0" smtClean="0"/>
              <a:t>Тестирование является более качественным и объективным способом оценивания.</a:t>
            </a:r>
          </a:p>
          <a:p>
            <a:pPr lvl="1"/>
            <a:r>
              <a:rPr lang="ru-RU" sz="3200" dirty="0" smtClean="0"/>
              <a:t>    Тестирование –ставит всех учащихся в равные условия.</a:t>
            </a:r>
          </a:p>
          <a:p>
            <a:pPr lvl="1"/>
            <a:r>
              <a:rPr lang="ru-RU" sz="3200" dirty="0" smtClean="0"/>
              <a:t>      Тесты это более объемный и точный инструмент. </a:t>
            </a:r>
          </a:p>
          <a:p>
            <a:pPr lvl="1"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Недостатки тестирования: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3200" dirty="0" smtClean="0"/>
              <a:t>Данные, получаемые преподавателем в результате тестирования, не позволяют судить о причинах этих пробелов.</a:t>
            </a:r>
          </a:p>
          <a:p>
            <a:pPr lvl="1"/>
            <a:r>
              <a:rPr lang="ru-RU" sz="3200" dirty="0" smtClean="0"/>
              <a:t>  Тест не позволяет проверять и оценивать высокие, продуктивные уровни знаний, связанные с творчеством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Тест по теме "Делимость чисел".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Задание: вставьте пропущенные слова, числа, фразы.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1. Делителем натурального числа </a:t>
            </a:r>
            <a:r>
              <a:rPr lang="ru-RU" i="1" dirty="0" smtClean="0"/>
              <a:t>а</a:t>
            </a:r>
            <a:r>
              <a:rPr lang="ru-RU" dirty="0" smtClean="0"/>
              <a:t> называют натуральное число, ______________________________________________________ .</a:t>
            </a:r>
          </a:p>
          <a:p>
            <a:pPr>
              <a:buNone/>
            </a:pPr>
            <a:r>
              <a:rPr lang="ru-RU" dirty="0" smtClean="0"/>
              <a:t>2. Любое натуральное число имеет _________________________ кратных.</a:t>
            </a:r>
          </a:p>
          <a:p>
            <a:pPr>
              <a:buNone/>
            </a:pPr>
            <a:r>
              <a:rPr lang="ru-RU" dirty="0" smtClean="0"/>
              <a:t>3. Наименьшим из кратных любого натурального числа является ______________________________________________________.</a:t>
            </a:r>
          </a:p>
          <a:p>
            <a:pPr>
              <a:buNone/>
            </a:pPr>
            <a:r>
              <a:rPr lang="ru-RU" dirty="0" smtClean="0"/>
              <a:t>4. Число называется четным, если оно ______________________________.</a:t>
            </a:r>
          </a:p>
          <a:p>
            <a:pPr>
              <a:buNone/>
            </a:pPr>
            <a:r>
              <a:rPr lang="ru-RU" dirty="0" smtClean="0"/>
              <a:t>5. Цифры ___________________________ называются нечетными.</a:t>
            </a:r>
          </a:p>
          <a:p>
            <a:pPr>
              <a:buNone/>
            </a:pPr>
            <a:r>
              <a:rPr lang="ru-RU" dirty="0" smtClean="0"/>
              <a:t>6. Четное число, кратное 5, оканчивается цифрой _____________ .</a:t>
            </a:r>
          </a:p>
          <a:p>
            <a:pPr>
              <a:buNone/>
            </a:pPr>
            <a:r>
              <a:rPr lang="ru-RU" dirty="0" smtClean="0"/>
              <a:t>7. Если в записи число ***252 вместо звездочек поставить цифру ______, то полученное число будет кратно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Математика 8 класс. Тест по теме «квадратные корни»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 1</a:t>
            </a:r>
            <a:r>
              <a:rPr lang="ru-RU" dirty="0" smtClean="0"/>
              <a:t>. Какое слово из указанных ниже пропущено в определении квадратного корня: квадратным корнем из числа </a:t>
            </a:r>
            <a:r>
              <a:rPr lang="ru-RU" b="1" dirty="0" smtClean="0"/>
              <a:t>а</a:t>
            </a:r>
            <a:r>
              <a:rPr lang="ru-RU" dirty="0" smtClean="0"/>
              <a:t> называется такое число </a:t>
            </a:r>
            <a:r>
              <a:rPr lang="ru-RU" dirty="0" err="1" smtClean="0"/>
              <a:t>b</a:t>
            </a:r>
            <a:r>
              <a:rPr lang="ru-RU" dirty="0" smtClean="0"/>
              <a:t>, ................. которого равен а ?</a:t>
            </a:r>
          </a:p>
          <a:p>
            <a:r>
              <a:rPr lang="ru-RU" dirty="0" smtClean="0"/>
              <a:t>Ответ: </a:t>
            </a:r>
            <a:br>
              <a:rPr lang="ru-RU" dirty="0" smtClean="0"/>
            </a:br>
            <a:r>
              <a:rPr lang="ru-RU" dirty="0" smtClean="0"/>
              <a:t> Показатель  Корень  Квадрат  Куб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247</TotalTime>
  <Words>646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ИСПОЛЬЗОВАНИЕ ТЕХНОЛОГИЙ НА УРОКАХ МАТЕМАТИКИ </vt:lpstr>
      <vt:lpstr>Технология уровневой дифференциации</vt:lpstr>
      <vt:lpstr>Слайд 3</vt:lpstr>
      <vt:lpstr>Слайд 4</vt:lpstr>
      <vt:lpstr>Тестовые технологии</vt:lpstr>
      <vt:lpstr>Преимущества тестирования:</vt:lpstr>
      <vt:lpstr>Недостатки тестирования:</vt:lpstr>
      <vt:lpstr>Тест по теме "Делимость чисел".  </vt:lpstr>
      <vt:lpstr>Математика 8 класс. Тест по теме «квадратные корни» </vt:lpstr>
      <vt:lpstr>Степень с нулевым и натуральным показателем</vt:lpstr>
      <vt:lpstr>Проверочный тест по теме « Натуральные числа» </vt:lpstr>
      <vt:lpstr>Механические волны. Звук. </vt:lpstr>
      <vt:lpstr>Слайд 13</vt:lpstr>
      <vt:lpstr>Игровые технологии</vt:lpstr>
      <vt:lpstr>Игра – творчество, игра – труд.</vt:lpstr>
      <vt:lpstr>Игра «Конкурс художников» </vt:lpstr>
      <vt:lpstr>Интеллектуальный марафон</vt:lpstr>
      <vt:lpstr>Я самый внимательный</vt:lpstr>
      <vt:lpstr>Прочитайте слово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ТЕХНОЛОГИЙ НА УРОКАХ МАТЕМАТИКИ </dc:title>
  <dc:creator>User4</dc:creator>
  <cp:lastModifiedBy>User4</cp:lastModifiedBy>
  <cp:revision>23</cp:revision>
  <dcterms:created xsi:type="dcterms:W3CDTF">2012-11-05T08:55:02Z</dcterms:created>
  <dcterms:modified xsi:type="dcterms:W3CDTF">2012-11-11T07:53:45Z</dcterms:modified>
</cp:coreProperties>
</file>