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4" r:id="rId2"/>
    <p:sldMasterId id="214748372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6320" cy="58542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8542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66B17-2BDF-4B93-9C8C-8E169D462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98F0-3F5D-4B60-8CC0-B8B13AB70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37753-51E6-48EE-9B5E-7C6EAB477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1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1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A106-0253-4793-9187-68ACB7476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7632-04B9-4D19-9745-5FCBE9F86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69F97-0F1A-4D44-8433-8F3F2FF5E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EF69-A411-4F35-8863-B71C816DF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77B8-AE84-46E5-99BC-63DEF0C8C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B6BC-3415-4933-8A25-6CB519ADC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6447C-37D3-4CA9-80D5-BE11C69B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1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1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71C22-168E-4C95-A7D8-021A858E9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663300"/>
                </a:solidFill>
              </a:defRPr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0" y="1604329"/>
            <a:ext cx="4043520" cy="45235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1142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5280" cy="45235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0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559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7790D2D5-9A91-4CA2-8DC1-D7EA6828B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80758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5440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1012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4806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pic>
          <p:nvPicPr>
            <p:cNvPr id="4105" name="Picture 56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smtClean="0"/>
            </a:lvl1pPr>
          </a:lstStyle>
          <a:p>
            <a:fld id="{BE03F5EF-341F-447F-8FEF-34F12CB6B5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smtClean="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smtClean="0"/>
            </a:lvl1pPr>
          </a:lstStyle>
          <a:p>
            <a:fld id="{5D634BC9-C170-44FF-81C2-BDE8A64745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Microsoft_Office_PowerPoint_97-20031.ppt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28600" y="116632"/>
            <a:ext cx="7772400" cy="5112568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rgbClr val="800000"/>
                </a:solidFill>
                <a:latin typeface="+mn-lt"/>
              </a:rPr>
              <a:t>Современное образование и использование новых технологий при подготовке учащихся к выпускным экзаменам.</a:t>
            </a:r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endParaRPr lang="ru-RU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Ключевые компетентности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28800"/>
            <a:ext cx="7772400" cy="489654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готовность к разрешению проблем,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технологическая компетентность,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готовность к самообразованию,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готовность к использованию информационных ресурсов,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готовность к социальному взаимодействию,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коммуникативная компетентность.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2400" cy="1584176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990000"/>
                </a:solidFill>
              </a:rPr>
              <a:t>Графика и мультипликация помогают ученикам понимать сложные логические математические построения;</a:t>
            </a:r>
            <a:br>
              <a:rPr lang="ru-RU" sz="3200" b="1" dirty="0" smtClean="0">
                <a:solidFill>
                  <a:srgbClr val="990000"/>
                </a:solidFill>
              </a:rPr>
            </a:br>
            <a:endParaRPr lang="ru-RU" sz="3200" dirty="0">
              <a:solidFill>
                <a:srgbClr val="990000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107504" y="1628800"/>
          <a:ext cx="8028384" cy="5229200"/>
        </p:xfrm>
        <a:graphic>
          <a:graphicData uri="http://schemas.openxmlformats.org/presentationml/2006/ole">
            <p:oleObj spid="_x0000_s1027" name="Презентация" r:id="rId3" imgW="4571966" imgH="3429069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7772400" cy="5471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возможности, предоставляемые ученикам, манипулировать (исследовать) различными объектами на экране дисплея, изменять скорость их движения, размер, цвет и т. д. позволяют детям усваивать учебный материал с наиболее полным использованием органом чувств и коммуникативных связей головного мозга.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99" name="Group 115"/>
          <p:cNvGraphicFramePr>
            <a:graphicFrameLocks noGrp="1"/>
          </p:cNvGraphicFramePr>
          <p:nvPr/>
        </p:nvGraphicFramePr>
        <p:xfrm>
          <a:off x="1403350" y="2852738"/>
          <a:ext cx="6096000" cy="2317751"/>
        </p:xfrm>
        <a:graphic>
          <a:graphicData uri="http://schemas.openxmlformats.org/drawingml/2006/table">
            <a:tbl>
              <a:tblPr/>
              <a:tblGrid>
                <a:gridCol w="4392613"/>
                <a:gridCol w="170338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Делали чучело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0,3 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Катались с горки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15,3 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Проводили кулачные бои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58,32 м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6500" name="Text Box 116"/>
          <p:cNvSpPr txBox="1">
            <a:spLocks noChangeArrowheads="1"/>
          </p:cNvSpPr>
          <p:nvPr/>
        </p:nvSpPr>
        <p:spPr bwMode="auto">
          <a:xfrm>
            <a:off x="250825" y="981075"/>
            <a:ext cx="87487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Гусеница ползла 2,7 минуты со скоростью 3 м/мин, а улитка 4 минуты со скоростью 1,8 м/мин. Кто из них прополз большее расстояние и на сколько?</a:t>
            </a:r>
          </a:p>
        </p:txBody>
      </p:sp>
      <p:pic>
        <p:nvPicPr>
          <p:cNvPr id="16501" name="Picture 117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052513"/>
            <a:ext cx="4181475" cy="5183187"/>
          </a:xfrm>
          <a:prstGeom prst="rect">
            <a:avLst/>
          </a:prstGeom>
          <a:noFill/>
          <a:effectLst>
            <a:outerShdw dist="206741" dir="2849373" algn="ctr" rotWithShape="0">
              <a:srgbClr val="808080">
                <a:alpha val="50000"/>
              </a:srgbClr>
            </a:outerShdw>
          </a:effectLst>
        </p:spPr>
      </p:pic>
      <p:sp>
        <p:nvSpPr>
          <p:cNvPr id="16502" name="Text Box 118"/>
          <p:cNvSpPr txBox="1">
            <a:spLocks noChangeArrowheads="1"/>
          </p:cNvSpPr>
          <p:nvPr/>
        </p:nvSpPr>
        <p:spPr bwMode="auto">
          <a:xfrm>
            <a:off x="250825" y="188913"/>
            <a:ext cx="4681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u="sng">
              <a:solidFill>
                <a:srgbClr val="00FF00"/>
              </a:solidFill>
            </a:endParaRPr>
          </a:p>
        </p:txBody>
      </p:sp>
      <p:sp>
        <p:nvSpPr>
          <p:cNvPr id="16503" name="Text Box 119"/>
          <p:cNvSpPr txBox="1">
            <a:spLocks noChangeArrowheads="1"/>
          </p:cNvSpPr>
          <p:nvPr/>
        </p:nvSpPr>
        <p:spPr bwMode="auto">
          <a:xfrm>
            <a:off x="4921250" y="87313"/>
            <a:ext cx="3816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>
              <a:solidFill>
                <a:srgbClr val="FF3300"/>
              </a:solidFill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250825" y="188913"/>
            <a:ext cx="4537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u="sng">
                <a:solidFill>
                  <a:srgbClr val="00FF00"/>
                </a:solidFill>
              </a:rPr>
              <a:t>Первый день масленицы</a:t>
            </a:r>
            <a:r>
              <a:rPr lang="ru-RU" sz="2800">
                <a:solidFill>
                  <a:srgbClr val="00FF00"/>
                </a:solidFill>
              </a:rPr>
              <a:t>   -</a:t>
            </a:r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5076825" y="33338"/>
            <a:ext cx="2774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FF3300"/>
                </a:solidFill>
              </a:rPr>
              <a:t>«встреча»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0" grpId="0"/>
      <p:bldP spid="16500" grpId="1"/>
      <p:bldP spid="165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7088" y="260350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0" i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79613" y="1125538"/>
            <a:ext cx="48244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Решите уравнение: </a:t>
            </a:r>
          </a:p>
          <a:p>
            <a:pPr>
              <a:spcBef>
                <a:spcPct val="50000"/>
              </a:spcBef>
            </a:pPr>
            <a:r>
              <a:rPr lang="ru-RU" sz="3600" i="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sz="40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 38 – 7,2 = 9,85.</a:t>
            </a:r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/>
        </p:nvGraphicFramePr>
        <p:xfrm>
          <a:off x="1908175" y="3357563"/>
          <a:ext cx="4608513" cy="2105026"/>
        </p:xfrm>
        <a:graphic>
          <a:graphicData uri="http://schemas.openxmlformats.org/drawingml/2006/table">
            <a:tbl>
              <a:tblPr/>
              <a:tblGrid>
                <a:gridCol w="3048000"/>
                <a:gridCol w="15605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Выигрыш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10,07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Заигрыш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647,9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Проигрыш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33,49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250825" y="188913"/>
            <a:ext cx="496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u="sng">
              <a:solidFill>
                <a:srgbClr val="FFFF66"/>
              </a:solidFill>
            </a:endParaRPr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5364163" y="115888"/>
            <a:ext cx="3311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400">
              <a:solidFill>
                <a:srgbClr val="FF3300"/>
              </a:solidFill>
            </a:endParaRPr>
          </a:p>
        </p:txBody>
      </p:sp>
      <p:sp>
        <p:nvSpPr>
          <p:cNvPr id="17506" name="Rectangle 98"/>
          <p:cNvSpPr>
            <a:spLocks noChangeArrowheads="1"/>
          </p:cNvSpPr>
          <p:nvPr/>
        </p:nvSpPr>
        <p:spPr bwMode="auto">
          <a:xfrm>
            <a:off x="179388" y="161925"/>
            <a:ext cx="5053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u="sng" dirty="0">
                <a:solidFill>
                  <a:srgbClr val="7030A0"/>
                </a:solidFill>
              </a:rPr>
              <a:t>Второй день масленицы</a:t>
            </a:r>
            <a:r>
              <a:rPr lang="ru-RU" sz="3200" dirty="0">
                <a:solidFill>
                  <a:srgbClr val="7030A0"/>
                </a:solidFill>
              </a:rPr>
              <a:t>   -</a:t>
            </a:r>
          </a:p>
        </p:txBody>
      </p:sp>
      <p:sp>
        <p:nvSpPr>
          <p:cNvPr id="17507" name="Rectangle 99"/>
          <p:cNvSpPr>
            <a:spLocks noChangeArrowheads="1"/>
          </p:cNvSpPr>
          <p:nvPr/>
        </p:nvSpPr>
        <p:spPr bwMode="auto">
          <a:xfrm>
            <a:off x="5724525" y="115888"/>
            <a:ext cx="264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«заигрыш»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5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00113" y="1341438"/>
            <a:ext cx="7597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Упростите выражение</a:t>
            </a:r>
            <a:r>
              <a:rPr lang="ru-RU" sz="360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36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6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sz="3600" i="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4,16а – 1,37а + а  </a:t>
            </a:r>
            <a:br>
              <a:rPr lang="ru-RU" sz="3600" i="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найдите его значение при а = 15.</a:t>
            </a:r>
          </a:p>
        </p:txBody>
      </p:sp>
      <p:graphicFrame>
        <p:nvGraphicFramePr>
          <p:cNvPr id="18488" name="Group 56"/>
          <p:cNvGraphicFramePr>
            <a:graphicFrameLocks noGrp="1"/>
          </p:cNvGraphicFramePr>
          <p:nvPr/>
        </p:nvGraphicFramePr>
        <p:xfrm>
          <a:off x="1331913" y="3644900"/>
          <a:ext cx="6096000" cy="1887538"/>
        </p:xfrm>
        <a:graphic>
          <a:graphicData uri="http://schemas.openxmlformats.org/drawingml/2006/table">
            <a:tbl>
              <a:tblPr/>
              <a:tblGrid>
                <a:gridCol w="4464050"/>
                <a:gridCol w="163195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Зятья ходили к теще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56,85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Теща шла к зятю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568,5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гости к свекрови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5,685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395288" y="88900"/>
            <a:ext cx="4715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u="sng" dirty="0">
                <a:solidFill>
                  <a:srgbClr val="7030A0"/>
                </a:solidFill>
              </a:rPr>
              <a:t>Третий день масленицы</a:t>
            </a:r>
            <a:r>
              <a:rPr lang="ru-RU" sz="3200" dirty="0">
                <a:solidFill>
                  <a:srgbClr val="7030A0"/>
                </a:solidFill>
              </a:rPr>
              <a:t>  -</a:t>
            </a: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5148065" y="0"/>
            <a:ext cx="26642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«лакомка»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</a:rPr>
              <a:t>Целесообразность использования </a:t>
            </a:r>
            <a:r>
              <a:rPr lang="ru-RU" b="1" dirty="0" smtClean="0">
                <a:solidFill>
                  <a:srgbClr val="990000"/>
                </a:solidFill>
              </a:rPr>
              <a:t>тренажёра на </a:t>
            </a:r>
            <a:r>
              <a:rPr lang="ru-RU" b="1" dirty="0" smtClean="0">
                <a:solidFill>
                  <a:srgbClr val="990000"/>
                </a:solidFill>
              </a:rPr>
              <a:t>занятии </a:t>
            </a: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1. интенсификация 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учебно-воспитательного процесса:</a:t>
            </a:r>
          </a:p>
          <a:p>
            <a:pPr lvl="0"/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увеличение 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количества предлагаемой информации, </a:t>
            </a:r>
          </a:p>
          <a:p>
            <a:pPr lvl="0"/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уменьшение 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времени подачи материала;</a:t>
            </a:r>
          </a:p>
          <a:p>
            <a:pPr lvl="0"/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автоматизация 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процесса </a:t>
            </a:r>
            <a:r>
              <a:rPr lang="ru-RU" sz="2400" dirty="0" err="1" smtClean="0">
                <a:solidFill>
                  <a:schemeClr val="accent3">
                    <a:lumMod val="10000"/>
                  </a:schemeClr>
                </a:solidFill>
              </a:rPr>
              <a:t>контроля-подсказок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  при индивидуальной  работе,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2. повышение </a:t>
            </a:r>
            <a:r>
              <a:rPr lang="ru-RU" sz="2400" dirty="0" smtClean="0">
                <a:solidFill>
                  <a:schemeClr val="accent3">
                    <a:lumMod val="10000"/>
                  </a:schemeClr>
                </a:solidFill>
              </a:rPr>
              <a:t>эффективности усвоения учебного материала за счет самостоятельной деятельности учащихся в поиске правильных, порой альтернативных, ответов в условиях запрограммированного хода рассуждения.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>Возможные варианты применения тренажера и его модификации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12776"/>
            <a:ext cx="7772400" cy="4968552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Применяется в качестве «виртуального учителя» в рамках подготовки к ГИА.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Для самостоятельной работы с последующим обсуждением решений.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Применяется учащимися в качестве самопроверки полученного решения.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Для дистанционного обучения учащихся. </a:t>
            </a:r>
          </a:p>
          <a:p>
            <a:pPr lvl="1">
              <a:buFont typeface="Wingdings" pitchFamily="2" charset="2"/>
              <a:buChar char="ü"/>
            </a:pPr>
            <a:r>
              <a:rPr lang="ru-RU" sz="2400" b="1" dirty="0" smtClean="0"/>
              <a:t>Если все ячейки с комментариями и знаками вопроса сделать белым шрифтом (сделать невидимыми подсказки), то тренажер можно использовать для компьютерного  контроля знаний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х, как занимательн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вадратные уравнения для 8А Кузьменюк">
  <a:themeElements>
    <a:clrScheme name="Оформление по умолчанию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Ах, как занимательна</Template>
  <TotalTime>110</TotalTime>
  <Words>312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Ах, как занимательна</vt:lpstr>
      <vt:lpstr>1_Оформление по умолчанию</vt:lpstr>
      <vt:lpstr>квадратные уравнения для 8А Кузьменюк</vt:lpstr>
      <vt:lpstr>Презентация</vt:lpstr>
      <vt:lpstr>  Современное образование и использование новых технологий при подготовке учащихся к выпускным экзаменам. </vt:lpstr>
      <vt:lpstr>Ключевые компетентности</vt:lpstr>
      <vt:lpstr>Графика и мультипликация помогают ученикам понимать сложные логические математические построения; </vt:lpstr>
      <vt:lpstr>Слайд 4</vt:lpstr>
      <vt:lpstr>Слайд 5</vt:lpstr>
      <vt:lpstr>Слайд 6</vt:lpstr>
      <vt:lpstr>Слайд 7</vt:lpstr>
      <vt:lpstr>Целесообразность использования тренажёра на занятии </vt:lpstr>
      <vt:lpstr>Возможные варианты применения тренажера и его модификации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образование и использование новых технологий при подготовке учащихся к выпускным экзаменам.</dc:title>
  <dc:creator>Марина</dc:creator>
  <cp:lastModifiedBy>Марина</cp:lastModifiedBy>
  <cp:revision>14</cp:revision>
  <dcterms:created xsi:type="dcterms:W3CDTF">2012-02-22T05:33:36Z</dcterms:created>
  <dcterms:modified xsi:type="dcterms:W3CDTF">2012-02-22T11:04:26Z</dcterms:modified>
</cp:coreProperties>
</file>