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2" r:id="rId14"/>
    <p:sldId id="270" r:id="rId15"/>
    <p:sldId id="273" r:id="rId16"/>
    <p:sldId id="274" r:id="rId17"/>
    <p:sldId id="275" r:id="rId18"/>
    <p:sldId id="278" r:id="rId19"/>
    <p:sldId id="276" r:id="rId20"/>
    <p:sldId id="277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31489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11 класс</a:t>
            </a:r>
            <a:br>
              <a:rPr lang="ru-RU" dirty="0" smtClean="0"/>
            </a:br>
            <a:r>
              <a:rPr lang="ru-RU" dirty="0" smtClean="0"/>
              <a:t> ЕГЭ по обществознанию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214686"/>
            <a:ext cx="7772400" cy="307183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Решение графических задач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Задания А8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Автор ресурса: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 err="1" smtClean="0"/>
              <a:t>Студенцова</a:t>
            </a:r>
            <a:r>
              <a:rPr lang="ru-RU" b="1" dirty="0" smtClean="0"/>
              <a:t> Анна Алексеевна</a:t>
            </a:r>
          </a:p>
          <a:p>
            <a:pPr algn="ctr"/>
            <a:r>
              <a:rPr lang="ru-RU" dirty="0" smtClean="0"/>
              <a:t>учитель истории и обществознания</a:t>
            </a:r>
          </a:p>
          <a:p>
            <a:pPr algn="ctr"/>
            <a:r>
              <a:rPr lang="ru-RU" dirty="0" smtClean="0"/>
              <a:t>МАОУ Гимназия №6</a:t>
            </a:r>
          </a:p>
          <a:p>
            <a:pPr algn="ctr"/>
            <a:r>
              <a:rPr lang="ru-RU" dirty="0" smtClean="0"/>
              <a:t>г.Тихорецка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9900"/>
                </a:solidFill>
              </a:rPr>
              <a:t>Но на изменение количества </a:t>
            </a:r>
            <a:r>
              <a:rPr lang="ru-RU" sz="2800" dirty="0" smtClean="0">
                <a:solidFill>
                  <a:srgbClr val="FF0000"/>
                </a:solidFill>
              </a:rPr>
              <a:t>предложения</a:t>
            </a:r>
            <a:r>
              <a:rPr lang="ru-RU" sz="2800" dirty="0" smtClean="0">
                <a:solidFill>
                  <a:srgbClr val="FF9900"/>
                </a:solidFill>
              </a:rPr>
              <a:t> могут влиять и </a:t>
            </a:r>
            <a:r>
              <a:rPr lang="ru-RU" sz="2800" dirty="0" smtClean="0">
                <a:solidFill>
                  <a:srgbClr val="FF0000"/>
                </a:solidFill>
              </a:rPr>
              <a:t>не ценовые </a:t>
            </a:r>
            <a:r>
              <a:rPr lang="ru-RU" sz="2800" dirty="0" smtClean="0">
                <a:solidFill>
                  <a:srgbClr val="FF9900"/>
                </a:solidFill>
              </a:rPr>
              <a:t>факторы.</a:t>
            </a:r>
            <a:endParaRPr lang="ru-RU" sz="2800" dirty="0">
              <a:solidFill>
                <a:srgbClr val="FF990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6357950" y="428604"/>
            <a:ext cx="2345042" cy="431627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Влияние </a:t>
            </a:r>
            <a:r>
              <a:rPr lang="ru-RU" sz="2000" u="sng" dirty="0" smtClean="0">
                <a:solidFill>
                  <a:srgbClr val="FF0000"/>
                </a:solidFill>
              </a:rPr>
              <a:t>цены</a:t>
            </a:r>
            <a:r>
              <a:rPr lang="ru-RU" sz="2000" dirty="0" smtClean="0">
                <a:solidFill>
                  <a:srgbClr val="FF0000"/>
                </a:solidFill>
              </a:rPr>
              <a:t> на изменение количества предложения будет отображаться графиком с изображением </a:t>
            </a:r>
            <a:r>
              <a:rPr lang="ru-RU" sz="2000" u="sng" dirty="0" smtClean="0">
                <a:solidFill>
                  <a:srgbClr val="FF0000"/>
                </a:solidFill>
              </a:rPr>
              <a:t>одной линии предложения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Копия предложение .bmp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158626" y="435768"/>
            <a:ext cx="4451020" cy="442199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2920" y="4929198"/>
            <a:ext cx="8183880" cy="11079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Вид сдвига графика предложения при влиянии не ценовых факторов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817168" cy="4613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Не ценовые факторы, влияющие на изменение предложения: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Изменение технологий;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Налоги и дотации;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Доступность ресурсов;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Существование товаров  заменителей;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Наличие дополняющих товаров(комплементов)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Погодные условия;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Инфляционные ожидания;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Объемы рынка.</a:t>
            </a: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9" name="Содержимое 8" descr="предложение убыв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" y="1152048"/>
            <a:ext cx="3932238" cy="384858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6810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3.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отражена ситуация на рынке жилья: линия предложения </a:t>
            </a:r>
            <a:r>
              <a:rPr lang="en-US" sz="1800" dirty="0" smtClean="0">
                <a:solidFill>
                  <a:srgbClr val="FF0000"/>
                </a:solidFill>
              </a:rPr>
              <a:t>S </a:t>
            </a:r>
            <a:r>
              <a:rPr lang="ru-RU" sz="1800" dirty="0" smtClean="0">
                <a:solidFill>
                  <a:srgbClr val="FF0000"/>
                </a:solidFill>
              </a:rPr>
              <a:t>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S1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357818" y="1214422"/>
            <a:ext cx="3152829" cy="492922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Это перемещение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Возросшими требованиями к застройщикам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Ростом доходов населения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Сокращением издержек производства нового жилья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Субсидированием строителей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1" name="Содержимое 10" descr="предложение убыв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46416" y="1249617"/>
            <a:ext cx="4257143" cy="408571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181088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solidFill>
                  <a:srgbClr val="FF0000"/>
                </a:solidFill>
              </a:rPr>
              <a:t>Задача 3.  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u="sng" dirty="0" smtClean="0">
                <a:solidFill>
                  <a:srgbClr val="FF0000"/>
                </a:solidFill>
              </a:rPr>
              <a:t>Алгоритм рассуждений:</a:t>
            </a:r>
            <a:br>
              <a:rPr lang="ru-RU" sz="1800" u="sng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</a:t>
            </a:r>
            <a:r>
              <a:rPr lang="ru-RU" sz="1800" dirty="0" smtClean="0">
                <a:solidFill>
                  <a:srgbClr val="FF0000"/>
                </a:solidFill>
              </a:rPr>
              <a:t>пункт 2 характеризует </a:t>
            </a:r>
            <a:r>
              <a:rPr lang="ru-RU" sz="1800" dirty="0" smtClean="0">
                <a:solidFill>
                  <a:srgbClr val="FF0000"/>
                </a:solidFill>
              </a:rPr>
              <a:t>изменение </a:t>
            </a:r>
            <a:r>
              <a:rPr lang="ru-RU" sz="1800" dirty="0" smtClean="0">
                <a:solidFill>
                  <a:srgbClr val="FF0000"/>
                </a:solidFill>
              </a:rPr>
              <a:t>спроса;</a:t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пункты 3,4 будут увеличивать рост производства;</a:t>
            </a: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 движение от </a:t>
            </a:r>
            <a:r>
              <a:rPr lang="en-US" sz="1800" dirty="0" smtClean="0">
                <a:solidFill>
                  <a:srgbClr val="FF0000"/>
                </a:solidFill>
              </a:rPr>
              <a:t>Q1 – Q2</a:t>
            </a:r>
            <a:r>
              <a:rPr lang="ru-RU" sz="1800" dirty="0" smtClean="0">
                <a:solidFill>
                  <a:srgbClr val="FF0000"/>
                </a:solidFill>
              </a:rPr>
              <a:t> показывает </a:t>
            </a:r>
            <a:r>
              <a:rPr lang="ru-RU" sz="1800" dirty="0" smtClean="0">
                <a:solidFill>
                  <a:srgbClr val="FF0000"/>
                </a:solidFill>
              </a:rPr>
              <a:t>уменьшение </a:t>
            </a:r>
            <a:r>
              <a:rPr lang="ru-RU" sz="1800" dirty="0" smtClean="0">
                <a:solidFill>
                  <a:srgbClr val="FF0000"/>
                </a:solidFill>
              </a:rPr>
              <a:t>величины </a:t>
            </a:r>
            <a:r>
              <a:rPr lang="ru-RU" sz="1800" dirty="0" smtClean="0">
                <a:solidFill>
                  <a:srgbClr val="FF0000"/>
                </a:solidFill>
              </a:rPr>
              <a:t>предложения, </a:t>
            </a:r>
            <a:r>
              <a:rPr lang="ru-RU" sz="1800" dirty="0" smtClean="0">
                <a:solidFill>
                  <a:srgbClr val="FF0000"/>
                </a:solidFill>
              </a:rPr>
              <a:t>что соответствует ситуации под </a:t>
            </a:r>
            <a:r>
              <a:rPr lang="ru-RU" sz="1800" dirty="0" smtClean="0">
                <a:solidFill>
                  <a:srgbClr val="FF0000"/>
                </a:solidFill>
              </a:rPr>
              <a:t>№1.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357818" y="1714488"/>
            <a:ext cx="3152829" cy="4429156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Это перемещение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u="sng" dirty="0" smtClean="0">
                <a:solidFill>
                  <a:srgbClr val="002060"/>
                </a:solidFill>
              </a:rPr>
              <a:t>Возросшими требованиями к застройщикам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Ростом доходов населения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Сокращением издержек производства нового жилья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Субсидированием строителей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Содержимое 10" descr="предложение убыв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714488"/>
            <a:ext cx="4257143" cy="408571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4.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отражены изменения, произошедшие  с предложением свежевыловленной рыбы:</a:t>
            </a:r>
            <a:r>
              <a:rPr lang="ru-RU" sz="1800" dirty="0" smtClean="0">
                <a:solidFill>
                  <a:srgbClr val="FF0000"/>
                </a:solidFill>
              </a:rPr>
              <a:t> линия предложения </a:t>
            </a:r>
            <a:r>
              <a:rPr lang="en-US" sz="1800" dirty="0" smtClean="0">
                <a:solidFill>
                  <a:srgbClr val="FF0000"/>
                </a:solidFill>
              </a:rPr>
              <a:t>S </a:t>
            </a:r>
            <a:r>
              <a:rPr lang="ru-RU" sz="1800" dirty="0" smtClean="0">
                <a:solidFill>
                  <a:srgbClr val="FF0000"/>
                </a:solidFill>
              </a:rPr>
              <a:t>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S1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538846" y="1447802"/>
            <a:ext cx="3105119" cy="4206112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Это перемещение может быть вызвано прежде всего</a:t>
            </a:r>
            <a:r>
              <a:rPr lang="ru-RU" sz="1600" dirty="0" smtClean="0">
                <a:solidFill>
                  <a:srgbClr val="C00000"/>
                </a:solidFill>
              </a:rPr>
              <a:t>: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C0000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Совершенствованием технологии разведения рыбы;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 приближением отпусков работников рыбных хозяйств;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 популяризацией в СМИ блюд из рыбы и изданием книг о здоровой пище;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 повышением цен на другие продукты, содержащие белок.</a:t>
            </a:r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 smtClean="0"/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9" name="Содержимое 8" descr="предложение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4247619" cy="399047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181088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solidFill>
                  <a:srgbClr val="FF0000"/>
                </a:solidFill>
              </a:rPr>
              <a:t/>
            </a:r>
            <a:br>
              <a:rPr lang="ru-RU" sz="1800" u="sng" dirty="0" smtClean="0">
                <a:solidFill>
                  <a:srgbClr val="FF0000"/>
                </a:solidFill>
              </a:rPr>
            </a:br>
            <a:r>
              <a:rPr lang="ru-RU" sz="1800" u="sng" dirty="0" smtClean="0">
                <a:solidFill>
                  <a:srgbClr val="FF0000"/>
                </a:solidFill>
              </a:rPr>
              <a:t>Задача 4.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u="sng" dirty="0" smtClean="0">
                <a:solidFill>
                  <a:srgbClr val="FF0000"/>
                </a:solidFill>
              </a:rPr>
              <a:t>Алгоритм рассуждений:</a:t>
            </a:r>
            <a:br>
              <a:rPr lang="ru-RU" sz="1800" u="sng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пункт </a:t>
            </a:r>
            <a:r>
              <a:rPr lang="ru-RU" sz="1800" dirty="0" smtClean="0">
                <a:solidFill>
                  <a:srgbClr val="FF0000"/>
                </a:solidFill>
              </a:rPr>
              <a:t>3,4 - характеризует </a:t>
            </a:r>
            <a:r>
              <a:rPr lang="ru-RU" sz="1800" dirty="0" smtClean="0">
                <a:solidFill>
                  <a:srgbClr val="FF0000"/>
                </a:solidFill>
              </a:rPr>
              <a:t>изменение спроса;</a:t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пункты </a:t>
            </a:r>
            <a:r>
              <a:rPr lang="ru-RU" sz="1800" dirty="0" smtClean="0">
                <a:solidFill>
                  <a:srgbClr val="FF0000"/>
                </a:solidFill>
              </a:rPr>
              <a:t>2 ведет к спаду производства</a:t>
            </a:r>
            <a:r>
              <a:rPr lang="ru-RU" sz="1800" dirty="0" smtClean="0">
                <a:solidFill>
                  <a:srgbClr val="FF0000"/>
                </a:solidFill>
              </a:rPr>
              <a:t>;</a:t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 движение от </a:t>
            </a:r>
            <a:r>
              <a:rPr lang="en-US" sz="1800" dirty="0" smtClean="0">
                <a:solidFill>
                  <a:srgbClr val="FF0000"/>
                </a:solidFill>
              </a:rPr>
              <a:t>Q1 – Q2</a:t>
            </a:r>
            <a:r>
              <a:rPr lang="ru-RU" sz="1800" dirty="0" smtClean="0">
                <a:solidFill>
                  <a:srgbClr val="FF0000"/>
                </a:solidFill>
              </a:rPr>
              <a:t> показывает </a:t>
            </a:r>
            <a:r>
              <a:rPr lang="ru-RU" sz="1800" dirty="0" smtClean="0">
                <a:solidFill>
                  <a:srgbClr val="FF0000"/>
                </a:solidFill>
              </a:rPr>
              <a:t>увеличение количества предложения</a:t>
            </a:r>
            <a:r>
              <a:rPr lang="ru-RU" sz="1800" dirty="0" smtClean="0">
                <a:solidFill>
                  <a:srgbClr val="FF0000"/>
                </a:solidFill>
              </a:rPr>
              <a:t>, что соответствует ситуации под №1.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000628" y="1643050"/>
            <a:ext cx="3643337" cy="4010864"/>
          </a:xfrm>
        </p:spPr>
        <p:txBody>
          <a:bodyPr>
            <a:normAutofit fontScale="92500"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Это перемещение может быть вызвано прежде всего</a:t>
            </a:r>
            <a:r>
              <a:rPr lang="ru-RU" sz="1600" dirty="0" smtClean="0">
                <a:solidFill>
                  <a:srgbClr val="0070C0"/>
                </a:solidFill>
              </a:rPr>
              <a:t>: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C0000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u="sng" dirty="0" smtClean="0">
                <a:solidFill>
                  <a:srgbClr val="002060"/>
                </a:solidFill>
              </a:rPr>
              <a:t>Совершенствованием технологии разведения рыбы;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 приближением отпусков работников рыбных хозяйств;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С популяризацией в СМИ блюд из рыбы и изданием книг о здоровой пище;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FF000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С повышением цен на другие продукты, содержащие белок.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sz="1600" dirty="0" smtClean="0"/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9" name="Содержимое 8" descr="предложение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4247619" cy="399047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2920" y="714356"/>
            <a:ext cx="8183880" cy="321471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Задачи для самостоятельного анализа.</a:t>
            </a:r>
            <a:endParaRPr lang="ru-RU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5.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отражена ситуация на рынке </a:t>
            </a:r>
            <a:r>
              <a:rPr lang="ru-RU" sz="1800" dirty="0" err="1" smtClean="0">
                <a:solidFill>
                  <a:srgbClr val="FF0000"/>
                </a:solidFill>
              </a:rPr>
              <a:t>тобачных</a:t>
            </a:r>
            <a:r>
              <a:rPr lang="ru-RU" sz="1800" dirty="0" smtClean="0">
                <a:solidFill>
                  <a:srgbClr val="FF0000"/>
                </a:solidFill>
              </a:rPr>
              <a:t> изделий: линия спроса </a:t>
            </a:r>
            <a:r>
              <a:rPr lang="en-US" sz="1800" dirty="0" smtClean="0">
                <a:solidFill>
                  <a:srgbClr val="FF0000"/>
                </a:solidFill>
              </a:rPr>
              <a:t>D</a:t>
            </a:r>
            <a:r>
              <a:rPr lang="ru-RU" sz="1800" dirty="0" smtClean="0">
                <a:solidFill>
                  <a:srgbClr val="FF0000"/>
                </a:solidFill>
              </a:rPr>
              <a:t> 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D1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857752" y="1571612"/>
            <a:ext cx="3786213" cy="408230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Ростом доходов производителей табака;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Изменением предпочтений людей;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Совершенствованием технологии производства табачных изделий;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Усилением конкуренции производителей.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спрос уменш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9" y="1785926"/>
            <a:ext cx="4000528" cy="392909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5.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отражена ситуация на рынке </a:t>
            </a:r>
            <a:r>
              <a:rPr lang="ru-RU" sz="1800" dirty="0" err="1" smtClean="0">
                <a:solidFill>
                  <a:srgbClr val="FF0000"/>
                </a:solidFill>
              </a:rPr>
              <a:t>тобачных</a:t>
            </a:r>
            <a:r>
              <a:rPr lang="ru-RU" sz="1800" dirty="0" smtClean="0">
                <a:solidFill>
                  <a:srgbClr val="FF0000"/>
                </a:solidFill>
              </a:rPr>
              <a:t> изделий: линия спроса </a:t>
            </a:r>
            <a:r>
              <a:rPr lang="en-US" sz="1800" dirty="0" smtClean="0">
                <a:solidFill>
                  <a:srgbClr val="FF0000"/>
                </a:solidFill>
              </a:rPr>
              <a:t>D</a:t>
            </a:r>
            <a:r>
              <a:rPr lang="ru-RU" sz="1800" dirty="0" smtClean="0">
                <a:solidFill>
                  <a:srgbClr val="FF0000"/>
                </a:solidFill>
              </a:rPr>
              <a:t> 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D1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857752" y="1571612"/>
            <a:ext cx="3786213" cy="408230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Ростом доходов производителей табака;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Изменением предпочтений людей;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Совершенствованием технологии производства табачных изделий;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Усилением конкуренции производителей.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спрос уменш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9" y="1785926"/>
            <a:ext cx="4000528" cy="392909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4.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отражены </a:t>
            </a:r>
            <a:r>
              <a:rPr lang="ru-RU" sz="1800" dirty="0" err="1" smtClean="0">
                <a:solidFill>
                  <a:srgbClr val="FF0000"/>
                </a:solidFill>
              </a:rPr>
              <a:t>измененияна</a:t>
            </a:r>
            <a:r>
              <a:rPr lang="ru-RU" sz="1800" dirty="0" smtClean="0">
                <a:solidFill>
                  <a:srgbClr val="FF0000"/>
                </a:solidFill>
              </a:rPr>
              <a:t> рынке бытовой химии: </a:t>
            </a:r>
            <a:r>
              <a:rPr lang="ru-RU" sz="1800" dirty="0" smtClean="0">
                <a:solidFill>
                  <a:srgbClr val="FF0000"/>
                </a:solidFill>
              </a:rPr>
              <a:t>линия предложения </a:t>
            </a:r>
            <a:r>
              <a:rPr lang="en-US" sz="1800" dirty="0" smtClean="0">
                <a:solidFill>
                  <a:srgbClr val="FF0000"/>
                </a:solidFill>
              </a:rPr>
              <a:t>S </a:t>
            </a:r>
            <a:r>
              <a:rPr lang="ru-RU" sz="1800" dirty="0" smtClean="0">
                <a:solidFill>
                  <a:srgbClr val="FF0000"/>
                </a:solidFill>
              </a:rPr>
              <a:t>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S1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538846" y="1447802"/>
            <a:ext cx="3105119" cy="4206112"/>
          </a:xfrm>
        </p:spPr>
        <p:txBody>
          <a:bodyPr>
            <a:normAutofit fontScale="92500" lnSpcReduction="10000"/>
          </a:bodyPr>
          <a:lstStyle/>
          <a:p>
            <a:endParaRPr lang="ru-RU" sz="1600" dirty="0" smtClean="0">
              <a:solidFill>
                <a:srgbClr val="C00000"/>
              </a:solidFill>
            </a:endParaRPr>
          </a:p>
          <a:p>
            <a:r>
              <a:rPr lang="ru-RU" sz="1600" dirty="0" smtClean="0">
                <a:solidFill>
                  <a:srgbClr val="C00000"/>
                </a:solidFill>
              </a:rPr>
              <a:t>Это </a:t>
            </a:r>
            <a:r>
              <a:rPr lang="ru-RU" sz="1600" dirty="0" smtClean="0">
                <a:solidFill>
                  <a:srgbClr val="C00000"/>
                </a:solidFill>
              </a:rPr>
              <a:t>перемещение может быть вызвано прежде всего</a:t>
            </a:r>
            <a:r>
              <a:rPr lang="ru-RU" sz="1600" dirty="0" smtClean="0">
                <a:solidFill>
                  <a:srgbClr val="C00000"/>
                </a:solidFill>
              </a:rPr>
              <a:t>: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C0000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Слухами о вреде бытовой химии для здоровья;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Наступлением сезона отпусков;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Появлением средств на основе природных компонентов;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Сокращением издержек производства бытовой химии.</a:t>
            </a:r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 smtClean="0"/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9" name="Содержимое 8" descr="предложение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4247619" cy="399047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74865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Закон спроса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113505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Чем выше цена, тем меньше количество спроса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D-</a:t>
            </a:r>
            <a:r>
              <a:rPr lang="ru-RU" u="sng" dirty="0" smtClean="0">
                <a:solidFill>
                  <a:srgbClr val="C00000"/>
                </a:solidFill>
              </a:rPr>
              <a:t> линия спроса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652169" y="714356"/>
            <a:ext cx="3931920" cy="114300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Чем ниже </a:t>
            </a:r>
            <a:r>
              <a:rPr lang="ru-RU" dirty="0" smtClean="0">
                <a:solidFill>
                  <a:srgbClr val="C00000"/>
                </a:solidFill>
              </a:rPr>
              <a:t>цена, тем </a:t>
            </a:r>
            <a:r>
              <a:rPr lang="ru-RU" dirty="0" smtClean="0">
                <a:solidFill>
                  <a:srgbClr val="C00000"/>
                </a:solidFill>
              </a:rPr>
              <a:t>больше </a:t>
            </a:r>
            <a:r>
              <a:rPr lang="ru-RU" dirty="0" smtClean="0">
                <a:solidFill>
                  <a:srgbClr val="C00000"/>
                </a:solidFill>
              </a:rPr>
              <a:t>количество </a:t>
            </a:r>
            <a:r>
              <a:rPr lang="ru-RU" dirty="0" smtClean="0">
                <a:solidFill>
                  <a:srgbClr val="C00000"/>
                </a:solidFill>
              </a:rPr>
              <a:t>спроса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P-</a:t>
            </a:r>
            <a:r>
              <a:rPr lang="ru-RU" u="sng" dirty="0" smtClean="0">
                <a:solidFill>
                  <a:srgbClr val="C00000"/>
                </a:solidFill>
              </a:rPr>
              <a:t> цена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en-US" u="sng" dirty="0" smtClean="0">
                <a:solidFill>
                  <a:srgbClr val="C00000"/>
                </a:solidFill>
              </a:rPr>
              <a:t>Q</a:t>
            </a:r>
            <a:r>
              <a:rPr lang="ru-RU" u="sng" dirty="0" smtClean="0">
                <a:solidFill>
                  <a:srgbClr val="C00000"/>
                </a:solidFill>
              </a:rPr>
              <a:t>-количество</a:t>
            </a:r>
            <a:endParaRPr lang="ru-RU" u="sng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12" name="Содержимое 11" descr="спрос увел.bmp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08013" y="1879284"/>
            <a:ext cx="3606797" cy="3192790"/>
          </a:xfrm>
        </p:spPr>
      </p:pic>
      <p:pic>
        <p:nvPicPr>
          <p:cNvPr id="13" name="Содержимое 12" descr="Копия спрос увел.bmp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52963" y="1928802"/>
            <a:ext cx="3579247" cy="314327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4.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отражены </a:t>
            </a:r>
            <a:r>
              <a:rPr lang="ru-RU" sz="1800" dirty="0" err="1" smtClean="0">
                <a:solidFill>
                  <a:srgbClr val="FF0000"/>
                </a:solidFill>
              </a:rPr>
              <a:t>измененияна</a:t>
            </a:r>
            <a:r>
              <a:rPr lang="ru-RU" sz="1800" dirty="0" smtClean="0">
                <a:solidFill>
                  <a:srgbClr val="FF0000"/>
                </a:solidFill>
              </a:rPr>
              <a:t> рынке бытовой химии: </a:t>
            </a:r>
            <a:r>
              <a:rPr lang="ru-RU" sz="1800" dirty="0" smtClean="0">
                <a:solidFill>
                  <a:srgbClr val="FF0000"/>
                </a:solidFill>
              </a:rPr>
              <a:t>линия предложения </a:t>
            </a:r>
            <a:r>
              <a:rPr lang="en-US" sz="1800" dirty="0" smtClean="0">
                <a:solidFill>
                  <a:srgbClr val="FF0000"/>
                </a:solidFill>
              </a:rPr>
              <a:t>S </a:t>
            </a:r>
            <a:r>
              <a:rPr lang="ru-RU" sz="1800" dirty="0" smtClean="0">
                <a:solidFill>
                  <a:srgbClr val="FF0000"/>
                </a:solidFill>
              </a:rPr>
              <a:t>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S1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429256" y="1357298"/>
            <a:ext cx="3105119" cy="4357718"/>
          </a:xfrm>
        </p:spPr>
        <p:txBody>
          <a:bodyPr>
            <a:normAutofit lnSpcReduction="10000"/>
          </a:bodyPr>
          <a:lstStyle/>
          <a:p>
            <a:endParaRPr lang="ru-RU" sz="1600" dirty="0" smtClean="0">
              <a:solidFill>
                <a:srgbClr val="C00000"/>
              </a:solidFill>
            </a:endParaRPr>
          </a:p>
          <a:p>
            <a:r>
              <a:rPr lang="ru-RU" sz="1600" dirty="0" smtClean="0">
                <a:solidFill>
                  <a:srgbClr val="C00000"/>
                </a:solidFill>
              </a:rPr>
              <a:t>Это </a:t>
            </a:r>
            <a:r>
              <a:rPr lang="ru-RU" sz="1600" dirty="0" smtClean="0">
                <a:solidFill>
                  <a:srgbClr val="C00000"/>
                </a:solidFill>
              </a:rPr>
              <a:t>перемещение может быть вызвано прежде всего</a:t>
            </a:r>
            <a:r>
              <a:rPr lang="ru-RU" sz="1600" dirty="0" smtClean="0">
                <a:solidFill>
                  <a:srgbClr val="C00000"/>
                </a:solidFill>
              </a:rPr>
              <a:t>: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C0000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Слухами о вреде бытовой химии для здоровья;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Наступлением сезона отпусков;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Появлением средств на основе природных компонентов;</a:t>
            </a:r>
          </a:p>
          <a:p>
            <a:pPr marL="361188" indent="-342900">
              <a:buFont typeface="+mj-lt"/>
              <a:buAutoNum type="arabicPeriod"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Сокращением издержек производства бытовой химии.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sz="1600" dirty="0" smtClean="0"/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9" name="Содержимое 8" descr="предложение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4247619" cy="399047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21497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Литература: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1. </a:t>
            </a:r>
            <a:r>
              <a:rPr lang="ru-RU" sz="2200" dirty="0" err="1" smtClean="0">
                <a:solidFill>
                  <a:srgbClr val="0070C0"/>
                </a:solidFill>
              </a:rPr>
              <a:t>А.Ю.Лазебникова</a:t>
            </a:r>
            <a:r>
              <a:rPr lang="ru-RU" sz="2200" dirty="0" smtClean="0">
                <a:solidFill>
                  <a:srgbClr val="0070C0"/>
                </a:solidFill>
              </a:rPr>
              <a:t>, Е.Л. Рутковская. Типовые тестовые задания по обществознанию. М.: Экзамен , 2013г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2. Е.В.Савицкая. Уроки экономики в школе. М.: Вита-Пресс.2002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3. П.А.Баранов. Экспресс –репетитор для подготовки к ЕГЭ «Экономика».М.: </a:t>
            </a:r>
            <a:r>
              <a:rPr lang="ru-RU" sz="2200" dirty="0" err="1" smtClean="0">
                <a:solidFill>
                  <a:srgbClr val="0070C0"/>
                </a:solidFill>
              </a:rPr>
              <a:t>Астрель</a:t>
            </a:r>
            <a:r>
              <a:rPr lang="ru-RU" sz="2200" dirty="0" smtClean="0">
                <a:solidFill>
                  <a:srgbClr val="0070C0"/>
                </a:solidFill>
              </a:rPr>
              <a:t>. 2012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42984"/>
            <a:ext cx="8183880" cy="242889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9900"/>
                </a:solidFill>
              </a:rPr>
              <a:t>Но на изменение количества спроса могут влиять и </a:t>
            </a:r>
            <a:r>
              <a:rPr lang="ru-RU" dirty="0" smtClean="0">
                <a:solidFill>
                  <a:srgbClr val="FF0000"/>
                </a:solidFill>
              </a:rPr>
              <a:t>не ценовые </a:t>
            </a:r>
            <a:r>
              <a:rPr lang="ru-RU" dirty="0" smtClean="0">
                <a:solidFill>
                  <a:srgbClr val="FF9900"/>
                </a:solidFill>
              </a:rPr>
              <a:t>факторы.</a:t>
            </a:r>
            <a:endParaRPr lang="ru-RU" dirty="0">
              <a:solidFill>
                <a:srgbClr val="FF990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6357950" y="428604"/>
            <a:ext cx="2345042" cy="431627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Влияние </a:t>
            </a:r>
            <a:r>
              <a:rPr lang="ru-RU" sz="2000" u="sng" dirty="0" smtClean="0">
                <a:solidFill>
                  <a:srgbClr val="FF0000"/>
                </a:solidFill>
              </a:rPr>
              <a:t>цены</a:t>
            </a:r>
            <a:r>
              <a:rPr lang="ru-RU" sz="2000" dirty="0" smtClean="0">
                <a:solidFill>
                  <a:srgbClr val="FF0000"/>
                </a:solidFill>
              </a:rPr>
              <a:t> на изменение количества спроса будет отображаться графиком с изображением </a:t>
            </a:r>
            <a:r>
              <a:rPr lang="ru-RU" sz="2000" u="sng" dirty="0" smtClean="0">
                <a:solidFill>
                  <a:srgbClr val="FF0000"/>
                </a:solidFill>
              </a:rPr>
              <a:t>одной линии </a:t>
            </a:r>
            <a:r>
              <a:rPr lang="ru-RU" sz="2000" dirty="0" smtClean="0">
                <a:solidFill>
                  <a:srgbClr val="FF0000"/>
                </a:solidFill>
              </a:rPr>
              <a:t>спроса.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2" name="Рисунок 11"/>
          <p:cNvSpPr>
            <a:spLocks noGrp="1"/>
          </p:cNvSpPr>
          <p:nvPr>
            <p:ph type="pic" idx="1"/>
          </p:nvPr>
        </p:nvSpPr>
        <p:spPr/>
      </p:sp>
      <p:pic>
        <p:nvPicPr>
          <p:cNvPr id="14" name="Содержимое 11" descr="спрос увел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grayWhite">
          <a:xfrm>
            <a:off x="500034" y="500042"/>
            <a:ext cx="5786478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Вид сдвига графика спроса при влиянии не ценовых факторов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Копия спрос уменш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714356"/>
            <a:ext cx="3732240" cy="3929090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Не ценовые факторы, влияющие на спрос: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Уровень доходов потребителей;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Влияние моды;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Сезонность;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Товары заменители (субституты)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Действия правительства;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Инфляционные ожидания;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Форс-мажорные обстоятельства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6810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1.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отражена ситуация на рынке строитель- </a:t>
            </a:r>
            <a:r>
              <a:rPr lang="ru-RU" sz="1800" dirty="0" err="1" smtClean="0">
                <a:solidFill>
                  <a:srgbClr val="FF0000"/>
                </a:solidFill>
              </a:rPr>
              <a:t>ных</a:t>
            </a:r>
            <a:r>
              <a:rPr lang="ru-RU" sz="1800" dirty="0" smtClean="0">
                <a:solidFill>
                  <a:srgbClr val="FF0000"/>
                </a:solidFill>
              </a:rPr>
              <a:t> материалов: линия спроса </a:t>
            </a:r>
            <a:r>
              <a:rPr lang="en-US" sz="1800" dirty="0" smtClean="0">
                <a:solidFill>
                  <a:srgbClr val="FF0000"/>
                </a:solidFill>
              </a:rPr>
              <a:t>D</a:t>
            </a:r>
            <a:r>
              <a:rPr lang="ru-RU" sz="1800" dirty="0" smtClean="0">
                <a:solidFill>
                  <a:srgbClr val="FF0000"/>
                </a:solidFill>
              </a:rPr>
              <a:t> 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D1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Ростом числа производителей строительных материалов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Введением нового налога на производителей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Совершенствованием технологии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Ожиданием повышения цен на строительные материалы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0" name="Содержимое 9" descr="прос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571612"/>
            <a:ext cx="4625975" cy="384541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solidFill>
                  <a:srgbClr val="FF0000"/>
                </a:solidFill>
              </a:rPr>
              <a:t>Алгоритм рассуждений:</a:t>
            </a:r>
            <a:br>
              <a:rPr lang="ru-RU" sz="1800" u="sng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пункты 1,2,3 характеризуют изменение предложения;</a:t>
            </a: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 движение от </a:t>
            </a:r>
            <a:r>
              <a:rPr lang="en-US" sz="1800" dirty="0" smtClean="0">
                <a:solidFill>
                  <a:srgbClr val="FF0000"/>
                </a:solidFill>
              </a:rPr>
              <a:t>Q1 – Q2</a:t>
            </a:r>
            <a:r>
              <a:rPr lang="ru-RU" sz="1800" dirty="0" smtClean="0">
                <a:solidFill>
                  <a:srgbClr val="FF0000"/>
                </a:solidFill>
              </a:rPr>
              <a:t> показывает увеличение величины спроса, что соответствует ситуации под №4.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538847" y="1571612"/>
            <a:ext cx="2971800" cy="408230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Ростом числа производителей строительных материалов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Введением нового налога на производителей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Совершенствованием технологии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Ожиданием повышения цен на строительные материалы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0" name="Содержимое 9" descr="прос увел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28802"/>
            <a:ext cx="4625975" cy="371477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6810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u="sng" dirty="0" smtClean="0">
                <a:solidFill>
                  <a:srgbClr val="FF0000"/>
                </a:solidFill>
              </a:rPr>
              <a:t>Задача 2.</a:t>
            </a:r>
            <a:r>
              <a:rPr lang="ru-RU" sz="1800" dirty="0" smtClean="0">
                <a:solidFill>
                  <a:srgbClr val="FF0000"/>
                </a:solidFill>
              </a:rPr>
              <a:t>  На рисунке отражена ситуация на рынке телевизоров: линия спроса </a:t>
            </a:r>
            <a:r>
              <a:rPr lang="en-US" sz="1800" dirty="0" smtClean="0">
                <a:solidFill>
                  <a:srgbClr val="FF0000"/>
                </a:solidFill>
              </a:rPr>
              <a:t>D</a:t>
            </a:r>
            <a:r>
              <a:rPr lang="ru-RU" sz="1800" dirty="0" smtClean="0">
                <a:solidFill>
                  <a:srgbClr val="FF0000"/>
                </a:solidFill>
              </a:rPr>
              <a:t> переместилась в новое положение </a:t>
            </a:r>
            <a:r>
              <a:rPr lang="en-US" sz="1800" dirty="0" smtClean="0">
                <a:solidFill>
                  <a:srgbClr val="FF0000"/>
                </a:solidFill>
              </a:rPr>
              <a:t>D1 (P</a:t>
            </a:r>
            <a:r>
              <a:rPr lang="ru-RU" sz="1800" dirty="0" smtClean="0">
                <a:solidFill>
                  <a:srgbClr val="FF0000"/>
                </a:solidFill>
              </a:rPr>
              <a:t>-цена товара,</a:t>
            </a:r>
            <a:r>
              <a:rPr lang="en-US" sz="1800" dirty="0" smtClean="0">
                <a:solidFill>
                  <a:srgbClr val="FF0000"/>
                </a:solidFill>
              </a:rPr>
              <a:t>  Q- </a:t>
            </a:r>
            <a:r>
              <a:rPr lang="ru-RU" sz="1800" dirty="0" smtClean="0">
                <a:solidFill>
                  <a:srgbClr val="FF0000"/>
                </a:solidFill>
              </a:rPr>
              <a:t>величина спроса)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538846" y="1447802"/>
            <a:ext cx="3105119" cy="420611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Уменьшением чиста производителей телевизоров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Изменением технологии плазменных экранов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Снижением доходов потребителей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Усилением конкуренции товаропроизводителей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спрос уменш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785926"/>
            <a:ext cx="4625975" cy="370078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33400"/>
            <a:ext cx="7796236" cy="1038212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solidFill>
                  <a:srgbClr val="FF0000"/>
                </a:solidFill>
              </a:rPr>
              <a:t>Задача 2.</a:t>
            </a:r>
            <a:r>
              <a:rPr lang="ru-RU" sz="1800" dirty="0" smtClean="0">
                <a:solidFill>
                  <a:srgbClr val="FF0000"/>
                </a:solidFill>
              </a:rPr>
              <a:t>  </a:t>
            </a:r>
            <a:r>
              <a:rPr lang="ru-RU" sz="1800" u="sng" dirty="0" smtClean="0">
                <a:solidFill>
                  <a:srgbClr val="FF0000"/>
                </a:solidFill>
              </a:rPr>
              <a:t>Алгоритм </a:t>
            </a:r>
            <a:r>
              <a:rPr lang="ru-RU" sz="1800" u="sng" dirty="0" smtClean="0">
                <a:solidFill>
                  <a:srgbClr val="FF0000"/>
                </a:solidFill>
              </a:rPr>
              <a:t>рассуждений:</a:t>
            </a:r>
            <a:br>
              <a:rPr lang="ru-RU" sz="1800" u="sng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пункты </a:t>
            </a:r>
            <a:r>
              <a:rPr lang="ru-RU" sz="1800" dirty="0" smtClean="0">
                <a:solidFill>
                  <a:srgbClr val="FF0000"/>
                </a:solidFill>
              </a:rPr>
              <a:t>1,2,4 </a:t>
            </a:r>
            <a:r>
              <a:rPr lang="ru-RU" sz="1800" dirty="0" smtClean="0">
                <a:solidFill>
                  <a:srgbClr val="FF0000"/>
                </a:solidFill>
              </a:rPr>
              <a:t>характеризуют изменение предложения;</a:t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rgbClr val="FF0000"/>
                </a:solidFill>
              </a:rPr>
              <a:t>-  движение от </a:t>
            </a:r>
            <a:r>
              <a:rPr lang="en-US" sz="1800" dirty="0" smtClean="0">
                <a:solidFill>
                  <a:srgbClr val="FF0000"/>
                </a:solidFill>
              </a:rPr>
              <a:t>Q1 – Q2</a:t>
            </a:r>
            <a:r>
              <a:rPr lang="ru-RU" sz="1800" dirty="0" smtClean="0">
                <a:solidFill>
                  <a:srgbClr val="FF0000"/>
                </a:solidFill>
              </a:rPr>
              <a:t> показывает </a:t>
            </a:r>
            <a:r>
              <a:rPr lang="ru-RU" sz="1800" dirty="0" smtClean="0">
                <a:solidFill>
                  <a:srgbClr val="FF0000"/>
                </a:solidFill>
              </a:rPr>
              <a:t>уменьшение </a:t>
            </a:r>
            <a:r>
              <a:rPr lang="ru-RU" sz="1800" dirty="0" smtClean="0">
                <a:solidFill>
                  <a:srgbClr val="FF0000"/>
                </a:solidFill>
              </a:rPr>
              <a:t>величины спроса, что соответствует ситуации под </a:t>
            </a:r>
            <a:r>
              <a:rPr lang="ru-RU" sz="1800" dirty="0" smtClean="0">
                <a:solidFill>
                  <a:srgbClr val="FF0000"/>
                </a:solidFill>
              </a:rPr>
              <a:t>№3.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538846" y="1571612"/>
            <a:ext cx="3105119" cy="408230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Изменение спроса может быть вызвано прежде всего:</a:t>
            </a:r>
          </a:p>
          <a:p>
            <a:endParaRPr lang="ru-RU" dirty="0" smtClean="0"/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Уменьшением чиста производителей телевизоров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Изменением технологии плазменных экранов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Снижением доходов потребителей</a:t>
            </a:r>
          </a:p>
          <a:p>
            <a:pPr marL="361188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</a:rPr>
              <a:t>Усилением конкуренции товаропроизводителей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8" name="Содержимое 7" descr="спрос уменш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785926"/>
            <a:ext cx="4625975" cy="370078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74865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Закон предложения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113505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Чем ниже цена, тем меньше количество спроса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P-</a:t>
            </a:r>
            <a:r>
              <a:rPr lang="ru-RU" u="sng" dirty="0" smtClean="0">
                <a:solidFill>
                  <a:srgbClr val="C00000"/>
                </a:solidFill>
              </a:rPr>
              <a:t> цена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en-US" u="sng" dirty="0" smtClean="0">
                <a:solidFill>
                  <a:srgbClr val="C00000"/>
                </a:solidFill>
              </a:rPr>
              <a:t>Q</a:t>
            </a:r>
            <a:r>
              <a:rPr lang="ru-RU" u="sng" dirty="0" smtClean="0">
                <a:solidFill>
                  <a:srgbClr val="C00000"/>
                </a:solidFill>
              </a:rPr>
              <a:t>-количество</a:t>
            </a:r>
          </a:p>
          <a:p>
            <a:pPr algn="ctr"/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652169" y="571480"/>
            <a:ext cx="3931920" cy="114300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Чем выше цена, тем больше количество предложения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S-</a:t>
            </a:r>
            <a:r>
              <a:rPr lang="ru-RU" u="sng" dirty="0" smtClean="0">
                <a:solidFill>
                  <a:srgbClr val="C00000"/>
                </a:solidFill>
              </a:rPr>
              <a:t> линия спроса</a:t>
            </a:r>
          </a:p>
          <a:p>
            <a:endParaRPr lang="ru-RU" dirty="0"/>
          </a:p>
        </p:txBody>
      </p:sp>
      <p:pic>
        <p:nvPicPr>
          <p:cNvPr id="14" name="Содержимое 13" descr="предложение .bmp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14348" y="1785926"/>
            <a:ext cx="3659914" cy="3489325"/>
          </a:xfrm>
        </p:spPr>
      </p:pic>
      <p:pic>
        <p:nvPicPr>
          <p:cNvPr id="15" name="Содержимое 14" descr="Копия Копия предложение .bmp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57752" y="1785926"/>
            <a:ext cx="3512231" cy="34893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149</TotalTime>
  <Words>818</Words>
  <Application>Microsoft Office PowerPoint</Application>
  <PresentationFormat>Экран (4:3)</PresentationFormat>
  <Paragraphs>158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11 класс  ЕГЭ по обществознанию </vt:lpstr>
      <vt:lpstr>Закон спроса</vt:lpstr>
      <vt:lpstr>Но на изменение количества спроса могут влиять и не ценовые факторы.</vt:lpstr>
      <vt:lpstr>Вид сдвига графика спроса при влиянии не ценовых факторов</vt:lpstr>
      <vt:lpstr>Задача 1.  На рисунке отражена ситуация на рынке строитель- ных материалов: линия спроса D переместилась в новое положение D1 (P-цена товара,  Q- величина спроса)</vt:lpstr>
      <vt:lpstr>Алгоритм рассуждений: - пункты 1,2,3 характеризуют изменение предложения; -  движение от Q1 – Q2 показывает увеличение величины спроса, что соответствует ситуации под №4.</vt:lpstr>
      <vt:lpstr>Задача 2.  На рисунке отражена ситуация на рынке телевизоров: линия спроса D переместилась в новое положение D1 (P-цена товара,  Q- величина спроса)</vt:lpstr>
      <vt:lpstr>Задача 2.  Алгоритм рассуждений: - пункты 1,2,4 характеризуют изменение предложения; -  движение от Q1 – Q2 показывает уменьшение величины спроса, что соответствует ситуации под №3.</vt:lpstr>
      <vt:lpstr>Закон предложения</vt:lpstr>
      <vt:lpstr>Но на изменение количества предложения могут влиять и не ценовые факторы.</vt:lpstr>
      <vt:lpstr>Вид сдвига графика предложения при влиянии не ценовых факторов</vt:lpstr>
      <vt:lpstr>Задача 3.  На рисунке отражена ситуация на рынке жилья: линия предложения S переместилась в новое положение S1 (P-цена товара,  Q- величина спроса)</vt:lpstr>
      <vt:lpstr>Задача 3.   Алгоритм рассуждений: - пункт 2 характеризует изменение спроса; - пункты 3,4 будут увеличивать рост производства; -  движение от Q1 – Q2 показывает уменьшение величины предложения, что соответствует ситуации под №1.</vt:lpstr>
      <vt:lpstr>Задача 4.  На рисунке отражены изменения, произошедшие  с предложением свежевыловленной рыбы: линия предложения S переместилась в новое положение S1 (P-цена товара,  Q- величина спроса)</vt:lpstr>
      <vt:lpstr> Задача 4. Алгоритм рассуждений: - пункт 3,4 - характеризует изменение спроса; - пункты 2 ведет к спаду производства; -  движение от Q1 – Q2 показывает увеличение количества предложения, что соответствует ситуации под №1.</vt:lpstr>
      <vt:lpstr>Задачи для самостоятельного анализа.</vt:lpstr>
      <vt:lpstr>Задача 5.  На рисунке отражена ситуация на рынке тобачных изделий: линия спроса D переместилась в новое положение D1 (P-цена товара,  Q- величина спроса)</vt:lpstr>
      <vt:lpstr>Задача 5.  На рисунке отражена ситуация на рынке тобачных изделий: линия спроса D переместилась в новое положение D1 (P-цена товара,  Q- величина спроса)</vt:lpstr>
      <vt:lpstr>Задача 4.  На рисунке отражены измененияна рынке бытовой химии: линия предложения S переместилась в новое положение S1 (P-цена товара,  Q- величина спроса)</vt:lpstr>
      <vt:lpstr>Задача 4.  На рисунке отражены измененияна рынке бытовой химии: линия предложения S переместилась в новое положение S1 (P-цена товара,  Q- величина спроса)</vt:lpstr>
      <vt:lpstr>Литература:  1. А.Ю.Лазебникова, Е.Л. Рутковская. Типовые тестовые задания по обществознанию. М.: Экзамен , 2013г 2. Е.В.Савицкая. Уроки экономики в школе. М.: Вита-Пресс.2002 3. П.А.Баранов. Экспресс –репетитор для подготовки к ЕГЭ «Экономика».М.: Астрель. 2012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класс  ЕГЭ по обществознанию </dc:title>
  <cp:lastModifiedBy>Анна</cp:lastModifiedBy>
  <cp:revision>16</cp:revision>
  <dcterms:modified xsi:type="dcterms:W3CDTF">2011-06-04T10:56:52Z</dcterms:modified>
</cp:coreProperties>
</file>