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20"/>
  </p:notesMasterIdLst>
  <p:sldIdLst>
    <p:sldId id="273" r:id="rId2"/>
    <p:sldId id="281" r:id="rId3"/>
    <p:sldId id="276" r:id="rId4"/>
    <p:sldId id="258" r:id="rId5"/>
    <p:sldId id="260" r:id="rId6"/>
    <p:sldId id="277" r:id="rId7"/>
    <p:sldId id="278" r:id="rId8"/>
    <p:sldId id="261" r:id="rId9"/>
    <p:sldId id="262" r:id="rId10"/>
    <p:sldId id="263" r:id="rId11"/>
    <p:sldId id="264" r:id="rId12"/>
    <p:sldId id="266" r:id="rId13"/>
    <p:sldId id="267" r:id="rId14"/>
    <p:sldId id="270" r:id="rId15"/>
    <p:sldId id="279" r:id="rId16"/>
    <p:sldId id="269" r:id="rId17"/>
    <p:sldId id="272" r:id="rId18"/>
    <p:sldId id="265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9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15816" y="1558455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276350" y="1482725"/>
            <a:ext cx="69850" cy="6985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79298" y="396721"/>
            <a:ext cx="8165306" cy="162281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79298" y="2039353"/>
            <a:ext cx="8165306" cy="1931917"/>
          </a:xfrm>
        </p:spPr>
        <p:txBody>
          <a:bodyPr tIns="0"/>
          <a:lstStyle>
            <a:lvl1pPr marL="30238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B7BD66-D89B-44A1-898E-7E628E25F974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21EA56-3137-46ED-9095-0424CEFF3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7D89-F820-436E-8EC7-75A32E672549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76AA-202F-4332-9CD5-14749B94B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302739"/>
            <a:ext cx="2016125" cy="6450223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078" y="302740"/>
            <a:ext cx="6132380" cy="6450223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E920-EFE9-43AA-A3C0-F05A19BC70ED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92AA-DD64-4D67-9D20-EBC865E9E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700088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31E0-8EDF-4A74-B10B-B9679E5ED843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6BB9-3719-43FA-A66B-FA3C9C483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6188" y="0"/>
            <a:ext cx="756126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519363" y="0"/>
            <a:ext cx="84137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394833" y="3102637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654300" y="3027363"/>
            <a:ext cx="71438" cy="6985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498" y="2866377"/>
            <a:ext cx="7056438" cy="2519892"/>
          </a:xfrm>
        </p:spPr>
        <p:txBody>
          <a:bodyPr anchor="t"/>
          <a:lstStyle>
            <a:lvl1pPr algn="l">
              <a:lnSpc>
                <a:spcPts val="4960"/>
              </a:lnSpc>
              <a:buNone/>
              <a:defRPr sz="44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2498" y="1175949"/>
            <a:ext cx="7056438" cy="1664178"/>
          </a:xfrm>
        </p:spPr>
        <p:txBody>
          <a:bodyPr anchor="b"/>
          <a:lstStyle>
            <a:lvl1pPr marL="20159" indent="0">
              <a:lnSpc>
                <a:spcPts val="2535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7372DA-AF2F-4C34-926A-3BF46C10C7B8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444C28-07F0-408C-B3B4-D19C12120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82658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16521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B876-2024-4B02-A5FF-65732A6AC273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206A-DFB0-4E2C-9839-516A1DE3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5688315"/>
            <a:ext cx="9072563" cy="1259946"/>
          </a:xfrm>
        </p:spPr>
        <p:txBody>
          <a:bodyPr/>
          <a:lstStyle>
            <a:lvl1pPr algn="ctr">
              <a:defRPr sz="50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1119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1119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22B5BC-7E33-4F64-A82B-D74605734B68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031FF9-8974-40B2-B689-AD512D9D6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C3B9-1DBE-4104-9BF4-A74D4CE62329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A3DC-AD35-4D1E-9B74-CA14ABFFC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188" y="0"/>
            <a:ext cx="8961437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119188" y="0"/>
            <a:ext cx="8096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B17A67-9312-429F-AEAA-CB226E0B699A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502FEB-26F4-4077-8B83-6F249DFEA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38958"/>
            <a:ext cx="4200260" cy="1280945"/>
          </a:xfrm>
          <a:ln>
            <a:noFill/>
          </a:ln>
        </p:spPr>
        <p:txBody>
          <a:bodyPr anchor="b"/>
          <a:lstStyle>
            <a:lvl1pPr algn="l">
              <a:lnSpc>
                <a:spcPts val="2205"/>
              </a:lnSpc>
              <a:buNone/>
              <a:defRPr sz="24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1" y="1550917"/>
            <a:ext cx="4200260" cy="769967"/>
          </a:xfrm>
        </p:spPr>
        <p:txBody>
          <a:bodyPr/>
          <a:lstStyle>
            <a:lvl1pPr marL="50397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4031" y="2351900"/>
            <a:ext cx="8988557" cy="440106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F9F723-5AF2-4AFE-82C3-44FC59783F68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CCA212-3AFF-48BD-900E-6E2D7F38F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0052" y="1175950"/>
            <a:ext cx="5040313" cy="5039783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0794" tIns="302383" rIns="100794" bIns="50397">
            <a:normAutofit/>
          </a:bodyPr>
          <a:lstStyle>
            <a:extLst/>
          </a:lstStyle>
          <a:p>
            <a:pPr indent="-312462" hangingPunct="1">
              <a:lnSpc>
                <a:spcPts val="3307"/>
              </a:lnSpc>
              <a:spcBef>
                <a:spcPts val="661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5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438150" y="1052513"/>
            <a:ext cx="755650" cy="22542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516563" y="1031875"/>
            <a:ext cx="715962" cy="22542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894" y="1175950"/>
            <a:ext cx="3024188" cy="2183906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24057" y="1259949"/>
            <a:ext cx="4872302" cy="3874120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302383">
            <a:normAutofit/>
          </a:bodyPr>
          <a:lstStyle>
            <a:lvl1pPr marL="0" indent="0" algn="l" eaLnBrk="1" latinLnBrk="0" hangingPunct="1">
              <a:buNone/>
              <a:defRPr sz="35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4057" y="5291772"/>
            <a:ext cx="4872302" cy="839964"/>
          </a:xfrm>
        </p:spPr>
        <p:txBody>
          <a:bodyPr anchor="ctr"/>
          <a:lstStyle>
            <a:lvl1pPr marL="0" indent="0" algn="l">
              <a:lnSpc>
                <a:spcPts val="1764"/>
              </a:lnSpc>
              <a:spcBef>
                <a:spcPts val="0"/>
              </a:spcBef>
              <a:buNone/>
              <a:defRPr sz="15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062EF-0D51-4590-991E-270126E9F675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09BB6A-6401-4781-A01E-AF38E6A5E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900113" y="-900113"/>
            <a:ext cx="1808163" cy="180657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85738" y="23813"/>
            <a:ext cx="1876425" cy="1876425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01614" y="1163027"/>
            <a:ext cx="1241025" cy="121543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0"/>
            <a:ext cx="896461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2738" y="303213"/>
            <a:ext cx="8266112" cy="1258887"/>
          </a:xfrm>
          <a:prstGeom prst="rect">
            <a:avLst/>
          </a:prstGeom>
        </p:spPr>
        <p:txBody>
          <a:bodyPr lIns="100794" tIns="50397" rIns="100794" bIns="50397"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582738" y="1595438"/>
            <a:ext cx="826611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948113" y="6950075"/>
            <a:ext cx="2352675" cy="525463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r" eaLnBrk="1" latinLnBrk="0" hangingPunct="1">
              <a:buFont typeface="Wingdings" charset="2"/>
              <a:buNone/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F87D1BA-11F6-488B-BABA-67B2A28BB804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300788" y="6950075"/>
            <a:ext cx="3192462" cy="525463"/>
          </a:xfrm>
          <a:prstGeom prst="rect">
            <a:avLst/>
          </a:prstGeom>
        </p:spPr>
        <p:txBody>
          <a:bodyPr lIns="100794" tIns="50397" rIns="100794" bIns="50397" anchor="b"/>
          <a:lstStyle>
            <a:lvl1pPr eaLnBrk="1" latinLnBrk="0" hangingPunct="1">
              <a:buFont typeface="Wingdings" charset="2"/>
              <a:buNone/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496425" y="6950075"/>
            <a:ext cx="503238" cy="525463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ctr" eaLnBrk="1" latinLnBrk="0" hangingPunct="1">
              <a:buFont typeface="Wingdings" charset="2"/>
              <a:buNone/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3DD1B0C-1908-436A-8D08-FA9C6FE41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19188" y="0"/>
            <a:ext cx="8096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hangingPunct="1">
              <a:buFont typeface="Wingdings" charset="2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4" r:id="rId2"/>
    <p:sldLayoutId id="2147483960" r:id="rId3"/>
    <p:sldLayoutId id="2147483955" r:id="rId4"/>
    <p:sldLayoutId id="2147483961" r:id="rId5"/>
    <p:sldLayoutId id="2147483956" r:id="rId6"/>
    <p:sldLayoutId id="2147483962" r:id="rId7"/>
    <p:sldLayoutId id="2147483963" r:id="rId8"/>
    <p:sldLayoutId id="2147483964" r:id="rId9"/>
    <p:sldLayoutId id="2147483957" r:id="rId10"/>
    <p:sldLayoutId id="2147483958" r:id="rId11"/>
    <p:sldLayoutId id="2147483965" r:id="rId12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7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401638" indent="-311150" algn="l" rtl="0" eaLnBrk="0" fontAlgn="base" hangingPunct="0">
        <a:spcBef>
          <a:spcPts val="663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619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76313" indent="-250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088" indent="-1905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0338" indent="-200025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63106" indent="-2015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4933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8507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1234\&#1056;&#1072;&#1073;&#1086;&#1095;&#1080;&#1081;%20&#1089;&#1090;&#1086;&#1083;\&#1059;&#1088;&#1086;&#1082;\&#1055;&#1077;&#1089;&#1085;&#1103;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813" y="0"/>
            <a:ext cx="8607425" cy="1260475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ЦАРСКАЯ СЕМЬЯ – ИДЕАЛ ЛЮБВИ </a:t>
            </a:r>
            <a:b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И  ОБРАЗЕЦ СЕМЕЙНОЙ ЖИЗНИ</a:t>
            </a: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219" name="Picture 4" descr="E:\СВЯТЫЕ Мужи\Мученики\Царственные м-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25" y="1493838"/>
            <a:ext cx="38576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 bwMode="auto">
          <a:xfrm>
            <a:off x="1468412" y="1565259"/>
            <a:ext cx="4077171" cy="550072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Песня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5125" y="350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Обретение мощей преподобного 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Серафима Саровского</a:t>
            </a:r>
          </a:p>
        </p:txBody>
      </p:sp>
      <p:pic>
        <p:nvPicPr>
          <p:cNvPr id="18435" name="Picture 2" descr="E:\Царская семья\6.jpg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 l="2026" t="2571"/>
          <a:stretch>
            <a:fillRect/>
          </a:stretch>
        </p:blipFill>
        <p:spPr bwMode="auto">
          <a:xfrm>
            <a:off x="792163" y="2195513"/>
            <a:ext cx="8748712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Царская семья\21.jpg"/>
          <p:cNvPicPr>
            <a:picLocks noChangeAspect="1" noChangeArrowheads="1"/>
          </p:cNvPicPr>
          <p:nvPr/>
        </p:nvPicPr>
        <p:blipFill>
          <a:blip r:embed="rId2" cstate="print">
            <a:lum bright="12000" contrast="20000"/>
          </a:blip>
          <a:srcRect/>
          <a:stretch>
            <a:fillRect/>
          </a:stretch>
        </p:blipFill>
        <p:spPr bwMode="auto">
          <a:xfrm>
            <a:off x="1682750" y="422275"/>
            <a:ext cx="2593975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G:\Мои рисунки\Царская семья\Фото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0" y="565150"/>
            <a:ext cx="4157663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5292725"/>
            <a:ext cx="6010275" cy="19558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«Дети - это апостолы Бога, </a:t>
            </a:r>
            <a:b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Которых день за днем</a:t>
            </a:r>
            <a:b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Он посылает нам, чтобы говорить</a:t>
            </a:r>
            <a:b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 любви, мире, надежде!»</a:t>
            </a:r>
            <a:b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Императрица Александра Федоровна</a:t>
            </a:r>
            <a:b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4"/>
          <p:cNvSpPr>
            <a:spLocks noGrp="1"/>
          </p:cNvSpPr>
          <p:nvPr>
            <p:ph idx="1"/>
          </p:nvPr>
        </p:nvSpPr>
        <p:spPr>
          <a:xfrm>
            <a:off x="0" y="279400"/>
            <a:ext cx="9898063" cy="142875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	</a:t>
            </a:r>
            <a:r>
              <a:rPr lang="ru-RU" sz="2400" i="1" smtClean="0"/>
              <a:t>«</a:t>
            </a:r>
            <a:r>
              <a:rPr lang="ru-RU" sz="2400" b="1" i="1" smtClean="0"/>
              <a:t>Заповеди Христовы да будут единым, общим для нас путем, который вел бы нас на небо и к Самому Богу».</a:t>
            </a:r>
          </a:p>
          <a:p>
            <a:pPr lvl="1" algn="r" eaLnBrk="1" hangingPunct="1">
              <a:buFont typeface="Wingdings 2" pitchFamily="18" charset="2"/>
              <a:buNone/>
            </a:pPr>
            <a:r>
              <a:rPr lang="ru-RU" sz="2000" i="1" smtClean="0"/>
              <a:t>            Преп. Симеон Новый Богослов</a:t>
            </a:r>
          </a:p>
        </p:txBody>
      </p:sp>
      <p:pic>
        <p:nvPicPr>
          <p:cNvPr id="20483" name="Picture 2" descr="E:\Царская семья\9.jpg"/>
          <p:cNvPicPr>
            <a:picLocks noChangeAspect="1" noChangeArrowheads="1"/>
          </p:cNvPicPr>
          <p:nvPr/>
        </p:nvPicPr>
        <p:blipFill>
          <a:blip r:embed="rId2" cstate="print">
            <a:lum bright="24000" contrast="24000"/>
          </a:blip>
          <a:srcRect r="1352"/>
          <a:stretch>
            <a:fillRect/>
          </a:stretch>
        </p:blipFill>
        <p:spPr bwMode="auto">
          <a:xfrm>
            <a:off x="3254375" y="1708150"/>
            <a:ext cx="61023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125" y="0"/>
            <a:ext cx="8266113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Государь и его армия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7" name="Picture 3" descr="E:\Царская семья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2000"/>
          </a:blip>
          <a:srcRect l="7701" r="13779"/>
          <a:stretch>
            <a:fillRect/>
          </a:stretch>
        </p:blipFill>
        <p:spPr>
          <a:xfrm>
            <a:off x="325438" y="1422400"/>
            <a:ext cx="6143625" cy="4173538"/>
          </a:xfrm>
          <a:noFill/>
        </p:spPr>
      </p:pic>
      <p:pic>
        <p:nvPicPr>
          <p:cNvPr id="21508" name="Picture 2" descr="E:\Царская семья\14.jpg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</a:blip>
          <a:srcRect t="2994" r="2737" b="1514"/>
          <a:stretch>
            <a:fillRect/>
          </a:stretch>
        </p:blipFill>
        <p:spPr bwMode="auto">
          <a:xfrm>
            <a:off x="6683375" y="1422400"/>
            <a:ext cx="30956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11688" y="6137275"/>
            <a:ext cx="5038725" cy="779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Цесаревич Алексей на фронте.</a:t>
            </a:r>
            <a:b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Первая мировая война.</a:t>
            </a:r>
            <a:endParaRPr lang="ru-RU" sz="2400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03213"/>
            <a:ext cx="5143500" cy="12588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/>
              <a:t>Царица и княжны – </a:t>
            </a:r>
            <a:br>
              <a:rPr lang="ru-RU" sz="2800" b="1" dirty="0" smtClean="0"/>
            </a:br>
            <a:r>
              <a:rPr lang="ru-RU" sz="2800" b="1" dirty="0" smtClean="0"/>
              <a:t>сестры милосердия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22531" name="Picture 3" descr="IMG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463" y="207963"/>
            <a:ext cx="3957637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G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1279525"/>
            <a:ext cx="42576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25500" y="5637213"/>
            <a:ext cx="48260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 i="1">
                <a:cs typeface="Times New Roman" pitchFamily="18" charset="0"/>
              </a:rPr>
              <a:t>«Кто перестает помогать другим, становится обузой и для себя».</a:t>
            </a:r>
            <a:endParaRPr lang="ru-RU" sz="2000" b="1" i="1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i="1">
                <a:cs typeface="Times New Roman" pitchFamily="18" charset="0"/>
              </a:rPr>
              <a:t>				Императрица 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i="1">
                <a:cs typeface="Times New Roman" pitchFamily="18" charset="0"/>
              </a:rPr>
              <a:t>				Александра Федоровна</a:t>
            </a:r>
            <a:endParaRPr lang="ru-RU" sz="2000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26125" y="3351213"/>
            <a:ext cx="4022725" cy="32861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«Только та жизнь достойна, в которой есть жертвенная любовь»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	Императрица Александра Федоровна</a:t>
            </a:r>
            <a:endParaRPr lang="ru-RU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E:\Царская семья\8.jpg"/>
          <p:cNvPicPr>
            <a:picLocks noChangeAspect="1" noChangeArrowheads="1"/>
          </p:cNvPicPr>
          <p:nvPr/>
        </p:nvPicPr>
        <p:blipFill>
          <a:blip r:embed="rId2" cstate="email">
            <a:lum bright="30000" contrast="20000"/>
          </a:blip>
          <a:srcRect/>
          <a:stretch>
            <a:fillRect/>
          </a:stretch>
        </p:blipFill>
        <p:spPr bwMode="auto">
          <a:xfrm>
            <a:off x="611156" y="708003"/>
            <a:ext cx="5091055" cy="5786478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54625" y="2279650"/>
            <a:ext cx="4622800" cy="4333875"/>
          </a:xfrm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Владыка мира, Бог вселенной,</a:t>
            </a:r>
            <a:b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Благослови молитвой нас</a:t>
            </a:r>
            <a:b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дай покой душе смиренной</a:t>
            </a:r>
            <a:b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невыразимый смертный час!</a:t>
            </a:r>
            <a:b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у преддверия могилы</a:t>
            </a:r>
            <a:b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Вдохни в уста Твоих рабов</a:t>
            </a:r>
            <a:b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Нечеловеческие силы</a:t>
            </a:r>
            <a:b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Молиться кротко за врагов.</a:t>
            </a:r>
            <a:b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С.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Бехтеев</a:t>
            </a:r>
            <a:endParaRPr lang="ru-RU" sz="20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96875" y="279400"/>
            <a:ext cx="9429750" cy="17145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smtClean="0">
                <a:latin typeface="Calibri" pitchFamily="34" charset="0"/>
              </a:rPr>
              <a:t>17 июля 1918 года –</a:t>
            </a:r>
          </a:p>
          <a:p>
            <a:pPr algn="ctr">
              <a:buFont typeface="Wingdings 2" pitchFamily="18" charset="2"/>
              <a:buNone/>
            </a:pPr>
            <a:r>
              <a:rPr lang="ru-RU" sz="2800" b="1" smtClean="0">
                <a:latin typeface="Calibri" pitchFamily="34" charset="0"/>
              </a:rPr>
              <a:t>День мученической смерти </a:t>
            </a:r>
            <a:endParaRPr lang="ru-RU" sz="2800" b="1" smtClean="0">
              <a:latin typeface="Arial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 b="1" smtClean="0">
                <a:latin typeface="Calibri" pitchFamily="34" charset="0"/>
              </a:rPr>
              <a:t>Царственных Страстотерпцев</a:t>
            </a:r>
          </a:p>
        </p:txBody>
      </p:sp>
      <p:pic>
        <p:nvPicPr>
          <p:cNvPr id="24580" name="Picture 18" descr="E:\СВЯТЫЕ Мужи\Мученики\doc_images_0030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051050"/>
            <a:ext cx="4016375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Мои рисунки\Новая папка\IMG_1153.JPG"/>
          <p:cNvPicPr/>
          <p:nvPr/>
        </p:nvPicPr>
        <p:blipFill>
          <a:blip r:embed="rId2" cstate="print">
            <a:lum bright="4000" contrast="20000"/>
          </a:blip>
          <a:srcRect t="-10"/>
          <a:stretch>
            <a:fillRect/>
          </a:stretch>
        </p:blipFill>
        <p:spPr bwMode="auto">
          <a:xfrm>
            <a:off x="2825750" y="493713"/>
            <a:ext cx="4429125" cy="65722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4968875" y="2195513"/>
            <a:ext cx="48577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</a:t>
            </a:r>
            <a:r>
              <a:rPr lang="ru-RU" b="1"/>
              <a:t>  </a:t>
            </a:r>
            <a:r>
              <a:rPr lang="ru-RU" sz="2000" b="1"/>
              <a:t>  </a:t>
            </a:r>
            <a:r>
              <a:rPr lang="ru-RU" sz="2000" b="1" i="1"/>
              <a:t>Эмалевый крестик в петлице</a:t>
            </a:r>
          </a:p>
          <a:p>
            <a:r>
              <a:rPr lang="ru-RU" sz="2000" b="1" i="1"/>
              <a:t>          И серой тужурки сукно…</a:t>
            </a:r>
          </a:p>
          <a:p>
            <a:r>
              <a:rPr lang="ru-RU" sz="2000" b="1" i="1"/>
              <a:t>          Какие прекрасные лица,</a:t>
            </a:r>
          </a:p>
          <a:p>
            <a:r>
              <a:rPr lang="ru-RU" sz="2000" b="1" i="1"/>
              <a:t>          И как это было давно. </a:t>
            </a:r>
          </a:p>
          <a:p>
            <a:r>
              <a:rPr lang="ru-RU" sz="2000" b="1" i="1"/>
              <a:t>          Какие прекрасные лица,</a:t>
            </a:r>
          </a:p>
          <a:p>
            <a:r>
              <a:rPr lang="ru-RU" sz="2000" b="1" i="1"/>
              <a:t>          Но как безнадежно бледны – </a:t>
            </a:r>
          </a:p>
          <a:p>
            <a:r>
              <a:rPr lang="ru-RU" sz="2000" b="1" i="1"/>
              <a:t>          Наследник, Императрица,</a:t>
            </a:r>
          </a:p>
          <a:p>
            <a:r>
              <a:rPr lang="ru-RU" sz="2000" b="1" i="1"/>
              <a:t>          Четыре Великих Княжны.</a:t>
            </a:r>
          </a:p>
          <a:p>
            <a:r>
              <a:rPr lang="ru-RU" i="1"/>
              <a:t>                                       </a:t>
            </a:r>
          </a:p>
          <a:p>
            <a:r>
              <a:rPr lang="ru-RU" i="1"/>
              <a:t>                                   Георгий Иванов</a:t>
            </a:r>
          </a:p>
        </p:txBody>
      </p:sp>
      <p:pic>
        <p:nvPicPr>
          <p:cNvPr id="11266" name="Picture 2" descr="E:\Царская семья\8.jpg"/>
          <p:cNvPicPr>
            <a:picLocks noChangeAspect="1" noChangeArrowheads="1"/>
          </p:cNvPicPr>
          <p:nvPr/>
        </p:nvPicPr>
        <p:blipFill>
          <a:blip r:embed="rId2" cstate="email">
            <a:lum bright="30000" contrast="20000"/>
          </a:blip>
          <a:srcRect/>
          <a:stretch>
            <a:fillRect/>
          </a:stretch>
        </p:blipFill>
        <p:spPr bwMode="auto">
          <a:xfrm>
            <a:off x="325404" y="708003"/>
            <a:ext cx="5091055" cy="5786478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97125" y="850900"/>
            <a:ext cx="6929438" cy="1504950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500" smtClean="0">
                <a:solidFill>
                  <a:schemeClr val="tx1"/>
                </a:solidFill>
                <a:effectLst/>
              </a:rPr>
              <a:t>«</a:t>
            </a:r>
            <a:r>
              <a:rPr lang="en-GB" sz="2500" smtClean="0">
                <a:solidFill>
                  <a:schemeClr val="tx1"/>
                </a:solidFill>
                <a:effectLst/>
              </a:rPr>
              <a:t>К святости ведёт такой ясный</a:t>
            </a:r>
            <a:r>
              <a:rPr lang="ru-RU" sz="2500" smtClean="0">
                <a:solidFill>
                  <a:schemeClr val="tx1"/>
                </a:solidFill>
                <a:effectLst/>
              </a:rPr>
              <a:t> </a:t>
            </a:r>
            <a:r>
              <a:rPr lang="en-GB" sz="2500" smtClean="0">
                <a:solidFill>
                  <a:schemeClr val="tx1"/>
                </a:solidFill>
                <a:effectLst/>
              </a:rPr>
              <a:t>путь!</a:t>
            </a:r>
            <a:r>
              <a:rPr lang="ru-RU" sz="2500" smtClean="0">
                <a:solidFill>
                  <a:schemeClr val="tx1"/>
                </a:solidFill>
                <a:effectLst/>
              </a:rPr>
              <a:t>»</a:t>
            </a:r>
            <a:br>
              <a:rPr lang="ru-RU" sz="2500" smtClean="0">
                <a:solidFill>
                  <a:schemeClr val="tx1"/>
                </a:solidFill>
                <a:effectLst/>
              </a:rPr>
            </a:br>
            <a:r>
              <a:rPr lang="ru-RU" sz="2500" smtClean="0">
                <a:solidFill>
                  <a:schemeClr val="tx1"/>
                </a:solidFill>
                <a:effectLst/>
              </a:rPr>
              <a:t>____________________________________</a:t>
            </a:r>
            <a:r>
              <a:rPr lang="en-GB" sz="2500" smtClean="0">
                <a:solidFill>
                  <a:schemeClr val="tx1"/>
                </a:solidFill>
                <a:effectLst/>
              </a:rPr>
              <a:t/>
            </a:r>
            <a:br>
              <a:rPr lang="en-GB" sz="2500" smtClean="0">
                <a:solidFill>
                  <a:schemeClr val="tx1"/>
                </a:solidFill>
                <a:effectLst/>
              </a:rPr>
            </a:br>
            <a:r>
              <a:rPr lang="ru-RU" sz="2500" smtClean="0">
                <a:solidFill>
                  <a:schemeClr val="tx1"/>
                </a:solidFill>
                <a:effectLst/>
              </a:rPr>
              <a:t/>
            </a:r>
            <a:br>
              <a:rPr lang="ru-RU" sz="2500" smtClean="0">
                <a:solidFill>
                  <a:schemeClr val="tx1"/>
                </a:solidFill>
                <a:effectLst/>
              </a:rPr>
            </a:br>
            <a:endParaRPr lang="en-GB" sz="1600" i="1" smtClean="0">
              <a:solidFill>
                <a:schemeClr val="tx1"/>
              </a:solidFill>
              <a:effectLst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5625" y="1908175"/>
            <a:ext cx="7929563" cy="4899025"/>
          </a:xfrm>
          <a:noFill/>
        </p:spPr>
        <p:txBody>
          <a:bodyPr lIns="0" tIns="0" rIns="0" bIns="0" anchor="ctr"/>
          <a:lstStyle/>
          <a:p>
            <a:pPr marL="0" indent="0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i="1" smtClean="0">
                <a:solidFill>
                  <a:srgbClr val="99284C"/>
                </a:solidFill>
                <a:latin typeface="Arial" charset="0"/>
              </a:rPr>
              <a:t>«</a:t>
            </a:r>
            <a:r>
              <a:rPr lang="en-GB" sz="2400" i="1" smtClean="0">
                <a:solidFill>
                  <a:srgbClr val="99284C"/>
                </a:solidFill>
              </a:rPr>
              <a:t>Смысл жизни не в том, </a:t>
            </a:r>
            <a:endParaRPr lang="ru-RU" sz="2400" i="1" smtClean="0">
              <a:solidFill>
                <a:srgbClr val="99284C"/>
              </a:solidFill>
            </a:endParaRPr>
          </a:p>
          <a:p>
            <a:pPr marL="0" indent="0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i="1" smtClean="0">
                <a:solidFill>
                  <a:srgbClr val="99284C"/>
                </a:solidFill>
              </a:rPr>
              <a:t>чтобы делать то, что нравится, </a:t>
            </a:r>
            <a:r>
              <a:rPr lang="ru-RU" sz="2400" i="1" smtClean="0">
                <a:solidFill>
                  <a:srgbClr val="99284C"/>
                </a:solidFill>
              </a:rPr>
              <a:t> </a:t>
            </a:r>
          </a:p>
          <a:p>
            <a:pPr marL="0" indent="0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i="1" smtClean="0">
                <a:solidFill>
                  <a:srgbClr val="99284C"/>
                </a:solidFill>
              </a:rPr>
              <a:t>а в том, чтобы с любовью делать то, что должен</a:t>
            </a:r>
            <a:r>
              <a:rPr lang="ru-RU" sz="2400" i="1" smtClean="0">
                <a:solidFill>
                  <a:srgbClr val="99284C"/>
                </a:solidFill>
              </a:rPr>
              <a:t>»</a:t>
            </a:r>
            <a:r>
              <a:rPr lang="en-GB" sz="2400" i="1" smtClean="0">
                <a:solidFill>
                  <a:srgbClr val="99284C"/>
                </a:solidFill>
              </a:rPr>
              <a:t>.</a:t>
            </a:r>
            <a:endParaRPr lang="ru-RU" sz="2400" i="1" smtClean="0">
              <a:solidFill>
                <a:srgbClr val="99284C"/>
              </a:solidFill>
            </a:endParaRPr>
          </a:p>
          <a:p>
            <a:pPr marL="0" indent="0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i="1" smtClean="0">
                <a:solidFill>
                  <a:srgbClr val="99284C"/>
                </a:solidFill>
              </a:rPr>
              <a:t>_________________________________________</a:t>
            </a:r>
          </a:p>
          <a:p>
            <a:pPr marL="0" indent="0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i="1" smtClean="0">
              <a:solidFill>
                <a:srgbClr val="99284C"/>
              </a:solidFill>
            </a:endParaRPr>
          </a:p>
          <a:p>
            <a:pPr marL="0" indent="0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i="1" smtClean="0">
                <a:solidFill>
                  <a:srgbClr val="99284C"/>
                </a:solidFill>
              </a:rPr>
              <a:t>«</a:t>
            </a:r>
            <a:r>
              <a:rPr lang="en-GB" sz="2400" i="1" smtClean="0">
                <a:solidFill>
                  <a:srgbClr val="99284C"/>
                </a:solidFill>
              </a:rPr>
              <a:t>Живущий – возрастающий; </a:t>
            </a:r>
            <a:r>
              <a:rPr lang="ru-RU" sz="2400" i="1" smtClean="0">
                <a:solidFill>
                  <a:srgbClr val="99284C"/>
                </a:solidFill>
              </a:rPr>
              <a:t> </a:t>
            </a:r>
            <a:r>
              <a:rPr lang="en-GB" sz="2400" i="1" smtClean="0">
                <a:solidFill>
                  <a:srgbClr val="99284C"/>
                </a:solidFill>
              </a:rPr>
              <a:t>святой – возросший</a:t>
            </a:r>
            <a:r>
              <a:rPr lang="ru-RU" sz="2400" i="1" smtClean="0">
                <a:solidFill>
                  <a:srgbClr val="99284C"/>
                </a:solidFill>
                <a:latin typeface="Arial" charset="0"/>
              </a:rPr>
              <a:t>»</a:t>
            </a:r>
            <a:r>
              <a:rPr lang="en-GB" sz="2400" i="1" smtClean="0">
                <a:solidFill>
                  <a:srgbClr val="99284C"/>
                </a:solidFill>
              </a:rPr>
              <a:t>.  </a:t>
            </a:r>
          </a:p>
          <a:p>
            <a:pPr marL="0" indent="0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i="1" smtClean="0">
              <a:solidFill>
                <a:srgbClr val="99284C"/>
              </a:solidFill>
            </a:endParaRPr>
          </a:p>
          <a:p>
            <a:pPr marL="0" indent="0" eaLnBrk="1" hangingPunct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i="1" smtClean="0">
                <a:solidFill>
                  <a:srgbClr val="99284C"/>
                </a:solidFill>
              </a:rPr>
              <a:t>                               </a:t>
            </a:r>
            <a:r>
              <a:rPr lang="en-GB" sz="2000" i="1" smtClean="0">
                <a:solidFill>
                  <a:srgbClr val="99284C"/>
                </a:solidFill>
              </a:rPr>
              <a:t>Императрица Александра Фёдоровна</a:t>
            </a:r>
            <a:r>
              <a:rPr lang="ru-RU" sz="2000" i="1" smtClean="0">
                <a:solidFill>
                  <a:srgbClr val="99284C"/>
                </a:solidFill>
              </a:rPr>
              <a:t> </a:t>
            </a:r>
            <a:endParaRPr lang="en-GB" sz="2000" i="1" smtClean="0">
              <a:solidFill>
                <a:srgbClr val="99284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6040438" y="2922588"/>
            <a:ext cx="37544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Смелей в тяжелый путь</a:t>
            </a:r>
          </a:p>
          <a:p>
            <a:r>
              <a:rPr lang="ru-RU" sz="2000" b="1" i="1"/>
              <a:t>                     пускайся, брат,</a:t>
            </a:r>
          </a:p>
          <a:p>
            <a:r>
              <a:rPr lang="ru-RU" sz="2000" b="1" i="1"/>
              <a:t>Он приведет туда, </a:t>
            </a:r>
          </a:p>
          <a:p>
            <a:r>
              <a:rPr lang="ru-RU" sz="2000" b="1" i="1"/>
              <a:t>             где горя не бывает,</a:t>
            </a:r>
          </a:p>
          <a:p>
            <a:r>
              <a:rPr lang="ru-RU" sz="2000" b="1" i="1"/>
              <a:t>Но легкого, </a:t>
            </a:r>
          </a:p>
          <a:p>
            <a:r>
              <a:rPr lang="ru-RU" sz="2000" b="1" i="1"/>
              <a:t>       без действий и утрат,</a:t>
            </a:r>
          </a:p>
          <a:p>
            <a:r>
              <a:rPr lang="ru-RU" sz="2000" b="1" i="1"/>
              <a:t>Никто еще пути </a:t>
            </a:r>
          </a:p>
          <a:p>
            <a:r>
              <a:rPr lang="ru-RU" sz="2000" b="1" i="1"/>
              <a:t>                       туда не знает.</a:t>
            </a:r>
          </a:p>
          <a:p>
            <a:pPr algn="r"/>
            <a:endParaRPr lang="ru-RU" sz="2000" i="1"/>
          </a:p>
          <a:p>
            <a:pPr algn="r"/>
            <a:r>
              <a:rPr lang="ru-RU" sz="2000" i="1"/>
              <a:t>Императрица </a:t>
            </a:r>
          </a:p>
          <a:p>
            <a:pPr algn="r"/>
            <a:r>
              <a:rPr lang="ru-RU" sz="2000" i="1"/>
              <a:t>Александра Фёдоровна   </a:t>
            </a:r>
          </a:p>
        </p:txBody>
      </p:sp>
      <p:pic>
        <p:nvPicPr>
          <p:cNvPr id="11267" name="Picture 5" descr="E:\СВЯТЫЕ Мужи\Мученики\ЦарственыеМучен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279400"/>
            <a:ext cx="5214938" cy="70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188" y="250825"/>
            <a:ext cx="3816350" cy="6492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ЖИТИЙНАЯ ИКОНА</a:t>
            </a:r>
          </a:p>
        </p:txBody>
      </p:sp>
      <p:sp>
        <p:nvSpPr>
          <p:cNvPr id="12291" name="Содержимое 6"/>
          <p:cNvSpPr>
            <a:spLocks noGrp="1"/>
          </p:cNvSpPr>
          <p:nvPr>
            <p:ph idx="1"/>
          </p:nvPr>
        </p:nvSpPr>
        <p:spPr>
          <a:xfrm>
            <a:off x="254000" y="922338"/>
            <a:ext cx="5500688" cy="714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Прп. Сергий Радонежский</a:t>
            </a:r>
          </a:p>
        </p:txBody>
      </p:sp>
      <p:sp>
        <p:nvSpPr>
          <p:cNvPr id="12292" name="Прямоугольник 8"/>
          <p:cNvSpPr>
            <a:spLocks noChangeArrowheads="1"/>
          </p:cNvSpPr>
          <p:nvPr/>
        </p:nvSpPr>
        <p:spPr bwMode="auto">
          <a:xfrm>
            <a:off x="5254625" y="993775"/>
            <a:ext cx="4826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Прп. Серафим Саровский </a:t>
            </a:r>
          </a:p>
        </p:txBody>
      </p:sp>
      <p:pic>
        <p:nvPicPr>
          <p:cNvPr id="12293" name="Picture 8" descr="E:\СВЯТЫЕ Мужи\Преподобные\Серафим в жит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575" y="1546225"/>
            <a:ext cx="4503738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E:\СВЯТЫЕ Мужи\Преподобные\Сергий Радонежский, с житием.  Вторая треть XVI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0063" y="1550988"/>
            <a:ext cx="39687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G:\Мои рисунки\Ик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725" y="23813"/>
            <a:ext cx="5305425" cy="753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0838"/>
            <a:ext cx="8607425" cy="1260475"/>
          </a:xfrm>
        </p:spPr>
        <p:txBody>
          <a:bodyPr/>
          <a:lstStyle/>
          <a:p>
            <a:pPr algn="r">
              <a:defRPr/>
            </a:pPr>
            <a:r>
              <a:rPr lang="ru-RU" sz="2400" b="1" i="1" dirty="0" smtClean="0"/>
              <a:t>«Долгом в семье является бескорыстная любовь. Каждый должен забыть свое «я», посвятив себя другому».</a:t>
            </a:r>
            <a:br>
              <a:rPr lang="ru-RU" sz="2400" b="1" i="1" dirty="0" smtClean="0"/>
            </a:br>
            <a:r>
              <a:rPr lang="ru-RU" sz="2400" i="1" dirty="0" smtClean="0"/>
              <a:t>Императрица Александра Федоровна</a:t>
            </a:r>
            <a:endParaRPr lang="ru-RU" sz="2400" i="1" dirty="0"/>
          </a:p>
        </p:txBody>
      </p:sp>
      <p:pic>
        <p:nvPicPr>
          <p:cNvPr id="14339" name="Picture 2" descr="G:\Мои рисунки\Царская семья\Фото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1922463"/>
            <a:ext cx="40005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G:\Мои рисунки\Царская семья\Фото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938" y="1993900"/>
            <a:ext cx="36925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1350963"/>
            <a:ext cx="4357687" cy="45799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/>
              <a:t>«Я не желал царского венца, но, боясь ослушаться воли Всевышнего и отцовской воли, принимаю царский венец. Я надеюсь на Господа Бога, а не на свои слабые силы».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		Николай  </a:t>
            </a:r>
            <a:r>
              <a:rPr lang="en-US" sz="2800" i="1" dirty="0" smtClean="0"/>
              <a:t>II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pic>
        <p:nvPicPr>
          <p:cNvPr id="15363" name="Picture 2" descr="G:\Мои рисунки\Царская семья\Фот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422275"/>
            <a:ext cx="47434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:\Мои рисунки\Царская семья\Фото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422275"/>
            <a:ext cx="4584700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22275"/>
            <a:ext cx="7227887" cy="1571625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«Без благословения Бога вся красота, радость,  ценность семейной жизни может быть в любой момент разрушена».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Императрица Александра Федоровна</a:t>
            </a:r>
          </a:p>
        </p:txBody>
      </p:sp>
      <p:pic>
        <p:nvPicPr>
          <p:cNvPr id="16388" name="Picture 2" descr="E:\Царская семья\3.jpg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t="8035"/>
          <a:stretch>
            <a:fillRect/>
          </a:stretch>
        </p:blipFill>
        <p:spPr bwMode="auto">
          <a:xfrm>
            <a:off x="968375" y="2208213"/>
            <a:ext cx="37147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179388"/>
            <a:ext cx="8607425" cy="2243137"/>
          </a:xfrm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«Самое доброе дело, которое учитель может дать своим ученикам – это научить их вести жизнь, полную веры и мужества, жизнь победителей».</a:t>
            </a:r>
            <a:b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Императрица Александра </a:t>
            </a:r>
            <a:b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Федоровна</a:t>
            </a:r>
          </a:p>
        </p:txBody>
      </p:sp>
      <p:pic>
        <p:nvPicPr>
          <p:cNvPr id="8194" name="Picture 2" descr="E:\Царская семья\17.jpg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7010400" y="1279525"/>
            <a:ext cx="30702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E:\Царская семья\18.jpg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683125" y="1636713"/>
            <a:ext cx="28987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E:\Царская семья\19.jpg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2468563" y="2351088"/>
            <a:ext cx="27447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E:\Царская семья\20.jpg"/>
          <p:cNvPicPr>
            <a:picLocks noChangeAspect="1" noChangeArrowheads="1"/>
          </p:cNvPicPr>
          <p:nvPr/>
        </p:nvPicPr>
        <p:blipFill>
          <a:blip r:embed="rId5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54000" y="2851150"/>
            <a:ext cx="25685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112125" y="5810250"/>
            <a:ext cx="16113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Ольга Николаевна</a:t>
            </a:r>
            <a:endParaRPr lang="ru-RU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611813" y="5994400"/>
            <a:ext cx="22145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Татьяна Николаевна</a:t>
            </a:r>
            <a:endParaRPr lang="ru-RU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111500" y="6351588"/>
            <a:ext cx="19685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Мария Николаевна</a:t>
            </a:r>
            <a:endParaRPr lang="ru-RU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68313" y="6708775"/>
            <a:ext cx="178593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Анастасия Николаевна</a:t>
            </a:r>
            <a:endParaRPr lang="ru-RU" i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498</TotalTime>
  <Words>311</Words>
  <Application>Microsoft Office PowerPoint</Application>
  <PresentationFormat>Произвольный</PresentationFormat>
  <Paragraphs>58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Wingdings</vt:lpstr>
      <vt:lpstr>Gill Sans MT</vt:lpstr>
      <vt:lpstr>Wingdings 2</vt:lpstr>
      <vt:lpstr>Verdana</vt:lpstr>
      <vt:lpstr>Times New Roman</vt:lpstr>
      <vt:lpstr>Georgia</vt:lpstr>
      <vt:lpstr>Corbel</vt:lpstr>
      <vt:lpstr>Calibri</vt:lpstr>
      <vt:lpstr>Солнцестояние</vt:lpstr>
      <vt:lpstr>ЦАРСКАЯ СЕМЬЯ – ИДЕАЛ ЛЮБВИ  И  ОБРАЗЕЦ СЕМЕЙНОЙ ЖИЗНИ</vt:lpstr>
      <vt:lpstr>«К святости ведёт такой ясный путь!» ____________________________________  </vt:lpstr>
      <vt:lpstr>Слайд 3</vt:lpstr>
      <vt:lpstr>ЖИТИЙНАЯ ИКОНА</vt:lpstr>
      <vt:lpstr>Слайд 5</vt:lpstr>
      <vt:lpstr>«Долгом в семье является бескорыстная любовь. Каждый должен забыть свое «я», посвятив себя другому». Императрица Александра Федоровна</vt:lpstr>
      <vt:lpstr>«Я не желал царского венца, но, боясь ослушаться воли Всевышнего и отцовской воли, принимаю царский венец. Я надеюсь на Господа Бога, а не на свои слабые силы».   Николай  II </vt:lpstr>
      <vt:lpstr>«Без благословения Бога вся красота, радость,  ценность семейной жизни может быть в любой момент разрушена». Императрица Александра Федоровна</vt:lpstr>
      <vt:lpstr>«Самое доброе дело, которое учитель может дать своим ученикам – это научить их вести жизнь, полную веры и мужества, жизнь победителей». Императрица Александра  Федоровна</vt:lpstr>
      <vt:lpstr>Обретение мощей преподобного  Серафима Саровского</vt:lpstr>
      <vt:lpstr>«Дети - это апостолы Бога,  Которых день за днем Он посылает нам, чтобы говорить О любви, мире, надежде!» Императрица Александра Федоровна </vt:lpstr>
      <vt:lpstr>Слайд 12</vt:lpstr>
      <vt:lpstr>Государь и его армия</vt:lpstr>
      <vt:lpstr>Царица и княжны –  сестры милосердия </vt:lpstr>
      <vt:lpstr>Слайд 15</vt:lpstr>
      <vt:lpstr>Владыка мира, Бог вселенной, Благослови молитвой нас И дай покой душе смиренной В невыразимый смертный час!  И у преддверия могилы Вдохни в уста Твоих рабов Нечеловеческие силы Молиться кротко за врагов.                                         С. Бехтеев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 святости ведёт такой ясный путь!» Императрица Александра Фёдоровна</dc:title>
  <dc:creator>класс</dc:creator>
  <cp:lastModifiedBy>надя </cp:lastModifiedBy>
  <cp:revision>60</cp:revision>
  <dcterms:modified xsi:type="dcterms:W3CDTF">2012-11-26T19:59:58Z</dcterms:modified>
</cp:coreProperties>
</file>