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305" r:id="rId11"/>
    <p:sldId id="257" r:id="rId12"/>
    <p:sldId id="258" r:id="rId13"/>
    <p:sldId id="310" r:id="rId14"/>
    <p:sldId id="259" r:id="rId15"/>
    <p:sldId id="289" r:id="rId16"/>
    <p:sldId id="290" r:id="rId17"/>
    <p:sldId id="291" r:id="rId18"/>
    <p:sldId id="268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6" r:id="rId28"/>
    <p:sldId id="300" r:id="rId29"/>
    <p:sldId id="307" r:id="rId30"/>
    <p:sldId id="308" r:id="rId31"/>
    <p:sldId id="301" r:id="rId32"/>
    <p:sldId id="302" r:id="rId33"/>
    <p:sldId id="303" r:id="rId34"/>
    <p:sldId id="304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4ege.ru/novosti-ege/5407-prohodnoy-ball-po-matematike-snizhen-do-4-zadaniy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ЕГЭ по математике </a:t>
            </a:r>
            <a:br>
              <a:rPr lang="ru-RU" dirty="0" smtClean="0"/>
            </a:br>
            <a:r>
              <a:rPr lang="ru-RU" dirty="0" smtClean="0"/>
              <a:t>2014</a:t>
            </a:r>
            <a:br>
              <a:rPr lang="ru-RU" dirty="0" smtClean="0"/>
            </a:br>
            <a:r>
              <a:rPr lang="ru-RU" dirty="0" err="1" smtClean="0"/>
              <a:t>Лысковский</a:t>
            </a:r>
            <a:r>
              <a:rPr lang="ru-RU" dirty="0" smtClean="0"/>
              <a:t> район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649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4664"/>
            <a:ext cx="71287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Таблица создана на основе полученных выпускниками-2014 результатов по математике. </a:t>
            </a:r>
            <a:r>
              <a:rPr lang="ru-RU" sz="2800" dirty="0">
                <a:hlinkClick r:id="rId2"/>
              </a:rPr>
              <a:t>Минимальный порог снижен до 20 баллов</a:t>
            </a:r>
            <a:r>
              <a:rPr lang="ru-RU" sz="2800" dirty="0"/>
              <a:t> (3 заданий части B).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773016"/>
              </p:ext>
            </p:extLst>
          </p:nvPr>
        </p:nvGraphicFramePr>
        <p:xfrm>
          <a:off x="457200" y="2308701"/>
          <a:ext cx="3394720" cy="4389120"/>
        </p:xfrm>
        <a:graphic>
          <a:graphicData uri="http://schemas.openxmlformats.org/drawingml/2006/table">
            <a:tbl>
              <a:tblPr/>
              <a:tblGrid>
                <a:gridCol w="1738536"/>
                <a:gridCol w="1656184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Первичный балл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Тестовый балл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289634"/>
              </p:ext>
            </p:extLst>
          </p:nvPr>
        </p:nvGraphicFramePr>
        <p:xfrm>
          <a:off x="4355976" y="2852936"/>
          <a:ext cx="3384376" cy="3566160"/>
        </p:xfrm>
        <a:graphic>
          <a:graphicData uri="http://schemas.openxmlformats.org/drawingml/2006/table">
            <a:tbl>
              <a:tblPr/>
              <a:tblGrid>
                <a:gridCol w="1707436"/>
                <a:gridCol w="1676940"/>
              </a:tblGrid>
              <a:tr h="2341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70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72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73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75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77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02"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22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02"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23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02"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25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02"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26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987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139952" y="2420888"/>
            <a:ext cx="1984931" cy="2025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510574"/>
              </p:ext>
            </p:extLst>
          </p:nvPr>
        </p:nvGraphicFramePr>
        <p:xfrm>
          <a:off x="4108850" y="980728"/>
          <a:ext cx="4444846" cy="54298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25650"/>
                <a:gridCol w="840854"/>
                <a:gridCol w="840854"/>
                <a:gridCol w="1137488"/>
              </a:tblGrid>
              <a:tr h="931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не выполн.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% выполнения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Барминская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Просецкая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Кисловская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931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92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931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По области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79%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91,45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9" y="548680"/>
            <a:ext cx="33123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В1. </a:t>
            </a:r>
            <a:r>
              <a:rPr lang="ru-RU" dirty="0"/>
              <a:t>В  летнем лагере 310 детей и 28 воспитателей. В автобус помещается не более 40 пассажиров. Какое наименьшее число автобусов требуется заказать, чтобы перевести всех детей и воспитателей из лагеря в город?</a:t>
            </a:r>
          </a:p>
        </p:txBody>
      </p:sp>
    </p:spTree>
    <p:extLst>
      <p:ext uri="{BB962C8B-B14F-4D97-AF65-F5344CB8AC3E}">
        <p14:creationId xmlns:p14="http://schemas.microsoft.com/office/powerpoint/2010/main" val="208627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101975" y="2400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7365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/>
              <a:t>В2. </a:t>
            </a:r>
            <a:r>
              <a:rPr lang="ru-RU" dirty="0"/>
              <a:t>В старинной книге полезных советов «Домострой» имеется рецепт десерта Шарлотка. Для приготовления Шарлотки следует взять 12 фунтов яблок. Сколько килограммов яблок надо взять хозяйке для приготовления Шарлотки? Считайте. Что 1 фунт равен 400 грамм.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45404"/>
              </p:ext>
            </p:extLst>
          </p:nvPr>
        </p:nvGraphicFramePr>
        <p:xfrm>
          <a:off x="457200" y="1600200"/>
          <a:ext cx="6131025" cy="50842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242350"/>
                <a:gridCol w="1159837"/>
                <a:gridCol w="1159837"/>
                <a:gridCol w="1569001"/>
              </a:tblGrid>
              <a:tr h="871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не выполн.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12,5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77,5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33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87,5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33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871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74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8718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По области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79%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71,2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2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683568" y="476672"/>
            <a:ext cx="763284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В1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Одна таблетка лекарства весит 20 мг и содержит 9% активного вещества. Ребенку в возрасте до 6 месяцев врач выписывает 1,35 мг активного вещества на каждый килограмм веса в сутки. Сколько таблеток этого лекарства следует дать ребенку в возрасте четырех месяцев и весом 8 кг в течение суток?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39952" y="2420888"/>
            <a:ext cx="1984931" cy="2025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111287"/>
              </p:ext>
            </p:extLst>
          </p:nvPr>
        </p:nvGraphicFramePr>
        <p:xfrm>
          <a:off x="4860032" y="1988840"/>
          <a:ext cx="4176464" cy="44644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912412"/>
                <a:gridCol w="2264052"/>
              </a:tblGrid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</a:t>
                      </a:r>
                      <a:r>
                        <a:rPr lang="ru-RU" sz="1800" dirty="0" smtClean="0">
                          <a:effectLst/>
                        </a:rPr>
                        <a:t>СОШ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% выполнения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Барминская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Просецкая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5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Кисловская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9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Летневская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выпускнико131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79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2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Средний областной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76%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011482"/>
              </p:ext>
            </p:extLst>
          </p:nvPr>
        </p:nvGraphicFramePr>
        <p:xfrm>
          <a:off x="467544" y="1988840"/>
          <a:ext cx="4248471" cy="44951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916355"/>
                <a:gridCol w="991218"/>
                <a:gridCol w="1340898"/>
              </a:tblGrid>
              <a:tr h="8493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</a:t>
                      </a:r>
                      <a:r>
                        <a:rPr lang="ru-RU" sz="1800" dirty="0" smtClean="0">
                          <a:effectLst/>
                        </a:rPr>
                        <a:t>СОШ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% выполнения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4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44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44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44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339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Барминская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44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Просецкая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44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Кисловская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339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44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5096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92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497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По области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91,45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369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7505" y="6008"/>
            <a:ext cx="7704856" cy="125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8088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8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В3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На гра­фи­ке по­ка­зан про­цесс разо­гре­ва дви­га­те­ля лег­ко­во­го ав­то­мо­би­ля. На оси абс­цисс от­кла­ды­ва­ет­ся время в ми­ну­тах, про­шед­шее от за­пус­ка дви­га­те­ля, на оси ор­ди­нат — тем­пе­ра­ту­ра дви­га­те­ля в гра­ду­сах Цель­сия.</a:t>
            </a:r>
          </a:p>
          <a:p>
            <a:pPr marL="0" marR="0" lvl="0" indent="158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Опре­де­ли­те по гра­фи­ку, на сколь­ко гра­ду­сов на­гре­ет­ся дви­га­тель со вто­рой по вось­мую ми­нуту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pic>
        <p:nvPicPr>
          <p:cNvPr id="3075" name="Picture 3" descr="http://reshuege.ru/pics/engine2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00808"/>
            <a:ext cx="3494137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048591"/>
              </p:ext>
            </p:extLst>
          </p:nvPr>
        </p:nvGraphicFramePr>
        <p:xfrm>
          <a:off x="395536" y="1260320"/>
          <a:ext cx="4444846" cy="53307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25650"/>
                <a:gridCol w="840854"/>
                <a:gridCol w="840854"/>
                <a:gridCol w="1137488"/>
              </a:tblGrid>
              <a:tr h="1038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не выполн.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9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9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9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9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97,5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9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9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9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9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9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882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97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8823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По области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2013</a:t>
                      </a:r>
                      <a:r>
                        <a:rPr lang="ru-RU" b="1" baseline="0" dirty="0" smtClean="0"/>
                        <a:t>     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</a:rPr>
                        <a:t>98%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97,1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 rot="10800000" flipV="1">
            <a:off x="251520" y="188640"/>
            <a:ext cx="861046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В4</a:t>
            </a:r>
            <a:r>
              <a:rPr kumimoji="0" lang="ru-RU" alt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Кли­ент хочет арен­до­вать ав­то­мо­биль на 2 суток для по­езд­ки про­тя­жен­но­стью 400 км. В таб­ли­це при­ве­де­ны ха­рак­те­ри­сти­ки трех ав­то­мо­би­лей и сто­и­мость арен­ды.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158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По­ми­мо арен­ды кли­ент обя­зан опла­тить топ­ли­во для ав­то­мо­би­ля на всю по­езд­ку. Цена ди­зель­но­го топ­ли­ва — 19 руб­лей за литр, бен­зи­на — 23 рубля за литр, газа — 16 руб­лей за литр. Какую сумму в руб­лях за­пла­тит кли­ент за арен­ду и топ­ли­во, если вы­бе­рет самый де­ше­вый ва­ри­ант?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426122"/>
              </p:ext>
            </p:extLst>
          </p:nvPr>
        </p:nvGraphicFramePr>
        <p:xfrm>
          <a:off x="457200" y="1600200"/>
          <a:ext cx="6059017" cy="50726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216014"/>
                <a:gridCol w="1146215"/>
                <a:gridCol w="1146215"/>
                <a:gridCol w="1550573"/>
              </a:tblGrid>
              <a:tr h="971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не выполн.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7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7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7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7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97,5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7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7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7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7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7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816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93,5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8162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По области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r>
                        <a:rPr lang="ru-RU" baseline="0" dirty="0" smtClean="0"/>
                        <a:t>       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91%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93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40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ttp://reshuege.ru/get_file?id=14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72816"/>
            <a:ext cx="14668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043608" y="723474"/>
            <a:ext cx="604867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В5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 клет­ча­той бу­ма­ге изоб­ра­же­на тра­пе­ция. Найти длину сред­ней линии этой тра­пе­ции (в сан­ти­мет­рах).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498777"/>
              </p:ext>
            </p:extLst>
          </p:nvPr>
        </p:nvGraphicFramePr>
        <p:xfrm>
          <a:off x="457200" y="1600200"/>
          <a:ext cx="5410945" cy="51607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978989"/>
                <a:gridCol w="1023616"/>
                <a:gridCol w="1023616"/>
                <a:gridCol w="1384724"/>
              </a:tblGrid>
              <a:tr h="897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не выполн.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37,5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92,5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62,5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897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70,5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8972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По области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 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94%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72,4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53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9033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В6</a:t>
            </a:r>
            <a:r>
              <a:rPr lang="ru-RU" dirty="0" smtClean="0"/>
              <a:t>  Перед </a:t>
            </a:r>
            <a:r>
              <a:rPr lang="ru-RU" dirty="0"/>
              <a:t>началом первого тура чемпионата по шахматам участников разбивают на игровые пары случайным образом с помощью жребия. Всего в чемпионате участвуют 49 шахматистов среди которых 7 участников из России, в том числе Иван Котов. Найдите вероятность того, что в первом туре Иван Котов будет играть с каким‐либо шахматистом из России.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838744"/>
              </p:ext>
            </p:extLst>
          </p:nvPr>
        </p:nvGraphicFramePr>
        <p:xfrm>
          <a:off x="457200" y="1600200"/>
          <a:ext cx="6563073" cy="50842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400366"/>
                <a:gridCol w="1241570"/>
                <a:gridCol w="1241570"/>
                <a:gridCol w="1679567"/>
              </a:tblGrid>
              <a:tr h="871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не выполн.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87,5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871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57,5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8718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По области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        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75%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59,3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63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87624" y="404664"/>
                <a:ext cx="6617507" cy="834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/>
                  <a:t>В7  </a:t>
                </a:r>
                <a:r>
                  <a:rPr lang="ru-RU" dirty="0" smtClean="0"/>
                  <a:t>Найдите </a:t>
                </a:r>
                <a:r>
                  <a:rPr lang="ru-RU" dirty="0"/>
                  <a:t>корень уравнения </a:t>
                </a:r>
                <a:r>
                  <a:rPr lang="ru-RU" dirty="0" smtClean="0"/>
                  <a:t>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ru-RU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2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ru-RU" sz="20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2000" b="0" i="1" smtClean="0">
                            <a:latin typeface="Cambria Math"/>
                          </a:rPr>
                          <m:t>х+5</m:t>
                        </m:r>
                      </m:sup>
                    </m:sSup>
                  </m:oMath>
                </a14:m>
                <a:r>
                  <a:rPr lang="ru-RU" sz="2000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/>
                          </a:rPr>
                          <m:t>64</m:t>
                        </m:r>
                      </m:e>
                      <m:sup>
                        <m:r>
                          <a:rPr lang="ru-RU" sz="2000" b="0" i="1" smtClean="0">
                            <a:latin typeface="Cambria Math"/>
                          </a:rPr>
                          <m:t>х−2</m:t>
                        </m:r>
                      </m:sup>
                    </m:sSup>
                  </m:oMath>
                </a14:m>
                <a:endParaRPr lang="ru-RU" sz="2000" dirty="0"/>
              </a:p>
              <a:p>
                <a:endParaRPr lang="ru-RU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04664"/>
                <a:ext cx="6617507" cy="834716"/>
              </a:xfrm>
              <a:prstGeom prst="rect">
                <a:avLst/>
              </a:prstGeom>
              <a:blipFill rotWithShape="1">
                <a:blip r:embed="rId2"/>
                <a:stretch>
                  <a:fillRect l="-10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930226"/>
              </p:ext>
            </p:extLst>
          </p:nvPr>
        </p:nvGraphicFramePr>
        <p:xfrm>
          <a:off x="457200" y="1600200"/>
          <a:ext cx="6563073" cy="51225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400366"/>
                <a:gridCol w="1241570"/>
                <a:gridCol w="1241570"/>
                <a:gridCol w="1679567"/>
              </a:tblGrid>
              <a:tr h="884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не выполн.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19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87,5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884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69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8845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По области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95%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73,2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95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88840"/>
            <a:ext cx="3024336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539552" y="332656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B8.</a:t>
            </a:r>
            <a:r>
              <a:rPr lang="ru-RU" dirty="0"/>
              <a:t> Два угла вписанного в окружность четырехугольника равны 65</a:t>
            </a:r>
          </a:p>
          <a:p>
            <a:r>
              <a:rPr lang="ru-RU" dirty="0"/>
              <a:t>и 41. Найдите больший из оставшихся углов </a:t>
            </a:r>
            <a:r>
              <a:rPr lang="ru-RU" dirty="0" smtClean="0"/>
              <a:t>этого четырехугольника</a:t>
            </a:r>
            <a:r>
              <a:rPr lang="ru-RU" dirty="0"/>
              <a:t>. Ответ дайте в градусах.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105683"/>
              </p:ext>
            </p:extLst>
          </p:nvPr>
        </p:nvGraphicFramePr>
        <p:xfrm>
          <a:off x="539552" y="1256121"/>
          <a:ext cx="4906888" cy="51890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794636"/>
                <a:gridCol w="928261"/>
                <a:gridCol w="928261"/>
                <a:gridCol w="1255730"/>
              </a:tblGrid>
              <a:tr h="1038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не выполн.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19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62,5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22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62,5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9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81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48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811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По области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79%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47,6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8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5400" b="1" smtClean="0">
                <a:solidFill>
                  <a:srgbClr val="FF0000"/>
                </a:solidFill>
              </a:rPr>
              <a:t/>
            </a:r>
            <a:br>
              <a:rPr lang="ru-RU" altLang="ru-RU" sz="5400" b="1" smtClean="0">
                <a:solidFill>
                  <a:srgbClr val="FF0000"/>
                </a:solidFill>
              </a:rPr>
            </a:br>
            <a:r>
              <a:rPr lang="ru-RU" altLang="ru-RU" sz="1400" smtClean="0">
                <a:solidFill>
                  <a:srgbClr val="FF0000"/>
                </a:solidFill>
                <a:latin typeface="Bookman Old Style" pitchFamily="18" charset="0"/>
              </a:rPr>
              <a:t>Количество участников ЕГЭ, не набравшие минимального балла в основные сроки</a:t>
            </a:r>
            <a:br>
              <a:rPr lang="ru-RU" altLang="ru-RU" sz="140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altLang="ru-RU" sz="1400" smtClean="0">
                <a:solidFill>
                  <a:srgbClr val="FF0000"/>
                </a:solidFill>
                <a:latin typeface="Bookman Old Style" pitchFamily="18" charset="0"/>
              </a:rPr>
              <a:t>(чел.) среди выпускников текущего года</a:t>
            </a:r>
            <a:r>
              <a:rPr lang="ru-RU" altLang="ru-RU" sz="1400" b="1" smtClean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ru-RU" altLang="ru-RU" sz="1400" b="1" smtClean="0">
                <a:solidFill>
                  <a:srgbClr val="FF0000"/>
                </a:solidFill>
                <a:latin typeface="Bookman Old Style" pitchFamily="18" charset="0"/>
              </a:rPr>
            </a:br>
            <a:endParaRPr lang="ru-RU" altLang="ru-RU" sz="1400" smtClean="0">
              <a:solidFill>
                <a:srgbClr val="7B9899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301625" y="1527175"/>
          <a:ext cx="8504238" cy="4945092"/>
        </p:xfrm>
        <a:graphic>
          <a:graphicData uri="http://schemas.openxmlformats.org/drawingml/2006/table">
            <a:tbl>
              <a:tblPr/>
              <a:tblGrid>
                <a:gridCol w="2125663"/>
                <a:gridCol w="2127250"/>
                <a:gridCol w="2125662"/>
                <a:gridCol w="2125663"/>
              </a:tblGrid>
              <a:tr h="371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</a:rPr>
                        <a:t>предмет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% по району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по области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3,6%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0,44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0,10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Биология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3,98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Литература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0,56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3,31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История России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9,5%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9.96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2.76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21%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10.88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3,01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Английский язык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1.20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87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Информатика и ИКТ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4.50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022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44824"/>
            <a:ext cx="4032448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 rot="10800000" flipV="1">
            <a:off x="467544" y="372064"/>
            <a:ext cx="79928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В9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На ри­сун­ке изоб­ра­жен гра­фик про­из­вод­ной функ­ции , опре­де­лен­ной на ин­тер­ва­ле   (-10;6). В какой точке от­рез­ка     (-3;4)  при­ни­ма­ет наи­мень­шее зна­че­ние?</a:t>
            </a:r>
          </a:p>
        </p:txBody>
      </p:sp>
      <p:pic>
        <p:nvPicPr>
          <p:cNvPr id="6147" name="Picture 3" descr="http://reshuege.ru/formula/50/50bbd36e1fd2333108437a2ca378be6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838" y="-274638"/>
            <a:ext cx="2571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reshuege.ru/formula/f7/f745d2c7ce66a0c30d29fb56f61068b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850" y="-274638"/>
            <a:ext cx="41910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http://reshuege.ru/formula/d2/d2c496d0e561890a08d94be0254a607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5513" y="-274638"/>
            <a:ext cx="49530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reshuege.ru/formula/50/50bbd36e1fd2333108437a2ca378be6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1938" y="-274638"/>
            <a:ext cx="2571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31978"/>
              </p:ext>
            </p:extLst>
          </p:nvPr>
        </p:nvGraphicFramePr>
        <p:xfrm>
          <a:off x="236804" y="1340768"/>
          <a:ext cx="4650527" cy="54298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700875"/>
                <a:gridCol w="879764"/>
                <a:gridCol w="879764"/>
                <a:gridCol w="1190124"/>
              </a:tblGrid>
              <a:tr h="931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не выполн.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18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37,5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22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87,5</a:t>
                      </a:r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931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Всего </a:t>
                      </a:r>
                      <a:r>
                        <a:rPr lang="ru-RU" sz="1800" dirty="0" smtClean="0">
                          <a:effectLst/>
                        </a:rPr>
                        <a:t>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44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931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По области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78%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48,6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2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6064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В10</a:t>
            </a:r>
            <a:r>
              <a:rPr lang="ru-RU" dirty="0"/>
              <a:t>. Даны два шара. Диаметр первого шара в 8 раз больше диаметра второго. </a:t>
            </a:r>
            <a:r>
              <a:rPr lang="ru-RU" dirty="0" smtClean="0"/>
              <a:t>Во сколько </a:t>
            </a:r>
            <a:r>
              <a:rPr lang="ru-RU" dirty="0"/>
              <a:t>раз площадь поверхности первого шара больше площади поверхности</a:t>
            </a:r>
          </a:p>
          <a:p>
            <a:r>
              <a:rPr lang="ru-RU" dirty="0"/>
              <a:t>второго?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680506"/>
              </p:ext>
            </p:extLst>
          </p:nvPr>
        </p:nvGraphicFramePr>
        <p:xfrm>
          <a:off x="467544" y="1340768"/>
          <a:ext cx="6275040" cy="52644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295022"/>
                <a:gridCol w="1187081"/>
                <a:gridCol w="1187081"/>
                <a:gridCol w="1605856"/>
              </a:tblGrid>
              <a:tr h="931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не выполн.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19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77,5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62,5</a:t>
                      </a:r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32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931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61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931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По области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75%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63,1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3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 rot="10800000" flipV="1">
            <a:off x="683568" y="300471"/>
            <a:ext cx="52565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В11</a:t>
            </a:r>
            <a:r>
              <a:rPr kumimoji="0" lang="ru-RU" alt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Най­ди­те зна­че­ние вы­ра­же­ния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</a:t>
            </a:r>
          </a:p>
        </p:txBody>
      </p:sp>
      <p:pic>
        <p:nvPicPr>
          <p:cNvPr id="8195" name="Picture 3" descr="http://reshuege.ru/formula/02/02b503a9aa78e8bff8ce53896e769cf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90" y="692696"/>
            <a:ext cx="2322512" cy="88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229922"/>
              </p:ext>
            </p:extLst>
          </p:nvPr>
        </p:nvGraphicFramePr>
        <p:xfrm>
          <a:off x="457200" y="1600200"/>
          <a:ext cx="5626968" cy="51225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057997"/>
                <a:gridCol w="1064482"/>
                <a:gridCol w="1064482"/>
                <a:gridCol w="1440007"/>
              </a:tblGrid>
              <a:tr h="884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не выполн.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32,5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884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16,5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884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По области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72%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15,97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3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 rot="10800000" flipV="1">
            <a:off x="467544" y="260648"/>
            <a:ext cx="795637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В12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Ско­рость ав­то­мо­би­ля, раз­го­ня­ю­ще­го­ся с места стар­та по пря­мо­ли­ней­но­му от­рез­ку пути дли­ной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 км с по­сто­ян­ным уско­ре­ни­ем     а  , вы­чис­ля­ет­ся по фор­му­ле            . Опре­де­ли­те наи­мень­шее уско­ре­ние, с ко­то­рым дол­жен дви­гать­ся ав­то­мо­биль, чтобы, про­ехав 800 мет­ров, при­об­ре­сти ско­рость не менее 160 км/ч. Ответ вы­ра­зи­те в км/ч  .</a:t>
            </a:r>
          </a:p>
        </p:txBody>
      </p:sp>
      <p:pic>
        <p:nvPicPr>
          <p:cNvPr id="9219" name="Picture 3" descr="http://reshuege.ru/formula/47/470bd472436009fb9dc36d4faba2ceb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6088" y="-411163"/>
            <a:ext cx="5238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reshuege.ru/formula/4a/4a28fb8584cee7cc89ce595677d64fe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842510"/>
            <a:ext cx="5810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570714"/>
              </p:ext>
            </p:extLst>
          </p:nvPr>
        </p:nvGraphicFramePr>
        <p:xfrm>
          <a:off x="468141" y="1707815"/>
          <a:ext cx="7056187" cy="5058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580718"/>
                <a:gridCol w="1334854"/>
                <a:gridCol w="1334854"/>
                <a:gridCol w="1805761"/>
              </a:tblGrid>
              <a:tr h="863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не выполн.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3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63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63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63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63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33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63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3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63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63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863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68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863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По области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60%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68,24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42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187624" y="743612"/>
                <a:ext cx="6552728" cy="4082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/>
                  <a:t>В13. </a:t>
                </a:r>
                <a:r>
                  <a:rPr lang="ru-RU" dirty="0"/>
                  <a:t>Диагональ куба равна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/>
                          </a:rPr>
                          <m:t>48</m:t>
                        </m:r>
                      </m:e>
                    </m:rad>
                  </m:oMath>
                </a14:m>
                <a:r>
                  <a:rPr lang="ru-RU" dirty="0" smtClean="0"/>
                  <a:t>. </a:t>
                </a:r>
                <a:r>
                  <a:rPr lang="ru-RU" dirty="0"/>
                  <a:t>Найдите объем куба 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743612"/>
                <a:ext cx="6552728" cy="408253"/>
              </a:xfrm>
              <a:prstGeom prst="rect">
                <a:avLst/>
              </a:prstGeom>
              <a:blipFill rotWithShape="1">
                <a:blip r:embed="rId2"/>
                <a:stretch>
                  <a:fillRect l="-837" b="-208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31260"/>
              </p:ext>
            </p:extLst>
          </p:nvPr>
        </p:nvGraphicFramePr>
        <p:xfrm>
          <a:off x="457200" y="1600200"/>
          <a:ext cx="6563073" cy="51607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400366"/>
                <a:gridCol w="1241570"/>
                <a:gridCol w="1241570"/>
                <a:gridCol w="1679567"/>
              </a:tblGrid>
              <a:tr h="897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не выполн.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6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897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37,4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897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По области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64%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39,56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97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188640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В14</a:t>
            </a:r>
            <a:r>
              <a:rPr lang="ru-RU" dirty="0"/>
              <a:t>. Имеется два раствора. Первый содержит 10% соли, второй – 30% соли. Из этих двух растворов получили третий раствор массой 200 кг, содержащий 25% соли. На сколько килограммов масса первого раствора меньше массы второго?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667073"/>
              </p:ext>
            </p:extLst>
          </p:nvPr>
        </p:nvGraphicFramePr>
        <p:xfrm>
          <a:off x="457200" y="1600200"/>
          <a:ext cx="6707088" cy="50842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453038"/>
                <a:gridCol w="1268814"/>
                <a:gridCol w="1268814"/>
                <a:gridCol w="1716422"/>
              </a:tblGrid>
              <a:tr h="871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не выполн.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871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31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871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По области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  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61%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48,4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38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1559" y="806225"/>
            <a:ext cx="59047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В15 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Най­ди­те точку ми­ни­му­ма функ­ции   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48064" y="760059"/>
                <a:ext cx="27365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ru-RU" b="0" i="0" smtClean="0">
                              <a:latin typeface="Cambria Math"/>
                            </a:rPr>
                            <m:t>у=2</m:t>
                          </m:r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ru-RU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(х+4</m:t>
                              </m:r>
                              <m:r>
                                <a:rPr lang="ru-RU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ru-RU" b="0" i="1" smtClean="0">
                              <a:latin typeface="Cambria Math"/>
                            </a:rPr>
                            <m:t>−8х−19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760059"/>
                <a:ext cx="2736583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108387"/>
              </p:ext>
            </p:extLst>
          </p:nvPr>
        </p:nvGraphicFramePr>
        <p:xfrm>
          <a:off x="457200" y="1600200"/>
          <a:ext cx="6419055" cy="50842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347694"/>
                <a:gridCol w="1214325"/>
                <a:gridCol w="1214325"/>
                <a:gridCol w="1642711"/>
              </a:tblGrid>
              <a:tr h="871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не выполн.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6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871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Всего </a:t>
                      </a:r>
                      <a:r>
                        <a:rPr lang="ru-RU" sz="1800" dirty="0" smtClean="0">
                          <a:effectLst/>
                        </a:rPr>
                        <a:t>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32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  <a:tr h="8718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По области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53%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35.3</a:t>
                      </a:r>
                      <a:endParaRPr lang="ru-RU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35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627214"/>
              </p:ext>
            </p:extLst>
          </p:nvPr>
        </p:nvGraphicFramePr>
        <p:xfrm>
          <a:off x="755576" y="1268760"/>
          <a:ext cx="6131024" cy="52565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242350"/>
                <a:gridCol w="1159837"/>
                <a:gridCol w="1159837"/>
                <a:gridCol w="1569000"/>
              </a:tblGrid>
              <a:tr h="1087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Кол-во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выполнявших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0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0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0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0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62,5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0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0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0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0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250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8580" marR="68580" marT="0" marB="0"/>
                </a:tc>
              </a:tr>
              <a:tr h="850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  <a:tr h="850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51%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843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922364"/>
              </p:ext>
            </p:extLst>
          </p:nvPr>
        </p:nvGraphicFramePr>
        <p:xfrm>
          <a:off x="611560" y="1340768"/>
          <a:ext cx="7488832" cy="51041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738952"/>
                <a:gridCol w="1416700"/>
                <a:gridCol w="1416700"/>
                <a:gridCol w="1916480"/>
              </a:tblGrid>
              <a:tr h="878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</a:t>
                      </a:r>
                      <a:r>
                        <a:rPr lang="ru-RU" sz="1800" dirty="0" smtClean="0">
                          <a:effectLst/>
                        </a:rPr>
                        <a:t>выполнявших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% </a:t>
                      </a:r>
                      <a:r>
                        <a:rPr lang="ru-RU" sz="1800" dirty="0">
                          <a:effectLst/>
                        </a:rPr>
                        <a:t>выполнения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5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5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878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5,7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  <a:tr h="878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15%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13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222321"/>
              </p:ext>
            </p:extLst>
          </p:nvPr>
        </p:nvGraphicFramePr>
        <p:xfrm>
          <a:off x="395536" y="1412776"/>
          <a:ext cx="8075241" cy="53285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953424"/>
                <a:gridCol w="1527634"/>
                <a:gridCol w="1527634"/>
                <a:gridCol w="2066549"/>
              </a:tblGrid>
              <a:tr h="1018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</a:t>
                      </a:r>
                      <a:r>
                        <a:rPr lang="ru-RU" sz="1800" dirty="0" smtClean="0">
                          <a:effectLst/>
                        </a:rPr>
                        <a:t>выполнявших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32,5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37,5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1018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  <a:tr h="59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20%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261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>
                <a:solidFill>
                  <a:srgbClr val="FF0000"/>
                </a:solidFill>
                <a:latin typeface="Bookman Old Style" pitchFamily="18" charset="0"/>
              </a:rPr>
              <a:t>Результаты ЕГЭ по предметам (выпускники текущего года)</a:t>
            </a:r>
          </a:p>
        </p:txBody>
      </p:sp>
      <p:graphicFrame>
        <p:nvGraphicFramePr>
          <p:cNvPr id="22606" name="Group 78"/>
          <p:cNvGraphicFramePr>
            <a:graphicFrameLocks noGrp="1"/>
          </p:cNvGraphicFramePr>
          <p:nvPr>
            <p:ph sz="quarter" idx="13"/>
          </p:nvPr>
        </p:nvGraphicFramePr>
        <p:xfrm>
          <a:off x="301625" y="1527175"/>
          <a:ext cx="8504238" cy="4687922"/>
        </p:xfrm>
        <a:graphic>
          <a:graphicData uri="http://schemas.openxmlformats.org/drawingml/2006/table">
            <a:tbl>
              <a:tblPr/>
              <a:tblGrid>
                <a:gridCol w="2125663"/>
                <a:gridCol w="2127250"/>
                <a:gridCol w="2125662"/>
                <a:gridCol w="2125663"/>
              </a:tblGrid>
              <a:tr h="487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</a:rPr>
                        <a:t>предмет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средний балл в районе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средний балл в области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средний балл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 РФ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09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64,66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64,65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62,70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82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46,16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45,57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44,10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809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48,18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49,14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45,80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82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60,78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62,45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55,70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809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ИКТ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60,84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57,20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82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63,63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58,40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54,40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82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53,14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51,78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45,80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809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60,46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53,10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82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английский язык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58,71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62,54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61,30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809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56,53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57,35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53,10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82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62,40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64,92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54,10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3736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743782"/>
              </p:ext>
            </p:extLst>
          </p:nvPr>
        </p:nvGraphicFramePr>
        <p:xfrm>
          <a:off x="457200" y="1600200"/>
          <a:ext cx="6347048" cy="49807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321358"/>
                <a:gridCol w="1200703"/>
                <a:gridCol w="1200703"/>
                <a:gridCol w="1624284"/>
              </a:tblGrid>
              <a:tr h="1018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МБОУ СОШ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Сдавали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Кол-во </a:t>
                      </a:r>
                      <a:r>
                        <a:rPr lang="ru-RU" sz="1800" dirty="0" smtClean="0">
                          <a:effectLst/>
                        </a:rPr>
                        <a:t>выполнявших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Барминская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Просецкая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Кисловская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Берендеевская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99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Валковская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6316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Всего выпускников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139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  <a:tr h="6316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8570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43841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Математика: раздваивается ЕГЭ по математике. В новом учебном году в соответствии с Концепцией развития математического образования в РФ, утвержденной Правительством в декабре 2013 года, будет разделен на два уровня: базовый и профильный. Выбор возможности проведения экзамена по математике на двух уровнях остается за регионами. Для получения аттестата об окончании школы достаточно будет сдать предмет на базовом уровне, доказав владение "математикой для жизни".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74583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305342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"</a:t>
            </a:r>
            <a:r>
              <a:rPr lang="ru-RU" sz="2400" b="1" i="1" dirty="0"/>
              <a:t>Однако, успешная сдача базового уровня не даст возможности для поступления в вуз, в котором математика включена в перечень вступительных испытаний", — сообщили в </a:t>
            </a:r>
            <a:r>
              <a:rPr lang="ru-RU" sz="2400" b="1" i="1" dirty="0" err="1"/>
              <a:t>Рособрнадзоре</a:t>
            </a:r>
            <a:r>
              <a:rPr lang="ru-RU" sz="2400" b="1" i="1" dirty="0"/>
              <a:t>. Для этого абитуриентам предстоит сдать профильный ЕГЭ по математике, по уровню сложности аналогичный ЕГЭ 2014 года. </a:t>
            </a:r>
            <a:endParaRPr lang="ru-RU" sz="2400" dirty="0"/>
          </a:p>
          <a:p>
            <a:r>
              <a:rPr lang="ru-RU" sz="2400" b="1" i="1" dirty="0"/>
              <a:t> </a:t>
            </a:r>
            <a:endParaRPr lang="ru-RU" sz="2400" dirty="0"/>
          </a:p>
          <a:p>
            <a:r>
              <a:rPr lang="ru-RU" sz="2400" b="1" i="1" dirty="0"/>
              <a:t>Базовый уровень будет вводиться по решению регионов, которые сами определят, проводить ли им ЕГЭ по математике на двух уровнях или ограничиться профильным экзаменом.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426580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237578"/>
              </p:ext>
            </p:extLst>
          </p:nvPr>
        </p:nvGraphicFramePr>
        <p:xfrm>
          <a:off x="971600" y="332656"/>
          <a:ext cx="6880686" cy="5781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/>
                <a:gridCol w="3712334"/>
              </a:tblGrid>
              <a:tr h="959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2015. Профильный уровень.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 год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B1, B2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B15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C1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C2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C3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Задание 18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C4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Новое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7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Задание 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8643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4168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За всю работу можно получить - 34 первичных балла. Нового перевода в </a:t>
            </a:r>
            <a:r>
              <a:rPr lang="ru-RU" sz="3200" dirty="0" err="1"/>
              <a:t>стобалльную</a:t>
            </a:r>
            <a:r>
              <a:rPr lang="ru-RU" sz="3200" dirty="0"/>
              <a:t> шкалу пока нет.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8807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09600" y="260350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z="2000" smtClean="0">
                <a:solidFill>
                  <a:srgbClr val="FF0000"/>
                </a:solidFill>
                <a:latin typeface="Bookman Old Style" pitchFamily="18" charset="0"/>
              </a:rPr>
              <a:t>Результаты ЕГЭ по математике</a:t>
            </a:r>
            <a:r>
              <a:rPr lang="ru-RU" altLang="ru-RU" sz="2000" smtClean="0">
                <a:solidFill>
                  <a:srgbClr val="FF0000"/>
                </a:solidFill>
              </a:rPr>
              <a:t/>
            </a:r>
            <a:br>
              <a:rPr lang="ru-RU" altLang="ru-RU" sz="2000" smtClean="0">
                <a:solidFill>
                  <a:srgbClr val="FF0000"/>
                </a:solidFill>
              </a:rPr>
            </a:br>
            <a:endParaRPr lang="ru-RU" altLang="ru-RU" sz="2000" smtClean="0">
              <a:solidFill>
                <a:srgbClr val="FF0000"/>
              </a:solidFill>
            </a:endParaRPr>
          </a:p>
        </p:txBody>
      </p:sp>
      <p:graphicFrame>
        <p:nvGraphicFramePr>
          <p:cNvPr id="20558" name="Group 78"/>
          <p:cNvGraphicFramePr>
            <a:graphicFrameLocks noGrp="1"/>
          </p:cNvGraphicFramePr>
          <p:nvPr>
            <p:ph sz="quarter" idx="13"/>
          </p:nvPr>
        </p:nvGraphicFramePr>
        <p:xfrm>
          <a:off x="457200" y="1357313"/>
          <a:ext cx="8229600" cy="5173980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Образовательные учреждения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Количество учащихся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средний балл по школе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средний балл по области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44,53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средний балл по РФ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44,1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45,6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выше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выше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46,8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выше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выше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24,9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ниже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ниже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выше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выше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Просецкая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35,5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ниже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ниже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Берендеевская 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34,1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ниже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ниже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Кисловская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57,86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выше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выше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Валковская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38,6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ниже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ниже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Браминская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ниже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ниже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Итого 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139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46,16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выше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выше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6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FF0000"/>
                </a:solidFill>
                <a:latin typeface="Bookman Old Style" pitchFamily="18" charset="0"/>
              </a:rPr>
              <a:t>Сравнительные данные за 3 года</a:t>
            </a:r>
            <a:endParaRPr lang="ru-RU" altLang="ru-RU" sz="2000" smtClean="0">
              <a:solidFill>
                <a:srgbClr val="7B9899"/>
              </a:solidFill>
              <a:latin typeface="Bookman Old Style" pitchFamily="18" charset="0"/>
            </a:endParaRPr>
          </a:p>
        </p:txBody>
      </p:sp>
      <p:graphicFrame>
        <p:nvGraphicFramePr>
          <p:cNvPr id="24645" name="Group 69"/>
          <p:cNvGraphicFramePr>
            <a:graphicFrameLocks noGrp="1"/>
          </p:cNvGraphicFramePr>
          <p:nvPr>
            <p:ph sz="quarter" idx="13"/>
          </p:nvPr>
        </p:nvGraphicFramePr>
        <p:xfrm>
          <a:off x="285750" y="1628775"/>
          <a:ext cx="8504238" cy="2394096"/>
        </p:xfrm>
        <a:graphic>
          <a:graphicData uri="http://schemas.openxmlformats.org/drawingml/2006/table">
            <a:tbl>
              <a:tblPr/>
              <a:tblGrid>
                <a:gridCol w="1700213"/>
                <a:gridCol w="1701800"/>
                <a:gridCol w="1700212"/>
                <a:gridCol w="1701800"/>
                <a:gridCol w="1700213"/>
              </a:tblGrid>
              <a:tr h="5485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учебный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ср.балл район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ср.балл область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ср. балл РФ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динамика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17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2010-2011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44,74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47,04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48,2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ниже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333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2011-2012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42,45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44,12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44.6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ниже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317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2012-2013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52,06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48,99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47,65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выше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485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2013-2014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46,16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45,57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44,10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выше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13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>
                <a:solidFill>
                  <a:srgbClr val="FF0000"/>
                </a:solidFill>
                <a:latin typeface="Bookman Old Style" pitchFamily="18" charset="0"/>
              </a:rPr>
              <a:t>Сравнительные результаты (по ОУ)</a:t>
            </a:r>
            <a:br>
              <a:rPr lang="ru-RU" altLang="ru-RU" sz="2000" smtClean="0">
                <a:solidFill>
                  <a:srgbClr val="FF0000"/>
                </a:solidFill>
                <a:latin typeface="Bookman Old Style" pitchFamily="18" charset="0"/>
              </a:rPr>
            </a:br>
            <a:endParaRPr lang="ru-RU" altLang="ru-RU" sz="200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22618" name="Group 90"/>
          <p:cNvGraphicFramePr>
            <a:graphicFrameLocks noGrp="1"/>
          </p:cNvGraphicFramePr>
          <p:nvPr>
            <p:ph sz="quarter" idx="13"/>
          </p:nvPr>
        </p:nvGraphicFramePr>
        <p:xfrm>
          <a:off x="323850" y="981075"/>
          <a:ext cx="8569325" cy="5405440"/>
        </p:xfrm>
        <a:graphic>
          <a:graphicData uri="http://schemas.openxmlformats.org/drawingml/2006/table">
            <a:tbl>
              <a:tblPr/>
              <a:tblGrid>
                <a:gridCol w="1985963"/>
                <a:gridCol w="1190625"/>
                <a:gridCol w="1198562"/>
                <a:gridCol w="1265238"/>
                <a:gridCol w="1130300"/>
                <a:gridCol w="1798637"/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школа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2010-2011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2011-2012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2012-2013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2013-2014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динамика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7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49,9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56,68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45,6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не стабильная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07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№3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46,1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46,8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стабильная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24,9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не стабильно низкая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07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57.41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48,31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64,7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не стабильная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68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Барминская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32,5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не стабильно низкая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04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Просецкая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35,5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не стабильно низкая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Берендеевская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34,1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стабильно низкая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Кисловская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57,86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стабильно высокая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07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Летневская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49,78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49,8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стабильные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07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Валковская СОШ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38,6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</a:rPr>
                        <a:t>низкая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33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600" b="1" smtClean="0">
                <a:solidFill>
                  <a:srgbClr val="FF0000"/>
                </a:solidFill>
                <a:latin typeface="Bookman Old Style" pitchFamily="18" charset="0"/>
              </a:rPr>
              <a:t>Соотношение среднего балла ЕГЭ у 10% ОУ с лучшим результатом к среднему баллу ЕГЭ  у 10 % ОУ с худшим результатом.</a:t>
            </a:r>
            <a:r>
              <a:rPr lang="ru-RU" altLang="ru-RU" sz="1400" smtClean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ru-RU" altLang="ru-RU" sz="1400" smtClean="0">
                <a:solidFill>
                  <a:srgbClr val="FF0000"/>
                </a:solidFill>
                <a:latin typeface="Bookman Old Style" pitchFamily="18" charset="0"/>
              </a:rPr>
            </a:br>
            <a:endParaRPr lang="ru-RU" altLang="ru-RU" sz="140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37976" name="Group 88"/>
          <p:cNvGraphicFramePr>
            <a:graphicFrameLocks noGrp="1"/>
          </p:cNvGraphicFramePr>
          <p:nvPr>
            <p:ph sz="quarter" idx="13"/>
          </p:nvPr>
        </p:nvGraphicFramePr>
        <p:xfrm>
          <a:off x="301625" y="1527175"/>
          <a:ext cx="8504238" cy="5038725"/>
        </p:xfrm>
        <a:graphic>
          <a:graphicData uri="http://schemas.openxmlformats.org/drawingml/2006/table">
            <a:tbl>
              <a:tblPr/>
              <a:tblGrid>
                <a:gridCol w="2125663"/>
                <a:gridCol w="2127250"/>
                <a:gridCol w="2125662"/>
                <a:gridCol w="21256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предмет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10% лучших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10% худших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соотношение среднего балла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 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1,37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Кисловская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 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Валковская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 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 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Валковская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Берендеевская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информатика и ИКТ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сдавали выпускники СОШ № 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английский язык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сдавал один выпускник СОШ № 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47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600" b="1" smtClean="0">
                <a:solidFill>
                  <a:srgbClr val="FF0000"/>
                </a:solidFill>
                <a:latin typeface="Bookman Old Style" pitchFamily="18" charset="0"/>
              </a:rPr>
              <a:t>Соотношение среднего балла ЕГЭ у 10% ОО с лучшим результатом к среднему баллу ЕГЭ  у 10 % ОО с худшим результатом. </a:t>
            </a:r>
          </a:p>
        </p:txBody>
      </p:sp>
      <p:graphicFrame>
        <p:nvGraphicFramePr>
          <p:cNvPr id="76886" name="Group 86"/>
          <p:cNvGraphicFramePr>
            <a:graphicFrameLocks noGrp="1"/>
          </p:cNvGraphicFramePr>
          <p:nvPr>
            <p:ph sz="quarter" idx="13"/>
          </p:nvPr>
        </p:nvGraphicFramePr>
        <p:xfrm>
          <a:off x="395288" y="1527175"/>
          <a:ext cx="8353425" cy="4813427"/>
        </p:xfrm>
        <a:graphic>
          <a:graphicData uri="http://schemas.openxmlformats.org/drawingml/2006/table">
            <a:tbl>
              <a:tblPr/>
              <a:tblGrid>
                <a:gridCol w="2784475"/>
                <a:gridCol w="2784475"/>
                <a:gridCol w="2784475"/>
              </a:tblGrid>
              <a:tr h="6412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предмет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соотношение среднего балла в 2013</a:t>
                      </a: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соотношение среднего балла в 2014</a:t>
                      </a: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1,38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1,37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99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1,99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99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99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99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99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1,57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98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87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информатика и ИКТ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1,42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сдавали выпускники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СОШ № 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99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английский язык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1,53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87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сдавал один выпускник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 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сдавал один выпускник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 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351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smtClean="0">
                <a:solidFill>
                  <a:srgbClr val="FF0000"/>
                </a:solidFill>
                <a:latin typeface="Bookman Old Style" pitchFamily="18" charset="0"/>
              </a:rPr>
              <a:t>Рейтинг образовательных организаций</a:t>
            </a:r>
          </a:p>
        </p:txBody>
      </p:sp>
      <p:graphicFrame>
        <p:nvGraphicFramePr>
          <p:cNvPr id="77885" name="Group 61"/>
          <p:cNvGraphicFramePr>
            <a:graphicFrameLocks noGrp="1"/>
          </p:cNvGraphicFramePr>
          <p:nvPr>
            <p:ph sz="quarter" idx="13"/>
          </p:nvPr>
        </p:nvGraphicFramePr>
        <p:xfrm>
          <a:off x="395288" y="1527175"/>
          <a:ext cx="8424862" cy="4565653"/>
        </p:xfrm>
        <a:graphic>
          <a:graphicData uri="http://schemas.openxmlformats.org/drawingml/2006/table">
            <a:tbl>
              <a:tblPr/>
              <a:tblGrid>
                <a:gridCol w="4213225"/>
                <a:gridCol w="4211637"/>
              </a:tblGrid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ОО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Место в рейтинге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 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Кисловская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 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 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Валковская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Берендеевская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Просецкая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Барминская СОШ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СОШ № 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20325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313</TotalTime>
  <Words>2498</Words>
  <Application>Microsoft Office PowerPoint</Application>
  <PresentationFormat>Экран (4:3)</PresentationFormat>
  <Paragraphs>1413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Воздушный поток</vt:lpstr>
      <vt:lpstr>Результаты ЕГЭ по математике  2014 Лысковский район</vt:lpstr>
      <vt:lpstr> Количество участников ЕГЭ, не набравшие минимального балла в основные сроки (чел.) среди выпускников текущего года </vt:lpstr>
      <vt:lpstr>Результаты ЕГЭ по предметам (выпускники текущего года)</vt:lpstr>
      <vt:lpstr>Результаты ЕГЭ по математике </vt:lpstr>
      <vt:lpstr>Сравнительные данные за 3 года</vt:lpstr>
      <vt:lpstr>Сравнительные результаты (по ОУ) </vt:lpstr>
      <vt:lpstr>Соотношение среднего балла ЕГЭ у 10% ОУ с лучшим результатом к среднему баллу ЕГЭ  у 10 % ОУ с худшим результатом. </vt:lpstr>
      <vt:lpstr>Соотношение среднего балла ЕГЭ у 10% ОО с лучшим результатом к среднему баллу ЕГЭ  у 10 % ОО с худшим результатом. </vt:lpstr>
      <vt:lpstr>Рейтинг образовательных организаций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С1</vt:lpstr>
      <vt:lpstr>С2</vt:lpstr>
      <vt:lpstr>С3</vt:lpstr>
      <vt:lpstr>С4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31</cp:revision>
  <dcterms:created xsi:type="dcterms:W3CDTF">2013-09-18T14:41:54Z</dcterms:created>
  <dcterms:modified xsi:type="dcterms:W3CDTF">2015-01-05T10:04:25Z</dcterms:modified>
</cp:coreProperties>
</file>