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0" r:id="rId5"/>
    <p:sldId id="259" r:id="rId6"/>
    <p:sldId id="262" r:id="rId7"/>
    <p:sldId id="258" r:id="rId8"/>
    <p:sldId id="278" r:id="rId9"/>
    <p:sldId id="266" r:id="rId10"/>
    <p:sldId id="280" r:id="rId11"/>
    <p:sldId id="267" r:id="rId12"/>
    <p:sldId id="268" r:id="rId13"/>
    <p:sldId id="279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B"/>
    <a:srgbClr val="2C88D4"/>
    <a:srgbClr val="4D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94660"/>
  </p:normalViewPr>
  <p:slideViewPr>
    <p:cSldViewPr>
      <p:cViewPr>
        <p:scale>
          <a:sx n="50" d="100"/>
          <a:sy n="50" d="100"/>
        </p:scale>
        <p:origin x="-143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5DAF-64B8-4AE6-BFBF-09A27FE70F5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byliny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44008" y="332656"/>
            <a:ext cx="4139952" cy="4000500"/>
          </a:xfrm>
        </p:spPr>
        <p:txBody>
          <a:bodyPr>
            <a:normAutofit/>
          </a:bodyPr>
          <a:lstStyle/>
          <a:p>
            <a:pPr algn="r"/>
            <a:r>
              <a:rPr lang="ru-RU" sz="9600" b="1" i="1" dirty="0" smtClean="0">
                <a:solidFill>
                  <a:srgbClr val="00004B"/>
                </a:solidFill>
                <a:latin typeface="Monotype Corsiva" pitchFamily="66" charset="0"/>
                <a:cs typeface="Estrangelo Edessa" pitchFamily="66"/>
              </a:rPr>
              <a:t>Былины </a:t>
            </a:r>
            <a:endParaRPr lang="ru-RU" sz="9600" b="1" i="1" dirty="0">
              <a:solidFill>
                <a:srgbClr val="00004B"/>
              </a:solidFill>
              <a:latin typeface="Monotype Corsiva" pitchFamily="66" charset="0"/>
              <a:cs typeface="Estrangelo Edessa" pitchFamily="66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68301"/>
            <a:ext cx="4732411" cy="378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://www.byliny.ru/sites/default/files/a473_logo.jpg"/>
          <p:cNvPicPr>
            <a:picLocks noChangeAspect="1" noChangeArrowheads="1"/>
          </p:cNvPicPr>
          <p:nvPr/>
        </p:nvPicPr>
        <p:blipFill>
          <a:blip r:embed="rId3" cstate="print"/>
          <a:srcRect l="11125"/>
          <a:stretch>
            <a:fillRect/>
          </a:stretch>
        </p:blipFill>
        <p:spPr bwMode="auto">
          <a:xfrm>
            <a:off x="0" y="0"/>
            <a:ext cx="4716016" cy="306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4797152"/>
            <a:ext cx="30572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004B"/>
                </a:solidFill>
                <a:latin typeface="Arial Black" pitchFamily="34" charset="0"/>
              </a:rPr>
              <a:t>Литературное чтение </a:t>
            </a:r>
          </a:p>
          <a:p>
            <a:r>
              <a:rPr lang="ru-RU" b="1" i="1" dirty="0" smtClean="0">
                <a:solidFill>
                  <a:srgbClr val="00004B"/>
                </a:solidFill>
                <a:latin typeface="Arial Black" pitchFamily="34" charset="0"/>
              </a:rPr>
              <a:t>4 класс</a:t>
            </a:r>
          </a:p>
          <a:p>
            <a:r>
              <a:rPr lang="ru-RU" b="1" i="1" dirty="0" smtClean="0">
                <a:solidFill>
                  <a:srgbClr val="00004B"/>
                </a:solidFill>
                <a:latin typeface="Arial Black" pitchFamily="34" charset="0"/>
              </a:rPr>
              <a:t>МБОУ СОШ №3</a:t>
            </a:r>
          </a:p>
          <a:p>
            <a:r>
              <a:rPr lang="ru-RU" b="1" i="1" dirty="0" smtClean="0">
                <a:solidFill>
                  <a:srgbClr val="00004B"/>
                </a:solidFill>
                <a:latin typeface="Arial Black" pitchFamily="34" charset="0"/>
              </a:rPr>
              <a:t>Г. Красный Сулин, </a:t>
            </a:r>
          </a:p>
          <a:p>
            <a:r>
              <a:rPr lang="ru-RU" b="1" i="1" dirty="0" smtClean="0">
                <a:solidFill>
                  <a:srgbClr val="00004B"/>
                </a:solidFill>
                <a:latin typeface="Arial Black" pitchFamily="34" charset="0"/>
              </a:rPr>
              <a:t>Ростовская область</a:t>
            </a:r>
          </a:p>
          <a:p>
            <a:r>
              <a:rPr lang="ru-RU" b="1" i="1" dirty="0" smtClean="0">
                <a:solidFill>
                  <a:srgbClr val="00004B"/>
                </a:solidFill>
                <a:latin typeface="Arial Black" pitchFamily="34" charset="0"/>
              </a:rPr>
              <a:t>Елена Марченко</a:t>
            </a:r>
            <a:endParaRPr lang="ru-RU" b="1" i="1" dirty="0">
              <a:solidFill>
                <a:srgbClr val="00004B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богатыри\св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643338" cy="4407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260648"/>
            <a:ext cx="5076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4B"/>
                </a:solidFill>
              </a:rPr>
              <a:t>В пещерах Киево-Печерской лавры покоятся мощи святого, имя его — Илья Муромец. Известно, что в преклонном возрасте пришел он в монастырь и стал монахом, что он был велик ростом и что рука его пробита копьем. По преданию,, дошедшим до нас от наших пред- ков, святой Илья Муромец — это тот самый богатырь, о котором сложено столько былин.</a:t>
            </a:r>
            <a:endParaRPr lang="ru-RU" sz="2400" b="1" i="1" dirty="0">
              <a:solidFill>
                <a:srgbClr val="00004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5842992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ДОБРЫНЯ НИКИТИЧ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4214842" cy="569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4048" y="476672"/>
            <a:ext cx="4139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4B"/>
                </a:solidFill>
              </a:rPr>
              <a:t>Добры́ня</a:t>
            </a:r>
            <a:r>
              <a:rPr lang="ru-RU" sz="2400" b="1" dirty="0" smtClean="0">
                <a:solidFill>
                  <a:srgbClr val="00004B"/>
                </a:solidFill>
              </a:rPr>
              <a:t> </a:t>
            </a:r>
            <a:r>
              <a:rPr lang="ru-RU" sz="2400" b="1" dirty="0" err="1" smtClean="0">
                <a:solidFill>
                  <a:srgbClr val="00004B"/>
                </a:solidFill>
              </a:rPr>
              <a:t>Ники́тич</a:t>
            </a:r>
            <a:r>
              <a:rPr lang="ru-RU" sz="2400" b="1" dirty="0" smtClean="0">
                <a:solidFill>
                  <a:srgbClr val="00004B"/>
                </a:solidFill>
              </a:rPr>
              <a:t> - второй по популярности после Ильи Муромца богатырь эпоса Киевской Руси. Он часто изображается служилым богатырём при князе Владимире. Добрыню иногда величают князем, а иногда племянником Владимира . Он умён, образован и отличается разнообразием дарований: он ловок, на ножку </a:t>
            </a:r>
            <a:r>
              <a:rPr lang="ru-RU" sz="2400" b="1" dirty="0" err="1" smtClean="0">
                <a:solidFill>
                  <a:srgbClr val="00004B"/>
                </a:solidFill>
              </a:rPr>
              <a:t>повёрток</a:t>
            </a:r>
            <a:r>
              <a:rPr lang="ru-RU" sz="2400" b="1" dirty="0" smtClean="0">
                <a:solidFill>
                  <a:srgbClr val="00004B"/>
                </a:solidFill>
              </a:rPr>
              <a:t>, отлично стреляет, плавает, играет в тавлеи, поёт, играет на гуслях.</a:t>
            </a:r>
            <a:endParaRPr lang="ru-RU" sz="2400" b="1" dirty="0">
              <a:solidFill>
                <a:srgbClr val="0000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355976" cy="7254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АЛЁША ПОПОВИЧ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4B"/>
                </a:solidFill>
              </a:rPr>
              <a:t>Алёша Попович — сын ростовского попа </a:t>
            </a:r>
            <a:r>
              <a:rPr lang="ru-RU" sz="2400" b="1" dirty="0" err="1" smtClean="0">
                <a:solidFill>
                  <a:srgbClr val="00004B"/>
                </a:solidFill>
              </a:rPr>
              <a:t>Ле</a:t>
            </a:r>
            <a:r>
              <a:rPr lang="ru-RU" sz="2400" b="1" dirty="0" smtClean="0">
                <a:solidFill>
                  <a:srgbClr val="00004B"/>
                </a:solidFill>
              </a:rPr>
              <a:t>(в)</a:t>
            </a:r>
            <a:r>
              <a:rPr lang="ru-RU" sz="2400" b="1" dirty="0" err="1" smtClean="0">
                <a:solidFill>
                  <a:srgbClr val="00004B"/>
                </a:solidFill>
              </a:rPr>
              <a:t>онтия</a:t>
            </a:r>
            <a:r>
              <a:rPr lang="ru-RU" sz="2400" b="1" dirty="0" smtClean="0">
                <a:solidFill>
                  <a:srgbClr val="00004B"/>
                </a:solidFill>
              </a:rPr>
              <a:t> (редко Фёдора). Алёшу Поповича отличает не сила (иногда даже подчёркивается его слабость, указывается его хромота и т. п.), но мужество, удаль, натиск, с одной стороны, и находчивость, сметливость, хитроумие, с другой. Он хвастлив, кичлив, излишне лукав и увёртлив; шутки его иногда не только веселы, но и коварны, даже злы; его товарищи-богатыри время от времени высказывают ему своё порицание и осуждение. В целом образ Алёши Поповича отражает определённую противоречивость и двойственность.</a:t>
            </a:r>
            <a:endParaRPr lang="ru-RU" sz="2400" b="1" dirty="0">
              <a:solidFill>
                <a:srgbClr val="00004B"/>
              </a:solidFill>
            </a:endParaRPr>
          </a:p>
        </p:txBody>
      </p:sp>
      <p:pic>
        <p:nvPicPr>
          <p:cNvPr id="3" name="Picture 2" descr="http://www.byliny.ru/sites/default/files/igor_pop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48494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1959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004B"/>
                </a:solidFill>
              </a:rPr>
              <a:t>Святого́р</a:t>
            </a:r>
            <a:endParaRPr lang="ru-RU" sz="3200" b="1" i="1" dirty="0">
              <a:solidFill>
                <a:srgbClr val="00004B"/>
              </a:solidFill>
            </a:endParaRPr>
          </a:p>
        </p:txBody>
      </p:sp>
      <p:pic>
        <p:nvPicPr>
          <p:cNvPr id="5" name="Picture 2" descr="C:\Documents and Settings\Администратор\Мои документы\богатыри\дар святогора   васильев кон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952328" cy="48936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40" y="404664"/>
            <a:ext cx="4092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4B"/>
                </a:solidFill>
              </a:rPr>
              <a:t>Микула </a:t>
            </a:r>
            <a:r>
              <a:rPr lang="ru-RU" sz="3200" b="1" i="1" dirty="0" err="1" smtClean="0">
                <a:solidFill>
                  <a:srgbClr val="00004B"/>
                </a:solidFill>
              </a:rPr>
              <a:t>Селянинович</a:t>
            </a:r>
            <a:r>
              <a:rPr lang="ru-RU" sz="3200" b="1" i="1" dirty="0" smtClean="0">
                <a:solidFill>
                  <a:srgbClr val="00004B"/>
                </a:solidFill>
              </a:rPr>
              <a:t> </a:t>
            </a:r>
            <a:endParaRPr lang="ru-RU" sz="3200" b="1" i="1" dirty="0">
              <a:solidFill>
                <a:srgbClr val="00004B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9746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860032" y="5733256"/>
            <a:ext cx="4011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>
                <a:solidFill>
                  <a:srgbClr val="00004B"/>
                </a:solidFill>
              </a:rPr>
              <a:t>Вольга</a:t>
            </a:r>
            <a:r>
              <a:rPr lang="ru-RU" sz="3200" b="1" i="1" dirty="0" smtClean="0">
                <a:solidFill>
                  <a:srgbClr val="00004B"/>
                </a:solidFill>
              </a:rPr>
              <a:t> </a:t>
            </a:r>
            <a:r>
              <a:rPr lang="ru-RU" sz="3200" b="1" i="1" dirty="0" err="1" smtClean="0">
                <a:solidFill>
                  <a:srgbClr val="00004B"/>
                </a:solidFill>
              </a:rPr>
              <a:t>Святославич</a:t>
            </a:r>
            <a:r>
              <a:rPr lang="ru-RU" sz="3200" b="1" i="1" dirty="0" smtClean="0">
                <a:solidFill>
                  <a:srgbClr val="00004B"/>
                </a:solidFill>
              </a:rPr>
              <a:t> </a:t>
            </a:r>
            <a:endParaRPr lang="ru-RU" sz="3200" b="1" i="1" dirty="0">
              <a:solidFill>
                <a:srgbClr val="00004B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3648" t="10300" r="21227" b="15543"/>
          <a:stretch>
            <a:fillRect/>
          </a:stretch>
        </p:blipFill>
        <p:spPr bwMode="auto">
          <a:xfrm>
            <a:off x="6084168" y="908720"/>
            <a:ext cx="273630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24320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www.byliny.ru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http://ru.wikipedia.org/</a:t>
            </a:r>
            <a:endParaRPr lang="ru-RU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34036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Былина  -рассказ о том, что когда-то было, бывало, в реальность чего верили. </a:t>
            </a:r>
          </a:p>
          <a:p>
            <a:pPr algn="ctr">
              <a:buNone/>
            </a:pPr>
            <a:endParaRPr lang="ru-RU" sz="4000" b="1" i="1" dirty="0">
              <a:latin typeface="Monotype Corsiva" pitchFamily="66" charset="0"/>
            </a:endParaRPr>
          </a:p>
        </p:txBody>
      </p:sp>
      <p:pic>
        <p:nvPicPr>
          <p:cNvPr id="4" name="Picture 2" descr="C:\Users\Инна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357973" cy="4886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96136" y="332656"/>
            <a:ext cx="3347864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Былина- эпическая песня о русских богатырях. </a:t>
            </a:r>
          </a:p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В древности старины исполнялись под аккомпанемент гуслей.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Picture 7" descr="Сказител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836712"/>
            <a:ext cx="5525591" cy="53974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МИР БЫЛИНЫ.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592935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Пространство и время условные, необычные.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Герои одни и те же, борются с фантастическими существами.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Место действия  - Киев – столица русской земли.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Время действия  - правление князя Владимира (10 -12 в.в.)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ВИДЫ БЫЛИН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1.ГЕРОИЧЕСКИЕ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(В ОСНОВЕ – БОЙ, СТОЛКОНВЕНИЕ, СХВАТКА БОГАТЫРЯ С ВРАГОМ).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2. СОЦИАЛЬНО- БЫТОВЫЕ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( НЕТ СХВАТКИ, ЕСТЬ ССОРА, СПОР, СОПЕРНИЧЕСТВО)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КОМПОЗИЦИЯ БЫЛИН.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Запев (для привлечения внимания).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Завязка действия ( поручение).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Развитие действия.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Кульминация (подвиг богатыря).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Развязка действия (расправа с врагом).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Исход.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Отличия сказки от былины </a:t>
            </a:r>
            <a:r>
              <a:rPr lang="ru-RU" sz="3600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6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СКАЗКА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ОБЩЕЕ </a:t>
            </a:r>
            <a:r>
              <a:rPr lang="ru-RU" sz="2800" b="1" i="1" dirty="0" smtClean="0">
                <a:solidFill>
                  <a:srgbClr val="4D0000"/>
                </a:solidFill>
              </a:rPr>
              <a:t> </a:t>
            </a:r>
            <a:r>
              <a:rPr lang="ru-RU" sz="2800" b="1" i="1" dirty="0" smtClean="0"/>
              <a:t>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БЫЛИНА</a:t>
            </a:r>
          </a:p>
          <a:p>
            <a:pPr>
              <a:buNone/>
            </a:pPr>
            <a:endParaRPr lang="ru-RU" sz="2800" b="1" dirty="0" smtClean="0">
              <a:solidFill>
                <a:srgbClr val="00004B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4B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НЕ ВЕРЯТ В РЕАЛЬНОСТЬ;          ВЫМЫСЕЛ             ВЕРЯТ В РЕАЛЬНОСТЬ;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КОМПОЗИЦИЯ                                                               ИНДИВИДУАЛЬНАЯ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ЕДИНООБРАЗНАЯ;                                                        КОМПОЗИЦИЯ;</a:t>
            </a:r>
          </a:p>
          <a:p>
            <a:pPr>
              <a:buNone/>
            </a:pPr>
            <a:r>
              <a:rPr lang="ru-RU" sz="2000" b="1" dirty="0">
                <a:solidFill>
                  <a:srgbClr val="00004B"/>
                </a:solidFill>
              </a:rPr>
              <a:t> </a:t>
            </a:r>
            <a:r>
              <a:rPr lang="ru-RU" sz="2000" b="1" dirty="0" smtClean="0">
                <a:solidFill>
                  <a:srgbClr val="00004B"/>
                </a:solidFill>
              </a:rPr>
              <a:t>  ГЕРОИ  - ЛЮДИ, ЦАРЕВИЧИ,                                       ГЕРОИ – БОГАТЫРИ</a:t>
            </a:r>
          </a:p>
          <a:p>
            <a:pPr>
              <a:buNone/>
            </a:pPr>
            <a:r>
              <a:rPr lang="ru-RU" sz="2000" b="1" dirty="0">
                <a:solidFill>
                  <a:srgbClr val="00004B"/>
                </a:solidFill>
              </a:rPr>
              <a:t> </a:t>
            </a:r>
            <a:r>
              <a:rPr lang="ru-RU" sz="2000" b="1" dirty="0" smtClean="0">
                <a:solidFill>
                  <a:srgbClr val="00004B"/>
                </a:solidFill>
              </a:rPr>
              <a:t>  ЖИВОТНЫЕ </a:t>
            </a:r>
            <a:endParaRPr lang="ru-RU" sz="2000" b="1" dirty="0">
              <a:solidFill>
                <a:srgbClr val="00004B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000240"/>
            <a:ext cx="5500726" cy="3500462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1928802"/>
            <a:ext cx="5214942" cy="35719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1124744"/>
            <a:ext cx="8496944" cy="3960441"/>
            <a:chOff x="323528" y="332656"/>
            <a:chExt cx="8496944" cy="39604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 l="16488" r="13202"/>
            <a:stretch>
              <a:fillRect/>
            </a:stretch>
          </p:blipFill>
          <p:spPr bwMode="auto">
            <a:xfrm>
              <a:off x="323528" y="332657"/>
              <a:ext cx="359320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35896" y="332656"/>
              <a:ext cx="298401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 r="10199"/>
            <a:stretch>
              <a:fillRect/>
            </a:stretch>
          </p:blipFill>
          <p:spPr bwMode="auto">
            <a:xfrm>
              <a:off x="5971982" y="332656"/>
              <a:ext cx="2848490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Прямоугольник 7"/>
          <p:cNvSpPr/>
          <p:nvPr/>
        </p:nvSpPr>
        <p:spPr>
          <a:xfrm>
            <a:off x="0" y="0"/>
            <a:ext cx="961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4B"/>
                </a:solidFill>
                <a:latin typeface="Monotype Corsiva" pitchFamily="66" charset="0"/>
              </a:rPr>
              <a:t>ОБЛАДАЮТ НЕОБЫКНОВЕННОЙ ФИЗИЧЕСКОЙ СИЛОЙ, </a:t>
            </a:r>
            <a:endParaRPr lang="ru-RU" sz="2800" dirty="0" smtClean="0">
              <a:solidFill>
                <a:srgbClr val="00004B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smtClean="0">
                <a:solidFill>
                  <a:srgbClr val="00004B"/>
                </a:solidFill>
                <a:latin typeface="Monotype Corsiva" pitchFamily="66" charset="0"/>
              </a:rPr>
              <a:t>ДОБРЫЕ, ЗАЩИТНИКИ РУССКОЙ ЗЕМЛИ</a:t>
            </a:r>
            <a:endParaRPr lang="ru-RU" sz="2800" b="1" i="1" dirty="0">
              <a:solidFill>
                <a:srgbClr val="00004B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013176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4B"/>
                </a:solidFill>
              </a:rPr>
              <a:t>В былинах Илья Муромец предстает перед нами как «старый казак», обладающий недюжинной силой, могучий и мудрый.</a:t>
            </a:r>
            <a:endParaRPr lang="ru-RU" sz="1400" b="1" i="1" dirty="0">
              <a:solidFill>
                <a:srgbClr val="00004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112474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АЛЁША ПОПОВИЧ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2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4B"/>
                </a:solidFill>
              </a:rPr>
              <a:t>ИЛЬЯ МУРОМЕЦ</a:t>
            </a:r>
            <a:endParaRPr lang="ru-RU" b="1" i="1" dirty="0">
              <a:solidFill>
                <a:srgbClr val="00004B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5013176"/>
            <a:ext cx="24300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4B"/>
                </a:solidFill>
              </a:rPr>
              <a:t>Известен как молодецкой удалью, находчивостью и богатырской храбростью, так и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</a:t>
            </a:r>
            <a:endParaRPr lang="ru-RU" sz="1400" b="1" i="1" dirty="0">
              <a:solidFill>
                <a:srgbClr val="00004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5103674"/>
            <a:ext cx="29340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004B"/>
                </a:solidFill>
              </a:rPr>
              <a:t>Самый «интеллигентный» из былинных богатырей; образованность, прекрасное воспитание, знание норм этикета, умение играть на гуслях, ум (Добрыня великолепно играет в шахматы).</a:t>
            </a:r>
            <a:endParaRPr lang="ru-RU" sz="1400" b="1" i="1" dirty="0">
              <a:solidFill>
                <a:srgbClr val="00004B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1124744"/>
            <a:ext cx="223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ДОБРЫНЯ НИКИТИЧ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ИЛЬЯ МУРОМЕЦ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5214974" cy="57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64088" y="980728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4B"/>
                </a:solidFill>
              </a:rPr>
              <a:t>Илья́ </a:t>
            </a:r>
            <a:r>
              <a:rPr lang="ru-RU" sz="2400" b="1" dirty="0" err="1" smtClean="0">
                <a:solidFill>
                  <a:srgbClr val="00004B"/>
                </a:solidFill>
              </a:rPr>
              <a:t>Му́ромец</a:t>
            </a:r>
            <a:r>
              <a:rPr lang="ru-RU" sz="2400" b="1" dirty="0" smtClean="0">
                <a:solidFill>
                  <a:srgbClr val="00004B"/>
                </a:solidFill>
              </a:rPr>
              <a:t> (полное былинное имя — Илья Муромец сын Иванович) — один из главных героев былин Киевской Руси, богатырь, воплощающий народный идеал героя-воина, народного заступника. Считается, что родина Ильи </a:t>
            </a:r>
            <a:r>
              <a:rPr lang="ru-RU" sz="2400" b="1" dirty="0" err="1" smtClean="0">
                <a:solidFill>
                  <a:srgbClr val="00004B"/>
                </a:solidFill>
              </a:rPr>
              <a:t>муромца</a:t>
            </a:r>
            <a:r>
              <a:rPr lang="ru-RU" sz="2400" b="1" dirty="0" smtClean="0">
                <a:solidFill>
                  <a:srgbClr val="00004B"/>
                </a:solidFill>
              </a:rPr>
              <a:t> — село </a:t>
            </a:r>
            <a:r>
              <a:rPr lang="ru-RU" sz="2400" b="1" dirty="0" err="1" smtClean="0">
                <a:solidFill>
                  <a:srgbClr val="00004B"/>
                </a:solidFill>
              </a:rPr>
              <a:t>Карачарово</a:t>
            </a:r>
            <a:r>
              <a:rPr lang="ru-RU" sz="2400" b="1" dirty="0" smtClean="0">
                <a:solidFill>
                  <a:srgbClr val="00004B"/>
                </a:solidFill>
              </a:rPr>
              <a:t> под Муромом.</a:t>
            </a:r>
            <a:endParaRPr lang="ru-RU" sz="2400" b="1" dirty="0">
              <a:solidFill>
                <a:srgbClr val="0000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602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Былины </vt:lpstr>
      <vt:lpstr>Слайд 2</vt:lpstr>
      <vt:lpstr>Слайд 3</vt:lpstr>
      <vt:lpstr>МИР БЫЛИНЫ.</vt:lpstr>
      <vt:lpstr>ВИДЫ БЫЛИН</vt:lpstr>
      <vt:lpstr>КОМПОЗИЦИЯ БЫЛИН.</vt:lpstr>
      <vt:lpstr>Отличия сказки от былины  </vt:lpstr>
      <vt:lpstr>Слайд 8</vt:lpstr>
      <vt:lpstr>ИЛЬЯ МУРОМЕЦ</vt:lpstr>
      <vt:lpstr>Слайд 10</vt:lpstr>
      <vt:lpstr>ДОБРЫНЯ НИКИТИЧ</vt:lpstr>
      <vt:lpstr>АЛЁША ПОПОВИЧ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Былины. Виды былин. Мир былины.</dc:title>
  <dc:creator>User</dc:creator>
  <cp:lastModifiedBy>1</cp:lastModifiedBy>
  <cp:revision>85</cp:revision>
  <dcterms:created xsi:type="dcterms:W3CDTF">2011-10-04T12:29:28Z</dcterms:created>
  <dcterms:modified xsi:type="dcterms:W3CDTF">2014-11-10T16:18:38Z</dcterms:modified>
</cp:coreProperties>
</file>