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9" r:id="rId2"/>
  </p:sldMasterIdLst>
  <p:notesMasterIdLst>
    <p:notesMasterId r:id="rId22"/>
  </p:notesMasterIdLst>
  <p:sldIdLst>
    <p:sldId id="380" r:id="rId3"/>
    <p:sldId id="381" r:id="rId4"/>
    <p:sldId id="382" r:id="rId5"/>
    <p:sldId id="392" r:id="rId6"/>
    <p:sldId id="393" r:id="rId7"/>
    <p:sldId id="394" r:id="rId8"/>
    <p:sldId id="395" r:id="rId9"/>
    <p:sldId id="383" r:id="rId10"/>
    <p:sldId id="384" r:id="rId11"/>
    <p:sldId id="385" r:id="rId12"/>
    <p:sldId id="396" r:id="rId13"/>
    <p:sldId id="386" r:id="rId14"/>
    <p:sldId id="387" r:id="rId15"/>
    <p:sldId id="390" r:id="rId16"/>
    <p:sldId id="391" r:id="rId17"/>
    <p:sldId id="388" r:id="rId18"/>
    <p:sldId id="389" r:id="rId19"/>
    <p:sldId id="397" r:id="rId20"/>
    <p:sldId id="379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CC"/>
    <a:srgbClr val="009900"/>
  </p:clrMru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851" autoAdjust="0"/>
    <p:restoredTop sz="94660"/>
  </p:normalViewPr>
  <p:slideViewPr>
    <p:cSldViewPr>
      <p:cViewPr>
        <p:scale>
          <a:sx n="76" d="100"/>
          <a:sy n="76" d="100"/>
        </p:scale>
        <p:origin x="-97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5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5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225192-D6A9-42BA-8CC7-A011F85B9B00}" type="doc">
      <dgm:prSet loTypeId="urn:microsoft.com/office/officeart/2005/8/layout/vList5" loCatId="list" qsTypeId="urn:microsoft.com/office/officeart/2005/8/quickstyle/simple1#51" qsCatId="simple" csTypeId="urn:microsoft.com/office/officeart/2005/8/colors/accent1_2#51" csCatId="accent1" phldr="1"/>
      <dgm:spPr/>
      <dgm:t>
        <a:bodyPr/>
        <a:lstStyle/>
        <a:p>
          <a:endParaRPr lang="ru-RU"/>
        </a:p>
      </dgm:t>
    </dgm:pt>
    <dgm:pt modelId="{AA742FC1-EF32-43E3-8DC1-844C286AE367}">
      <dgm:prSet phldrT="[Текст]" custT="1"/>
      <dgm:spPr/>
      <dgm:t>
        <a:bodyPr/>
        <a:lstStyle/>
        <a:p>
          <a:r>
            <a:rPr lang="ru-RU" sz="2400" dirty="0" smtClean="0">
              <a:latin typeface="Cambria" pitchFamily="18" charset="0"/>
            </a:rPr>
            <a:t>основания</a:t>
          </a:r>
          <a:endParaRPr lang="ru-RU" sz="2400" dirty="0">
            <a:latin typeface="Cambria" pitchFamily="18" charset="0"/>
          </a:endParaRPr>
        </a:p>
      </dgm:t>
    </dgm:pt>
    <dgm:pt modelId="{AAB138A8-BAE7-4144-88DC-A30DC764B04E}" type="parTrans" cxnId="{B8C8E0CC-73A9-4E81-9C3A-1B6043DD19E5}">
      <dgm:prSet/>
      <dgm:spPr/>
      <dgm:t>
        <a:bodyPr/>
        <a:lstStyle/>
        <a:p>
          <a:endParaRPr lang="ru-RU"/>
        </a:p>
      </dgm:t>
    </dgm:pt>
    <dgm:pt modelId="{8F37E53D-4BFA-472C-A9A8-615A82431DBD}" type="sibTrans" cxnId="{B8C8E0CC-73A9-4E81-9C3A-1B6043DD19E5}">
      <dgm:prSet/>
      <dgm:spPr/>
      <dgm:t>
        <a:bodyPr/>
        <a:lstStyle/>
        <a:p>
          <a:endParaRPr lang="ru-RU"/>
        </a:p>
      </dgm:t>
    </dgm:pt>
    <dgm:pt modelId="{A97C9927-2589-4C27-93A8-22304204EE56}">
      <dgm:prSet phldrT="[Текст]"/>
      <dgm:spPr/>
      <dgm:t>
        <a:bodyPr/>
        <a:lstStyle/>
        <a:p>
          <a:r>
            <a:rPr lang="ru-RU" dirty="0" smtClean="0">
              <a:latin typeface="Cambria" pitchFamily="18" charset="0"/>
            </a:rPr>
            <a:t>Жалобы обучающихся, родителей на низкие показатели результатов работы, качество образования, воспитания и др.</a:t>
          </a:r>
          <a:endParaRPr lang="ru-RU" dirty="0">
            <a:latin typeface="Cambria" pitchFamily="18" charset="0"/>
          </a:endParaRPr>
        </a:p>
      </dgm:t>
    </dgm:pt>
    <dgm:pt modelId="{AA27F80E-48BE-49A5-B825-1B7ACAA4A366}" type="parTrans" cxnId="{3D147BE2-8BF0-4DEB-B869-C3FA182023B7}">
      <dgm:prSet/>
      <dgm:spPr/>
      <dgm:t>
        <a:bodyPr/>
        <a:lstStyle/>
        <a:p>
          <a:endParaRPr lang="ru-RU"/>
        </a:p>
      </dgm:t>
    </dgm:pt>
    <dgm:pt modelId="{5F95F59E-5945-4A9E-9E63-009A3EC9ED60}" type="sibTrans" cxnId="{3D147BE2-8BF0-4DEB-B869-C3FA182023B7}">
      <dgm:prSet/>
      <dgm:spPr/>
      <dgm:t>
        <a:bodyPr/>
        <a:lstStyle/>
        <a:p>
          <a:endParaRPr lang="ru-RU"/>
        </a:p>
      </dgm:t>
    </dgm:pt>
    <dgm:pt modelId="{87E6702D-CFD2-4FA3-B395-9FC84C339EFB}">
      <dgm:prSet phldrT="[Текст]"/>
      <dgm:spPr/>
      <dgm:t>
        <a:bodyPr/>
        <a:lstStyle/>
        <a:p>
          <a:r>
            <a:rPr lang="ru-RU" dirty="0" smtClean="0">
              <a:latin typeface="Cambria" pitchFamily="18" charset="0"/>
            </a:rPr>
            <a:t>проведение аттестации</a:t>
          </a:r>
          <a:endParaRPr lang="ru-RU" dirty="0">
            <a:latin typeface="Cambria" pitchFamily="18" charset="0"/>
          </a:endParaRPr>
        </a:p>
      </dgm:t>
    </dgm:pt>
    <dgm:pt modelId="{6146A595-CC37-4E66-9A2E-66A055633E80}" type="parTrans" cxnId="{E70855C2-0589-4AF4-8861-A815B660A233}">
      <dgm:prSet/>
      <dgm:spPr/>
      <dgm:t>
        <a:bodyPr/>
        <a:lstStyle/>
        <a:p>
          <a:endParaRPr lang="ru-RU"/>
        </a:p>
      </dgm:t>
    </dgm:pt>
    <dgm:pt modelId="{7D80BE51-D46D-4195-8C27-080DC6E46653}" type="sibTrans" cxnId="{E70855C2-0589-4AF4-8861-A815B660A233}">
      <dgm:prSet/>
      <dgm:spPr/>
      <dgm:t>
        <a:bodyPr/>
        <a:lstStyle/>
        <a:p>
          <a:endParaRPr lang="ru-RU"/>
        </a:p>
      </dgm:t>
    </dgm:pt>
    <dgm:pt modelId="{AF6015DC-186F-4CE4-B188-6D6390B84E91}">
      <dgm:prSet phldrT="[Текст]"/>
      <dgm:spPr/>
      <dgm:t>
        <a:bodyPr/>
        <a:lstStyle/>
        <a:p>
          <a:r>
            <a:rPr lang="ru-RU" dirty="0" smtClean="0">
              <a:latin typeface="Cambria" pitchFamily="18" charset="0"/>
            </a:rPr>
            <a:t>Решение работодателя о проведении</a:t>
          </a:r>
          <a:endParaRPr lang="ru-RU" dirty="0">
            <a:latin typeface="Cambria" pitchFamily="18" charset="0"/>
          </a:endParaRPr>
        </a:p>
      </dgm:t>
    </dgm:pt>
    <dgm:pt modelId="{E9BC5536-4F9A-4D70-B343-FD7BC1857875}" type="parTrans" cxnId="{7BC9C2FD-F2F8-4101-ACBD-793C7402E568}">
      <dgm:prSet/>
      <dgm:spPr/>
      <dgm:t>
        <a:bodyPr/>
        <a:lstStyle/>
        <a:p>
          <a:endParaRPr lang="ru-RU"/>
        </a:p>
      </dgm:t>
    </dgm:pt>
    <dgm:pt modelId="{BE1DD588-F140-4A97-AEC0-6AD844B0A5AB}" type="sibTrans" cxnId="{7BC9C2FD-F2F8-4101-ACBD-793C7402E568}">
      <dgm:prSet/>
      <dgm:spPr/>
      <dgm:t>
        <a:bodyPr/>
        <a:lstStyle/>
        <a:p>
          <a:endParaRPr lang="ru-RU"/>
        </a:p>
      </dgm:t>
    </dgm:pt>
    <dgm:pt modelId="{85C5256A-93FA-4E6F-8267-2D82073A6C2B}">
      <dgm:prSet phldrT="[Текст]"/>
      <dgm:spPr/>
      <dgm:t>
        <a:bodyPr/>
        <a:lstStyle/>
        <a:p>
          <a:r>
            <a:rPr lang="ru-RU" dirty="0" smtClean="0">
              <a:latin typeface="Cambria" pitchFamily="18" charset="0"/>
            </a:rPr>
            <a:t>распространение внеочередной аттестации</a:t>
          </a:r>
          <a:endParaRPr lang="ru-RU" dirty="0">
            <a:latin typeface="Cambria" pitchFamily="18" charset="0"/>
          </a:endParaRPr>
        </a:p>
      </dgm:t>
    </dgm:pt>
    <dgm:pt modelId="{24265B14-3379-4C15-A6CE-0568A19BF03A}" type="parTrans" cxnId="{74910F41-B181-4BBF-8983-16B7243F2E09}">
      <dgm:prSet/>
      <dgm:spPr/>
      <dgm:t>
        <a:bodyPr/>
        <a:lstStyle/>
        <a:p>
          <a:endParaRPr lang="ru-RU"/>
        </a:p>
      </dgm:t>
    </dgm:pt>
    <dgm:pt modelId="{219E0A7B-9C22-4AEF-A75A-16F99D743967}" type="sibTrans" cxnId="{74910F41-B181-4BBF-8983-16B7243F2E09}">
      <dgm:prSet/>
      <dgm:spPr/>
      <dgm:t>
        <a:bodyPr/>
        <a:lstStyle/>
        <a:p>
          <a:endParaRPr lang="ru-RU"/>
        </a:p>
      </dgm:t>
    </dgm:pt>
    <dgm:pt modelId="{E0367B17-6D98-45C9-8DE9-C3E9CB49544E}">
      <dgm:prSet phldrT="[Текст]"/>
      <dgm:spPr/>
      <dgm:t>
        <a:bodyPr/>
        <a:lstStyle/>
        <a:p>
          <a:r>
            <a:rPr lang="ru-RU" dirty="0" smtClean="0">
              <a:latin typeface="Cambria" pitchFamily="18" charset="0"/>
            </a:rPr>
            <a:t>Педагогические работники (независимо от наличия квалификационных категорий)</a:t>
          </a:r>
          <a:endParaRPr lang="ru-RU" dirty="0">
            <a:latin typeface="Cambria" pitchFamily="18" charset="0"/>
          </a:endParaRPr>
        </a:p>
      </dgm:t>
    </dgm:pt>
    <dgm:pt modelId="{074EEC69-1B57-4C78-AF7E-BF1642958F42}" type="parTrans" cxnId="{5C29A2D3-6F1F-422D-BE2F-0274BD95BF50}">
      <dgm:prSet/>
      <dgm:spPr/>
      <dgm:t>
        <a:bodyPr/>
        <a:lstStyle/>
        <a:p>
          <a:endParaRPr lang="ru-RU"/>
        </a:p>
      </dgm:t>
    </dgm:pt>
    <dgm:pt modelId="{A653F819-C703-45E2-A8A4-0FD84B4F62E3}" type="sibTrans" cxnId="{5C29A2D3-6F1F-422D-BE2F-0274BD95BF50}">
      <dgm:prSet/>
      <dgm:spPr/>
      <dgm:t>
        <a:bodyPr/>
        <a:lstStyle/>
        <a:p>
          <a:endParaRPr lang="ru-RU"/>
        </a:p>
      </dgm:t>
    </dgm:pt>
    <dgm:pt modelId="{CA4A7502-A2E9-40EC-B6BA-999AEC784239}" type="pres">
      <dgm:prSet presAssocID="{48225192-D6A9-42BA-8CC7-A011F85B9B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91127C-6138-4E8B-A471-DD58D5BD6959}" type="pres">
      <dgm:prSet presAssocID="{AA742FC1-EF32-43E3-8DC1-844C286AE367}" presName="linNode" presStyleCnt="0"/>
      <dgm:spPr/>
    </dgm:pt>
    <dgm:pt modelId="{4F9415FB-85B1-498B-AEB7-4268B347C1BF}" type="pres">
      <dgm:prSet presAssocID="{AA742FC1-EF32-43E3-8DC1-844C286AE367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BF110-52A4-4F74-9B37-3FE0533014DA}" type="pres">
      <dgm:prSet presAssocID="{AA742FC1-EF32-43E3-8DC1-844C286AE367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1CFE68-BAC8-47ED-BFD9-2FB04357E5AF}" type="pres">
      <dgm:prSet presAssocID="{8F37E53D-4BFA-472C-A9A8-615A82431DBD}" presName="sp" presStyleCnt="0"/>
      <dgm:spPr/>
    </dgm:pt>
    <dgm:pt modelId="{24E48160-E07A-430D-AD1E-F05A58FE91DF}" type="pres">
      <dgm:prSet presAssocID="{87E6702D-CFD2-4FA3-B395-9FC84C339EFB}" presName="linNode" presStyleCnt="0"/>
      <dgm:spPr/>
    </dgm:pt>
    <dgm:pt modelId="{F7557FDB-536C-49B8-BF7D-55C0BAC8F9D6}" type="pres">
      <dgm:prSet presAssocID="{87E6702D-CFD2-4FA3-B395-9FC84C339EF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7FA782-0DB6-4171-83B3-E454F4527D7F}" type="pres">
      <dgm:prSet presAssocID="{87E6702D-CFD2-4FA3-B395-9FC84C339EF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336606-BCE2-4896-8432-BD021AAB88E8}" type="pres">
      <dgm:prSet presAssocID="{7D80BE51-D46D-4195-8C27-080DC6E46653}" presName="sp" presStyleCnt="0"/>
      <dgm:spPr/>
    </dgm:pt>
    <dgm:pt modelId="{35C49BE4-C6BD-4700-9B25-D43ED8ECE824}" type="pres">
      <dgm:prSet presAssocID="{85C5256A-93FA-4E6F-8267-2D82073A6C2B}" presName="linNode" presStyleCnt="0"/>
      <dgm:spPr/>
    </dgm:pt>
    <dgm:pt modelId="{57D37FFF-5166-4018-88E8-5F2A3DB0C7A8}" type="pres">
      <dgm:prSet presAssocID="{85C5256A-93FA-4E6F-8267-2D82073A6C2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C6D168-476A-4390-9153-A55EFAC236BA}" type="pres">
      <dgm:prSet presAssocID="{85C5256A-93FA-4E6F-8267-2D82073A6C2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147BE2-8BF0-4DEB-B869-C3FA182023B7}" srcId="{AA742FC1-EF32-43E3-8DC1-844C286AE367}" destId="{A97C9927-2589-4C27-93A8-22304204EE56}" srcOrd="0" destOrd="0" parTransId="{AA27F80E-48BE-49A5-B825-1B7ACAA4A366}" sibTransId="{5F95F59E-5945-4A9E-9E63-009A3EC9ED60}"/>
    <dgm:cxn modelId="{E70855C2-0589-4AF4-8861-A815B660A233}" srcId="{48225192-D6A9-42BA-8CC7-A011F85B9B00}" destId="{87E6702D-CFD2-4FA3-B395-9FC84C339EFB}" srcOrd="1" destOrd="0" parTransId="{6146A595-CC37-4E66-9A2E-66A055633E80}" sibTransId="{7D80BE51-D46D-4195-8C27-080DC6E46653}"/>
    <dgm:cxn modelId="{74910F41-B181-4BBF-8983-16B7243F2E09}" srcId="{48225192-D6A9-42BA-8CC7-A011F85B9B00}" destId="{85C5256A-93FA-4E6F-8267-2D82073A6C2B}" srcOrd="2" destOrd="0" parTransId="{24265B14-3379-4C15-A6CE-0568A19BF03A}" sibTransId="{219E0A7B-9C22-4AEF-A75A-16F99D743967}"/>
    <dgm:cxn modelId="{B8C8E0CC-73A9-4E81-9C3A-1B6043DD19E5}" srcId="{48225192-D6A9-42BA-8CC7-A011F85B9B00}" destId="{AA742FC1-EF32-43E3-8DC1-844C286AE367}" srcOrd="0" destOrd="0" parTransId="{AAB138A8-BAE7-4144-88DC-A30DC764B04E}" sibTransId="{8F37E53D-4BFA-472C-A9A8-615A82431DBD}"/>
    <dgm:cxn modelId="{56BE25DF-E909-447E-A091-A1EB0C7AF92A}" type="presOf" srcId="{A97C9927-2589-4C27-93A8-22304204EE56}" destId="{D13BF110-52A4-4F74-9B37-3FE0533014DA}" srcOrd="0" destOrd="0" presId="urn:microsoft.com/office/officeart/2005/8/layout/vList5"/>
    <dgm:cxn modelId="{5C29A2D3-6F1F-422D-BE2F-0274BD95BF50}" srcId="{85C5256A-93FA-4E6F-8267-2D82073A6C2B}" destId="{E0367B17-6D98-45C9-8DE9-C3E9CB49544E}" srcOrd="0" destOrd="0" parTransId="{074EEC69-1B57-4C78-AF7E-BF1642958F42}" sibTransId="{A653F819-C703-45E2-A8A4-0FD84B4F62E3}"/>
    <dgm:cxn modelId="{CD8AF490-3DA1-41DD-B6FE-8AF7895DE85F}" type="presOf" srcId="{E0367B17-6D98-45C9-8DE9-C3E9CB49544E}" destId="{1EC6D168-476A-4390-9153-A55EFAC236BA}" srcOrd="0" destOrd="0" presId="urn:microsoft.com/office/officeart/2005/8/layout/vList5"/>
    <dgm:cxn modelId="{0966F357-64B2-4E6B-B7A0-4E30D6015628}" type="presOf" srcId="{48225192-D6A9-42BA-8CC7-A011F85B9B00}" destId="{CA4A7502-A2E9-40EC-B6BA-999AEC784239}" srcOrd="0" destOrd="0" presId="urn:microsoft.com/office/officeart/2005/8/layout/vList5"/>
    <dgm:cxn modelId="{7BC9C2FD-F2F8-4101-ACBD-793C7402E568}" srcId="{87E6702D-CFD2-4FA3-B395-9FC84C339EFB}" destId="{AF6015DC-186F-4CE4-B188-6D6390B84E91}" srcOrd="0" destOrd="0" parTransId="{E9BC5536-4F9A-4D70-B343-FD7BC1857875}" sibTransId="{BE1DD588-F140-4A97-AEC0-6AD844B0A5AB}"/>
    <dgm:cxn modelId="{9A00B566-0A23-426A-BC02-010BD0FBD379}" type="presOf" srcId="{AA742FC1-EF32-43E3-8DC1-844C286AE367}" destId="{4F9415FB-85B1-498B-AEB7-4268B347C1BF}" srcOrd="0" destOrd="0" presId="urn:microsoft.com/office/officeart/2005/8/layout/vList5"/>
    <dgm:cxn modelId="{A537572C-E73A-4A3F-8CF3-B7DA6BC794F8}" type="presOf" srcId="{87E6702D-CFD2-4FA3-B395-9FC84C339EFB}" destId="{F7557FDB-536C-49B8-BF7D-55C0BAC8F9D6}" srcOrd="0" destOrd="0" presId="urn:microsoft.com/office/officeart/2005/8/layout/vList5"/>
    <dgm:cxn modelId="{BF356B50-8C7C-4157-B17B-2FB4E8B01027}" type="presOf" srcId="{85C5256A-93FA-4E6F-8267-2D82073A6C2B}" destId="{57D37FFF-5166-4018-88E8-5F2A3DB0C7A8}" srcOrd="0" destOrd="0" presId="urn:microsoft.com/office/officeart/2005/8/layout/vList5"/>
    <dgm:cxn modelId="{63C5492B-749C-40B2-8384-C5055E2F5F0F}" type="presOf" srcId="{AF6015DC-186F-4CE4-B188-6D6390B84E91}" destId="{A37FA782-0DB6-4171-83B3-E454F4527D7F}" srcOrd="0" destOrd="0" presId="urn:microsoft.com/office/officeart/2005/8/layout/vList5"/>
    <dgm:cxn modelId="{20B001E2-141F-4F7F-822C-2AADAAC011DF}" type="presParOf" srcId="{CA4A7502-A2E9-40EC-B6BA-999AEC784239}" destId="{C291127C-6138-4E8B-A471-DD58D5BD6959}" srcOrd="0" destOrd="0" presId="urn:microsoft.com/office/officeart/2005/8/layout/vList5"/>
    <dgm:cxn modelId="{F13BB74F-9842-4E4D-95A7-60DE890D9B91}" type="presParOf" srcId="{C291127C-6138-4E8B-A471-DD58D5BD6959}" destId="{4F9415FB-85B1-498B-AEB7-4268B347C1BF}" srcOrd="0" destOrd="0" presId="urn:microsoft.com/office/officeart/2005/8/layout/vList5"/>
    <dgm:cxn modelId="{5695F798-2AB8-4CEC-A0D8-A2D8D94AFA46}" type="presParOf" srcId="{C291127C-6138-4E8B-A471-DD58D5BD6959}" destId="{D13BF110-52A4-4F74-9B37-3FE0533014DA}" srcOrd="1" destOrd="0" presId="urn:microsoft.com/office/officeart/2005/8/layout/vList5"/>
    <dgm:cxn modelId="{B4B87769-A242-471C-90C5-9AA7A23E15A5}" type="presParOf" srcId="{CA4A7502-A2E9-40EC-B6BA-999AEC784239}" destId="{9E1CFE68-BAC8-47ED-BFD9-2FB04357E5AF}" srcOrd="1" destOrd="0" presId="urn:microsoft.com/office/officeart/2005/8/layout/vList5"/>
    <dgm:cxn modelId="{7D3D844A-DBEB-4411-A398-0722224A183E}" type="presParOf" srcId="{CA4A7502-A2E9-40EC-B6BA-999AEC784239}" destId="{24E48160-E07A-430D-AD1E-F05A58FE91DF}" srcOrd="2" destOrd="0" presId="urn:microsoft.com/office/officeart/2005/8/layout/vList5"/>
    <dgm:cxn modelId="{05CD1841-F287-42AF-B2BD-72A5571507EF}" type="presParOf" srcId="{24E48160-E07A-430D-AD1E-F05A58FE91DF}" destId="{F7557FDB-536C-49B8-BF7D-55C0BAC8F9D6}" srcOrd="0" destOrd="0" presId="urn:microsoft.com/office/officeart/2005/8/layout/vList5"/>
    <dgm:cxn modelId="{1FB41F75-4664-4769-B806-BE1D4B4151A4}" type="presParOf" srcId="{24E48160-E07A-430D-AD1E-F05A58FE91DF}" destId="{A37FA782-0DB6-4171-83B3-E454F4527D7F}" srcOrd="1" destOrd="0" presId="urn:microsoft.com/office/officeart/2005/8/layout/vList5"/>
    <dgm:cxn modelId="{77401F7B-8CFA-4751-AE0A-8F9CDE82111A}" type="presParOf" srcId="{CA4A7502-A2E9-40EC-B6BA-999AEC784239}" destId="{B9336606-BCE2-4896-8432-BD021AAB88E8}" srcOrd="3" destOrd="0" presId="urn:microsoft.com/office/officeart/2005/8/layout/vList5"/>
    <dgm:cxn modelId="{F7453146-5F46-482B-AB8C-74845EB583D7}" type="presParOf" srcId="{CA4A7502-A2E9-40EC-B6BA-999AEC784239}" destId="{35C49BE4-C6BD-4700-9B25-D43ED8ECE824}" srcOrd="4" destOrd="0" presId="urn:microsoft.com/office/officeart/2005/8/layout/vList5"/>
    <dgm:cxn modelId="{853C1D16-A960-4EE8-89E2-217686D89FBD}" type="presParOf" srcId="{35C49BE4-C6BD-4700-9B25-D43ED8ECE824}" destId="{57D37FFF-5166-4018-88E8-5F2A3DB0C7A8}" srcOrd="0" destOrd="0" presId="urn:microsoft.com/office/officeart/2005/8/layout/vList5"/>
    <dgm:cxn modelId="{DA115624-45AB-4C81-9629-ACAEB3E489E5}" type="presParOf" srcId="{35C49BE4-C6BD-4700-9B25-D43ED8ECE824}" destId="{1EC6D168-476A-4390-9153-A55EFAC236B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225192-D6A9-42BA-8CC7-A011F85B9B00}" type="doc">
      <dgm:prSet loTypeId="urn:microsoft.com/office/officeart/2005/8/layout/vList5" loCatId="list" qsTypeId="urn:microsoft.com/office/officeart/2005/8/quickstyle/simple1#52" qsCatId="simple" csTypeId="urn:microsoft.com/office/officeart/2005/8/colors/accent1_2#52" csCatId="accent1" phldr="1"/>
      <dgm:spPr/>
      <dgm:t>
        <a:bodyPr/>
        <a:lstStyle/>
        <a:p>
          <a:endParaRPr lang="ru-RU"/>
        </a:p>
      </dgm:t>
    </dgm:pt>
    <dgm:pt modelId="{AA742FC1-EF32-43E3-8DC1-844C286AE367}">
      <dgm:prSet phldrT="[Текст]" custT="1"/>
      <dgm:spPr/>
      <dgm:t>
        <a:bodyPr/>
        <a:lstStyle/>
        <a:p>
          <a:r>
            <a:rPr lang="ru-RU" sz="2000" dirty="0" smtClean="0">
              <a:latin typeface="Cambria" pitchFamily="18" charset="0"/>
            </a:rPr>
            <a:t>основания</a:t>
          </a:r>
          <a:endParaRPr lang="ru-RU" sz="2000" dirty="0">
            <a:latin typeface="Cambria" pitchFamily="18" charset="0"/>
          </a:endParaRPr>
        </a:p>
      </dgm:t>
    </dgm:pt>
    <dgm:pt modelId="{AAB138A8-BAE7-4144-88DC-A30DC764B04E}" type="parTrans" cxnId="{B8C8E0CC-73A9-4E81-9C3A-1B6043DD19E5}">
      <dgm:prSet/>
      <dgm:spPr/>
      <dgm:t>
        <a:bodyPr/>
        <a:lstStyle/>
        <a:p>
          <a:endParaRPr lang="ru-RU"/>
        </a:p>
      </dgm:t>
    </dgm:pt>
    <dgm:pt modelId="{8F37E53D-4BFA-472C-A9A8-615A82431DBD}" type="sibTrans" cxnId="{B8C8E0CC-73A9-4E81-9C3A-1B6043DD19E5}">
      <dgm:prSet/>
      <dgm:spPr/>
      <dgm:t>
        <a:bodyPr/>
        <a:lstStyle/>
        <a:p>
          <a:endParaRPr lang="ru-RU"/>
        </a:p>
      </dgm:t>
    </dgm:pt>
    <dgm:pt modelId="{A97C9927-2589-4C27-93A8-22304204EE56}">
      <dgm:prSet phldrT="[Текст]" custT="1"/>
      <dgm:spPr/>
      <dgm:t>
        <a:bodyPr/>
        <a:lstStyle/>
        <a:p>
          <a:r>
            <a:rPr lang="ru-RU" sz="1600" dirty="0" smtClean="0">
              <a:latin typeface="Cambria" pitchFamily="18" charset="0"/>
            </a:rPr>
            <a:t>Сумма баллов оценки целевых показателей эффективности и результативности деятельности руководителя ниже нормы, установленной нормативными правовыми </a:t>
          </a:r>
          <a:r>
            <a:rPr lang="ru-RU" sz="1600" dirty="0" smtClean="0">
              <a:latin typeface="Cambria" pitchFamily="18" charset="0"/>
            </a:rPr>
            <a:t>актами</a:t>
          </a:r>
          <a:endParaRPr lang="ru-RU" sz="1600" dirty="0">
            <a:latin typeface="Cambria" pitchFamily="18" charset="0"/>
          </a:endParaRPr>
        </a:p>
      </dgm:t>
    </dgm:pt>
    <dgm:pt modelId="{AA27F80E-48BE-49A5-B825-1B7ACAA4A366}" type="parTrans" cxnId="{3D147BE2-8BF0-4DEB-B869-C3FA182023B7}">
      <dgm:prSet/>
      <dgm:spPr/>
      <dgm:t>
        <a:bodyPr/>
        <a:lstStyle/>
        <a:p>
          <a:endParaRPr lang="ru-RU"/>
        </a:p>
      </dgm:t>
    </dgm:pt>
    <dgm:pt modelId="{5F95F59E-5945-4A9E-9E63-009A3EC9ED60}" type="sibTrans" cxnId="{3D147BE2-8BF0-4DEB-B869-C3FA182023B7}">
      <dgm:prSet/>
      <dgm:spPr/>
      <dgm:t>
        <a:bodyPr/>
        <a:lstStyle/>
        <a:p>
          <a:endParaRPr lang="ru-RU"/>
        </a:p>
      </dgm:t>
    </dgm:pt>
    <dgm:pt modelId="{CB10C3B2-08C2-4E37-A7CA-34D80EF932B0}">
      <dgm:prSet phldrT="[Текст]" custT="1"/>
      <dgm:spPr/>
      <dgm:t>
        <a:bodyPr/>
        <a:lstStyle/>
        <a:p>
          <a:r>
            <a:rPr lang="ru-RU" sz="1600" dirty="0" smtClean="0">
              <a:latin typeface="Cambria" pitchFamily="18" charset="0"/>
            </a:rPr>
            <a:t>Имеет место обнаружение фактов неисполнения или ненадлежащего исполнения должностных обязанностей, повлекших применение дисциплинарных взысканий</a:t>
          </a:r>
          <a:endParaRPr lang="ru-RU" sz="1600" dirty="0">
            <a:latin typeface="Cambria" pitchFamily="18" charset="0"/>
          </a:endParaRPr>
        </a:p>
      </dgm:t>
    </dgm:pt>
    <dgm:pt modelId="{B9632789-98F9-4F57-A5D0-4E7E3F8C179D}" type="parTrans" cxnId="{428652F6-3A72-42DB-B0D3-70F7ACD154D9}">
      <dgm:prSet/>
      <dgm:spPr/>
      <dgm:t>
        <a:bodyPr/>
        <a:lstStyle/>
        <a:p>
          <a:endParaRPr lang="ru-RU"/>
        </a:p>
      </dgm:t>
    </dgm:pt>
    <dgm:pt modelId="{0B1CCBFD-3118-4C25-8696-04A84A4F2272}" type="sibTrans" cxnId="{428652F6-3A72-42DB-B0D3-70F7ACD154D9}">
      <dgm:prSet/>
      <dgm:spPr/>
      <dgm:t>
        <a:bodyPr/>
        <a:lstStyle/>
        <a:p>
          <a:endParaRPr lang="ru-RU"/>
        </a:p>
      </dgm:t>
    </dgm:pt>
    <dgm:pt modelId="{87E6702D-CFD2-4FA3-B395-9FC84C339EFB}">
      <dgm:prSet phldrT="[Текст]" custT="1"/>
      <dgm:spPr/>
      <dgm:t>
        <a:bodyPr/>
        <a:lstStyle/>
        <a:p>
          <a:r>
            <a:rPr lang="ru-RU" sz="2000" dirty="0" smtClean="0">
              <a:latin typeface="Cambria" pitchFamily="18" charset="0"/>
            </a:rPr>
            <a:t>проведение аттестации</a:t>
          </a:r>
          <a:endParaRPr lang="ru-RU" sz="2000" dirty="0">
            <a:latin typeface="Cambria" pitchFamily="18" charset="0"/>
          </a:endParaRPr>
        </a:p>
      </dgm:t>
    </dgm:pt>
    <dgm:pt modelId="{6146A595-CC37-4E66-9A2E-66A055633E80}" type="parTrans" cxnId="{E70855C2-0589-4AF4-8861-A815B660A233}">
      <dgm:prSet/>
      <dgm:spPr/>
      <dgm:t>
        <a:bodyPr/>
        <a:lstStyle/>
        <a:p>
          <a:endParaRPr lang="ru-RU"/>
        </a:p>
      </dgm:t>
    </dgm:pt>
    <dgm:pt modelId="{7D80BE51-D46D-4195-8C27-080DC6E46653}" type="sibTrans" cxnId="{E70855C2-0589-4AF4-8861-A815B660A233}">
      <dgm:prSet/>
      <dgm:spPr/>
      <dgm:t>
        <a:bodyPr/>
        <a:lstStyle/>
        <a:p>
          <a:endParaRPr lang="ru-RU"/>
        </a:p>
      </dgm:t>
    </dgm:pt>
    <dgm:pt modelId="{AF6015DC-186F-4CE4-B188-6D6390B84E91}">
      <dgm:prSet phldrT="[Текст]" custT="1"/>
      <dgm:spPr/>
      <dgm:t>
        <a:bodyPr/>
        <a:lstStyle/>
        <a:p>
          <a:r>
            <a:rPr lang="ru-RU" sz="2000" dirty="0" smtClean="0">
              <a:latin typeface="Cambria" pitchFamily="18" charset="0"/>
            </a:rPr>
            <a:t>Представление (не чаще одного раза в календарный год) </a:t>
          </a:r>
          <a:endParaRPr lang="ru-RU" sz="2000" dirty="0">
            <a:latin typeface="Cambria" pitchFamily="18" charset="0"/>
          </a:endParaRPr>
        </a:p>
      </dgm:t>
    </dgm:pt>
    <dgm:pt modelId="{E9BC5536-4F9A-4D70-B343-FD7BC1857875}" type="parTrans" cxnId="{7BC9C2FD-F2F8-4101-ACBD-793C7402E568}">
      <dgm:prSet/>
      <dgm:spPr/>
      <dgm:t>
        <a:bodyPr/>
        <a:lstStyle/>
        <a:p>
          <a:endParaRPr lang="ru-RU"/>
        </a:p>
      </dgm:t>
    </dgm:pt>
    <dgm:pt modelId="{BE1DD588-F140-4A97-AEC0-6AD844B0A5AB}" type="sibTrans" cxnId="{7BC9C2FD-F2F8-4101-ACBD-793C7402E568}">
      <dgm:prSet/>
      <dgm:spPr/>
      <dgm:t>
        <a:bodyPr/>
        <a:lstStyle/>
        <a:p>
          <a:endParaRPr lang="ru-RU"/>
        </a:p>
      </dgm:t>
    </dgm:pt>
    <dgm:pt modelId="{85C5256A-93FA-4E6F-8267-2D82073A6C2B}">
      <dgm:prSet phldrT="[Текст]"/>
      <dgm:spPr/>
      <dgm:t>
        <a:bodyPr/>
        <a:lstStyle/>
        <a:p>
          <a:r>
            <a:rPr lang="ru-RU" dirty="0" smtClean="0">
              <a:latin typeface="Cambria" pitchFamily="18" charset="0"/>
            </a:rPr>
            <a:t>распространение внеочередной аттестации</a:t>
          </a:r>
          <a:endParaRPr lang="ru-RU" dirty="0">
            <a:latin typeface="Cambria" pitchFamily="18" charset="0"/>
          </a:endParaRPr>
        </a:p>
      </dgm:t>
    </dgm:pt>
    <dgm:pt modelId="{24265B14-3379-4C15-A6CE-0568A19BF03A}" type="parTrans" cxnId="{74910F41-B181-4BBF-8983-16B7243F2E09}">
      <dgm:prSet/>
      <dgm:spPr/>
      <dgm:t>
        <a:bodyPr/>
        <a:lstStyle/>
        <a:p>
          <a:endParaRPr lang="ru-RU"/>
        </a:p>
      </dgm:t>
    </dgm:pt>
    <dgm:pt modelId="{219E0A7B-9C22-4AEF-A75A-16F99D743967}" type="sibTrans" cxnId="{74910F41-B181-4BBF-8983-16B7243F2E09}">
      <dgm:prSet/>
      <dgm:spPr/>
      <dgm:t>
        <a:bodyPr/>
        <a:lstStyle/>
        <a:p>
          <a:endParaRPr lang="ru-RU"/>
        </a:p>
      </dgm:t>
    </dgm:pt>
    <dgm:pt modelId="{E0367B17-6D98-45C9-8DE9-C3E9CB49544E}">
      <dgm:prSet phldrT="[Текст]" custT="1"/>
      <dgm:spPr/>
      <dgm:t>
        <a:bodyPr/>
        <a:lstStyle/>
        <a:p>
          <a:r>
            <a:rPr lang="ru-RU" sz="1800" dirty="0" smtClean="0">
              <a:latin typeface="Cambria" pitchFamily="18" charset="0"/>
            </a:rPr>
            <a:t>Руководители образовательных организаций</a:t>
          </a:r>
          <a:endParaRPr lang="ru-RU" sz="1800" dirty="0">
            <a:latin typeface="Cambria" pitchFamily="18" charset="0"/>
          </a:endParaRPr>
        </a:p>
      </dgm:t>
    </dgm:pt>
    <dgm:pt modelId="{074EEC69-1B57-4C78-AF7E-BF1642958F42}" type="parTrans" cxnId="{5C29A2D3-6F1F-422D-BE2F-0274BD95BF50}">
      <dgm:prSet/>
      <dgm:spPr/>
      <dgm:t>
        <a:bodyPr/>
        <a:lstStyle/>
        <a:p>
          <a:endParaRPr lang="ru-RU"/>
        </a:p>
      </dgm:t>
    </dgm:pt>
    <dgm:pt modelId="{A653F819-C703-45E2-A8A4-0FD84B4F62E3}" type="sibTrans" cxnId="{5C29A2D3-6F1F-422D-BE2F-0274BD95BF50}">
      <dgm:prSet/>
      <dgm:spPr/>
      <dgm:t>
        <a:bodyPr/>
        <a:lstStyle/>
        <a:p>
          <a:endParaRPr lang="ru-RU"/>
        </a:p>
      </dgm:t>
    </dgm:pt>
    <dgm:pt modelId="{CA4A7502-A2E9-40EC-B6BA-999AEC784239}" type="pres">
      <dgm:prSet presAssocID="{48225192-D6A9-42BA-8CC7-A011F85B9B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91127C-6138-4E8B-A471-DD58D5BD6959}" type="pres">
      <dgm:prSet presAssocID="{AA742FC1-EF32-43E3-8DC1-844C286AE367}" presName="linNode" presStyleCnt="0"/>
      <dgm:spPr/>
    </dgm:pt>
    <dgm:pt modelId="{4F9415FB-85B1-498B-AEB7-4268B347C1BF}" type="pres">
      <dgm:prSet presAssocID="{AA742FC1-EF32-43E3-8DC1-844C286AE367}" presName="parentText" presStyleLbl="node1" presStyleIdx="0" presStyleCnt="3" custScaleX="739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BF110-52A4-4F74-9B37-3FE0533014DA}" type="pres">
      <dgm:prSet presAssocID="{AA742FC1-EF32-43E3-8DC1-844C286AE367}" presName="descendantText" presStyleLbl="alignAccFollowNode1" presStyleIdx="0" presStyleCnt="3" custScaleX="121420" custScaleY="1888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1CFE68-BAC8-47ED-BFD9-2FB04357E5AF}" type="pres">
      <dgm:prSet presAssocID="{8F37E53D-4BFA-472C-A9A8-615A82431DBD}" presName="sp" presStyleCnt="0"/>
      <dgm:spPr/>
    </dgm:pt>
    <dgm:pt modelId="{24E48160-E07A-430D-AD1E-F05A58FE91DF}" type="pres">
      <dgm:prSet presAssocID="{87E6702D-CFD2-4FA3-B395-9FC84C339EFB}" presName="linNode" presStyleCnt="0"/>
      <dgm:spPr/>
    </dgm:pt>
    <dgm:pt modelId="{F7557FDB-536C-49B8-BF7D-55C0BAC8F9D6}" type="pres">
      <dgm:prSet presAssocID="{87E6702D-CFD2-4FA3-B395-9FC84C339EFB}" presName="parentText" presStyleLbl="node1" presStyleIdx="1" presStyleCnt="3" custScaleX="110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7FA782-0DB6-4171-83B3-E454F4527D7F}" type="pres">
      <dgm:prSet presAssocID="{87E6702D-CFD2-4FA3-B395-9FC84C339EFB}" presName="descendantText" presStyleLbl="alignAccFollowNode1" presStyleIdx="1" presStyleCnt="3" custScaleX="180739" custScaleY="824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336606-BCE2-4896-8432-BD021AAB88E8}" type="pres">
      <dgm:prSet presAssocID="{7D80BE51-D46D-4195-8C27-080DC6E46653}" presName="sp" presStyleCnt="0"/>
      <dgm:spPr/>
    </dgm:pt>
    <dgm:pt modelId="{35C49BE4-C6BD-4700-9B25-D43ED8ECE824}" type="pres">
      <dgm:prSet presAssocID="{85C5256A-93FA-4E6F-8267-2D82073A6C2B}" presName="linNode" presStyleCnt="0"/>
      <dgm:spPr/>
    </dgm:pt>
    <dgm:pt modelId="{57D37FFF-5166-4018-88E8-5F2A3DB0C7A8}" type="pres">
      <dgm:prSet presAssocID="{85C5256A-93FA-4E6F-8267-2D82073A6C2B}" presName="parentText" presStyleLbl="node1" presStyleIdx="2" presStyleCnt="3" custScaleX="819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C6D168-476A-4390-9153-A55EFAC236BA}" type="pres">
      <dgm:prSet presAssocID="{85C5256A-93FA-4E6F-8267-2D82073A6C2B}" presName="descendantText" presStyleLbl="alignAccFollowNode1" presStyleIdx="2" presStyleCnt="3" custScaleX="123293" custLinFactNeighborX="5526" custLinFactNeighborY="185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C58FF9-8F60-4248-987E-9FE684A1B4A5}" type="presOf" srcId="{A97C9927-2589-4C27-93A8-22304204EE56}" destId="{D13BF110-52A4-4F74-9B37-3FE0533014DA}" srcOrd="0" destOrd="0" presId="urn:microsoft.com/office/officeart/2005/8/layout/vList5"/>
    <dgm:cxn modelId="{BBB168CA-AE6B-4F0A-86E9-302F85644030}" type="presOf" srcId="{87E6702D-CFD2-4FA3-B395-9FC84C339EFB}" destId="{F7557FDB-536C-49B8-BF7D-55C0BAC8F9D6}" srcOrd="0" destOrd="0" presId="urn:microsoft.com/office/officeart/2005/8/layout/vList5"/>
    <dgm:cxn modelId="{5B259DAB-4C41-420D-AC16-25E9ED5E8D1B}" type="presOf" srcId="{48225192-D6A9-42BA-8CC7-A011F85B9B00}" destId="{CA4A7502-A2E9-40EC-B6BA-999AEC784239}" srcOrd="0" destOrd="0" presId="urn:microsoft.com/office/officeart/2005/8/layout/vList5"/>
    <dgm:cxn modelId="{3D147BE2-8BF0-4DEB-B869-C3FA182023B7}" srcId="{AA742FC1-EF32-43E3-8DC1-844C286AE367}" destId="{A97C9927-2589-4C27-93A8-22304204EE56}" srcOrd="0" destOrd="0" parTransId="{AA27F80E-48BE-49A5-B825-1B7ACAA4A366}" sibTransId="{5F95F59E-5945-4A9E-9E63-009A3EC9ED60}"/>
    <dgm:cxn modelId="{428652F6-3A72-42DB-B0D3-70F7ACD154D9}" srcId="{AA742FC1-EF32-43E3-8DC1-844C286AE367}" destId="{CB10C3B2-08C2-4E37-A7CA-34D80EF932B0}" srcOrd="1" destOrd="0" parTransId="{B9632789-98F9-4F57-A5D0-4E7E3F8C179D}" sibTransId="{0B1CCBFD-3118-4C25-8696-04A84A4F2272}"/>
    <dgm:cxn modelId="{79ACE405-3BDE-4212-A6E2-AC1448F20323}" type="presOf" srcId="{E0367B17-6D98-45C9-8DE9-C3E9CB49544E}" destId="{1EC6D168-476A-4390-9153-A55EFAC236BA}" srcOrd="0" destOrd="0" presId="urn:microsoft.com/office/officeart/2005/8/layout/vList5"/>
    <dgm:cxn modelId="{7BC9C2FD-F2F8-4101-ACBD-793C7402E568}" srcId="{87E6702D-CFD2-4FA3-B395-9FC84C339EFB}" destId="{AF6015DC-186F-4CE4-B188-6D6390B84E91}" srcOrd="0" destOrd="0" parTransId="{E9BC5536-4F9A-4D70-B343-FD7BC1857875}" sibTransId="{BE1DD588-F140-4A97-AEC0-6AD844B0A5AB}"/>
    <dgm:cxn modelId="{4F8D2EC2-756B-44D0-9FA1-0804B00C598C}" type="presOf" srcId="{CB10C3B2-08C2-4E37-A7CA-34D80EF932B0}" destId="{D13BF110-52A4-4F74-9B37-3FE0533014DA}" srcOrd="0" destOrd="1" presId="urn:microsoft.com/office/officeart/2005/8/layout/vList5"/>
    <dgm:cxn modelId="{5C29A2D3-6F1F-422D-BE2F-0274BD95BF50}" srcId="{85C5256A-93FA-4E6F-8267-2D82073A6C2B}" destId="{E0367B17-6D98-45C9-8DE9-C3E9CB49544E}" srcOrd="0" destOrd="0" parTransId="{074EEC69-1B57-4C78-AF7E-BF1642958F42}" sibTransId="{A653F819-C703-45E2-A8A4-0FD84B4F62E3}"/>
    <dgm:cxn modelId="{B8C8E0CC-73A9-4E81-9C3A-1B6043DD19E5}" srcId="{48225192-D6A9-42BA-8CC7-A011F85B9B00}" destId="{AA742FC1-EF32-43E3-8DC1-844C286AE367}" srcOrd="0" destOrd="0" parTransId="{AAB138A8-BAE7-4144-88DC-A30DC764B04E}" sibTransId="{8F37E53D-4BFA-472C-A9A8-615A82431DBD}"/>
    <dgm:cxn modelId="{534B5848-2E18-44B1-94A2-3D0F4957EB3C}" type="presOf" srcId="{AF6015DC-186F-4CE4-B188-6D6390B84E91}" destId="{A37FA782-0DB6-4171-83B3-E454F4527D7F}" srcOrd="0" destOrd="0" presId="urn:microsoft.com/office/officeart/2005/8/layout/vList5"/>
    <dgm:cxn modelId="{E1AF82E5-D46E-4B70-A5B5-41078B3EBD9A}" type="presOf" srcId="{85C5256A-93FA-4E6F-8267-2D82073A6C2B}" destId="{57D37FFF-5166-4018-88E8-5F2A3DB0C7A8}" srcOrd="0" destOrd="0" presId="urn:microsoft.com/office/officeart/2005/8/layout/vList5"/>
    <dgm:cxn modelId="{74910F41-B181-4BBF-8983-16B7243F2E09}" srcId="{48225192-D6A9-42BA-8CC7-A011F85B9B00}" destId="{85C5256A-93FA-4E6F-8267-2D82073A6C2B}" srcOrd="2" destOrd="0" parTransId="{24265B14-3379-4C15-A6CE-0568A19BF03A}" sibTransId="{219E0A7B-9C22-4AEF-A75A-16F99D743967}"/>
    <dgm:cxn modelId="{E70855C2-0589-4AF4-8861-A815B660A233}" srcId="{48225192-D6A9-42BA-8CC7-A011F85B9B00}" destId="{87E6702D-CFD2-4FA3-B395-9FC84C339EFB}" srcOrd="1" destOrd="0" parTransId="{6146A595-CC37-4E66-9A2E-66A055633E80}" sibTransId="{7D80BE51-D46D-4195-8C27-080DC6E46653}"/>
    <dgm:cxn modelId="{4F0412D5-629B-4303-97DC-12817007AD5B}" type="presOf" srcId="{AA742FC1-EF32-43E3-8DC1-844C286AE367}" destId="{4F9415FB-85B1-498B-AEB7-4268B347C1BF}" srcOrd="0" destOrd="0" presId="urn:microsoft.com/office/officeart/2005/8/layout/vList5"/>
    <dgm:cxn modelId="{F48B0FE5-E150-416A-8E43-95267C9ABE08}" type="presParOf" srcId="{CA4A7502-A2E9-40EC-B6BA-999AEC784239}" destId="{C291127C-6138-4E8B-A471-DD58D5BD6959}" srcOrd="0" destOrd="0" presId="urn:microsoft.com/office/officeart/2005/8/layout/vList5"/>
    <dgm:cxn modelId="{320F7F31-D20C-4C53-9C57-D91AAD3296AB}" type="presParOf" srcId="{C291127C-6138-4E8B-A471-DD58D5BD6959}" destId="{4F9415FB-85B1-498B-AEB7-4268B347C1BF}" srcOrd="0" destOrd="0" presId="urn:microsoft.com/office/officeart/2005/8/layout/vList5"/>
    <dgm:cxn modelId="{33EA1DF6-D842-4EBD-8CD9-F2EF7165AFFD}" type="presParOf" srcId="{C291127C-6138-4E8B-A471-DD58D5BD6959}" destId="{D13BF110-52A4-4F74-9B37-3FE0533014DA}" srcOrd="1" destOrd="0" presId="urn:microsoft.com/office/officeart/2005/8/layout/vList5"/>
    <dgm:cxn modelId="{209D20F1-5B5D-42AB-A583-6E4047F8CC65}" type="presParOf" srcId="{CA4A7502-A2E9-40EC-B6BA-999AEC784239}" destId="{9E1CFE68-BAC8-47ED-BFD9-2FB04357E5AF}" srcOrd="1" destOrd="0" presId="urn:microsoft.com/office/officeart/2005/8/layout/vList5"/>
    <dgm:cxn modelId="{4D78F242-2668-4D94-B130-6C934690DED0}" type="presParOf" srcId="{CA4A7502-A2E9-40EC-B6BA-999AEC784239}" destId="{24E48160-E07A-430D-AD1E-F05A58FE91DF}" srcOrd="2" destOrd="0" presId="urn:microsoft.com/office/officeart/2005/8/layout/vList5"/>
    <dgm:cxn modelId="{7138A6F3-66A2-4CB9-A026-A660CA0AD8A2}" type="presParOf" srcId="{24E48160-E07A-430D-AD1E-F05A58FE91DF}" destId="{F7557FDB-536C-49B8-BF7D-55C0BAC8F9D6}" srcOrd="0" destOrd="0" presId="urn:microsoft.com/office/officeart/2005/8/layout/vList5"/>
    <dgm:cxn modelId="{15A28DF2-FCDA-42C8-9EF0-8F49AEB798A2}" type="presParOf" srcId="{24E48160-E07A-430D-AD1E-F05A58FE91DF}" destId="{A37FA782-0DB6-4171-83B3-E454F4527D7F}" srcOrd="1" destOrd="0" presId="urn:microsoft.com/office/officeart/2005/8/layout/vList5"/>
    <dgm:cxn modelId="{6B61ED6A-1028-406D-90D7-887EF4B06626}" type="presParOf" srcId="{CA4A7502-A2E9-40EC-B6BA-999AEC784239}" destId="{B9336606-BCE2-4896-8432-BD021AAB88E8}" srcOrd="3" destOrd="0" presId="urn:microsoft.com/office/officeart/2005/8/layout/vList5"/>
    <dgm:cxn modelId="{EE9F9FB5-5DC5-4569-AA2D-25E83F79A401}" type="presParOf" srcId="{CA4A7502-A2E9-40EC-B6BA-999AEC784239}" destId="{35C49BE4-C6BD-4700-9B25-D43ED8ECE824}" srcOrd="4" destOrd="0" presId="urn:microsoft.com/office/officeart/2005/8/layout/vList5"/>
    <dgm:cxn modelId="{7A71C48D-B713-4FA8-B2E5-2C4EE516F719}" type="presParOf" srcId="{35C49BE4-C6BD-4700-9B25-D43ED8ECE824}" destId="{57D37FFF-5166-4018-88E8-5F2A3DB0C7A8}" srcOrd="0" destOrd="0" presId="urn:microsoft.com/office/officeart/2005/8/layout/vList5"/>
    <dgm:cxn modelId="{E66C24D6-3065-4456-A86F-FE46445F7FD3}" type="presParOf" srcId="{35C49BE4-C6BD-4700-9B25-D43ED8ECE824}" destId="{1EC6D168-476A-4390-9153-A55EFAC236B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3BF110-52A4-4F74-9B37-3FE0533014DA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Cambria" pitchFamily="18" charset="0"/>
            </a:rPr>
            <a:t>Жалобы обучающихся, родителей на низкие показатели результатов работы, качество образования, воспитания и др.</a:t>
          </a:r>
          <a:endParaRPr lang="ru-RU" sz="2000" kern="1200" dirty="0">
            <a:latin typeface="Cambria" pitchFamily="18" charset="0"/>
          </a:endParaRPr>
        </a:p>
      </dsp:txBody>
      <dsp:txXfrm rot="5400000">
        <a:off x="5012703" y="-1901980"/>
        <a:ext cx="1166849" cy="5266944"/>
      </dsp:txXfrm>
    </dsp:sp>
    <dsp:sp modelId="{4F9415FB-85B1-498B-AEB7-4268B347C1BF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Cambria" pitchFamily="18" charset="0"/>
            </a:rPr>
            <a:t>основания</a:t>
          </a:r>
          <a:endParaRPr lang="ru-RU" sz="2400" kern="1200" dirty="0">
            <a:latin typeface="Cambria" pitchFamily="18" charset="0"/>
          </a:endParaRPr>
        </a:p>
      </dsp:txBody>
      <dsp:txXfrm>
        <a:off x="0" y="2209"/>
        <a:ext cx="2962656" cy="1458562"/>
      </dsp:txXfrm>
    </dsp:sp>
    <dsp:sp modelId="{A37FA782-0DB6-4171-83B3-E454F4527D7F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Cambria" pitchFamily="18" charset="0"/>
            </a:rPr>
            <a:t>Решение работодателя о проведении</a:t>
          </a:r>
          <a:endParaRPr lang="ru-RU" sz="2000" kern="1200" dirty="0">
            <a:latin typeface="Cambria" pitchFamily="18" charset="0"/>
          </a:endParaRPr>
        </a:p>
      </dsp:txBody>
      <dsp:txXfrm rot="5400000">
        <a:off x="5012703" y="-370490"/>
        <a:ext cx="1166849" cy="5266944"/>
      </dsp:txXfrm>
    </dsp:sp>
    <dsp:sp modelId="{F7557FDB-536C-49B8-BF7D-55C0BAC8F9D6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Cambria" pitchFamily="18" charset="0"/>
            </a:rPr>
            <a:t>проведение аттестации</a:t>
          </a:r>
          <a:endParaRPr lang="ru-RU" sz="2400" kern="1200" dirty="0">
            <a:latin typeface="Cambria" pitchFamily="18" charset="0"/>
          </a:endParaRPr>
        </a:p>
      </dsp:txBody>
      <dsp:txXfrm>
        <a:off x="0" y="1533700"/>
        <a:ext cx="2962656" cy="1458562"/>
      </dsp:txXfrm>
    </dsp:sp>
    <dsp:sp modelId="{1EC6D168-476A-4390-9153-A55EFAC236BA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Cambria" pitchFamily="18" charset="0"/>
            </a:rPr>
            <a:t>Педагогические работники (независимо от наличия квалификационных категорий)</a:t>
          </a:r>
          <a:endParaRPr lang="ru-RU" sz="2000" kern="1200" dirty="0">
            <a:latin typeface="Cambria" pitchFamily="18" charset="0"/>
          </a:endParaRPr>
        </a:p>
      </dsp:txBody>
      <dsp:txXfrm rot="5400000">
        <a:off x="5012703" y="1160999"/>
        <a:ext cx="1166849" cy="5266944"/>
      </dsp:txXfrm>
    </dsp:sp>
    <dsp:sp modelId="{57D37FFF-5166-4018-88E8-5F2A3DB0C7A8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Cambria" pitchFamily="18" charset="0"/>
            </a:rPr>
            <a:t>распространение внеочередной аттестации</a:t>
          </a:r>
          <a:endParaRPr lang="ru-RU" sz="2400" kern="1200" dirty="0">
            <a:latin typeface="Cambria" pitchFamily="18" charset="0"/>
          </a:endParaRPr>
        </a:p>
      </dsp:txBody>
      <dsp:txXfrm>
        <a:off x="0" y="3065190"/>
        <a:ext cx="2962656" cy="14585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3BF110-52A4-4F74-9B37-3FE0533014DA}">
      <dsp:nvSpPr>
        <dsp:cNvPr id="0" name=""/>
        <dsp:cNvSpPr/>
      </dsp:nvSpPr>
      <dsp:spPr>
        <a:xfrm rot="5400000">
          <a:off x="4216905" y="-2115997"/>
          <a:ext cx="1892818" cy="61265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ambria" pitchFamily="18" charset="0"/>
            </a:rPr>
            <a:t>Сумма баллов оценки целевых показателей эффективности и результативности деятельности руководителя ниже нормы, установленной нормативными правовыми актами министерства образования Нижегородской области для каждого типа образовательной организации</a:t>
          </a:r>
          <a:endParaRPr lang="ru-RU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ambria" pitchFamily="18" charset="0"/>
            </a:rPr>
            <a:t>Имеет место обнаружение фактов неисполнения или ненадлежащего исполнения должностных обязанностей, повлекших применение дисциплинарных взысканий</a:t>
          </a:r>
          <a:endParaRPr lang="ru-RU" sz="1600" kern="1200" dirty="0">
            <a:latin typeface="Cambria" pitchFamily="18" charset="0"/>
          </a:endParaRPr>
        </a:p>
      </dsp:txBody>
      <dsp:txXfrm rot="5400000">
        <a:off x="4216905" y="-2115997"/>
        <a:ext cx="1892818" cy="6126578"/>
      </dsp:txXfrm>
    </dsp:sp>
    <dsp:sp modelId="{4F9415FB-85B1-498B-AEB7-4268B347C1BF}">
      <dsp:nvSpPr>
        <dsp:cNvPr id="0" name=""/>
        <dsp:cNvSpPr/>
      </dsp:nvSpPr>
      <dsp:spPr>
        <a:xfrm>
          <a:off x="1226" y="320773"/>
          <a:ext cx="2098798" cy="12530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itchFamily="18" charset="0"/>
            </a:rPr>
            <a:t>основания</a:t>
          </a:r>
          <a:endParaRPr lang="ru-RU" sz="2000" kern="1200" dirty="0">
            <a:latin typeface="Cambria" pitchFamily="18" charset="0"/>
          </a:endParaRPr>
        </a:p>
      </dsp:txBody>
      <dsp:txXfrm>
        <a:off x="1226" y="320773"/>
        <a:ext cx="2098798" cy="1253037"/>
      </dsp:txXfrm>
    </dsp:sp>
    <dsp:sp modelId="{A37FA782-0DB6-4171-83B3-E454F4527D7F}">
      <dsp:nvSpPr>
        <dsp:cNvPr id="0" name=""/>
        <dsp:cNvSpPr/>
      </dsp:nvSpPr>
      <dsp:spPr>
        <a:xfrm rot="5400000">
          <a:off x="4751882" y="-480262"/>
          <a:ext cx="826714" cy="61262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Cambria" pitchFamily="18" charset="0"/>
            </a:rPr>
            <a:t>Представление (не чаще одного раза в календарный год) </a:t>
          </a:r>
          <a:endParaRPr lang="ru-RU" sz="2000" kern="1200" dirty="0">
            <a:latin typeface="Cambria" pitchFamily="18" charset="0"/>
          </a:endParaRPr>
        </a:p>
      </dsp:txBody>
      <dsp:txXfrm rot="5400000">
        <a:off x="4751882" y="-480262"/>
        <a:ext cx="826714" cy="6126268"/>
      </dsp:txXfrm>
    </dsp:sp>
    <dsp:sp modelId="{F7557FDB-536C-49B8-BF7D-55C0BAC8F9D6}">
      <dsp:nvSpPr>
        <dsp:cNvPr id="0" name=""/>
        <dsp:cNvSpPr/>
      </dsp:nvSpPr>
      <dsp:spPr>
        <a:xfrm>
          <a:off x="1226" y="1956353"/>
          <a:ext cx="2100878" cy="12530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mbria" pitchFamily="18" charset="0"/>
            </a:rPr>
            <a:t>проведение аттестации</a:t>
          </a:r>
          <a:endParaRPr lang="ru-RU" sz="2000" kern="1200" dirty="0">
            <a:latin typeface="Cambria" pitchFamily="18" charset="0"/>
          </a:endParaRPr>
        </a:p>
      </dsp:txBody>
      <dsp:txXfrm>
        <a:off x="1226" y="1956353"/>
        <a:ext cx="2100878" cy="1253037"/>
      </dsp:txXfrm>
    </dsp:sp>
    <dsp:sp modelId="{1EC6D168-476A-4390-9153-A55EFAC236BA}">
      <dsp:nvSpPr>
        <dsp:cNvPr id="0" name=""/>
        <dsp:cNvSpPr/>
      </dsp:nvSpPr>
      <dsp:spPr>
        <a:xfrm rot="5400000">
          <a:off x="4735161" y="1031524"/>
          <a:ext cx="1002430" cy="59864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Cambria" pitchFamily="18" charset="0"/>
            </a:rPr>
            <a:t>Руководители образовательных организаций</a:t>
          </a:r>
          <a:endParaRPr lang="ru-RU" sz="1800" kern="1200" dirty="0">
            <a:latin typeface="Cambria" pitchFamily="18" charset="0"/>
          </a:endParaRPr>
        </a:p>
      </dsp:txBody>
      <dsp:txXfrm rot="5400000">
        <a:off x="4735161" y="1031524"/>
        <a:ext cx="1002430" cy="5986447"/>
      </dsp:txXfrm>
    </dsp:sp>
    <dsp:sp modelId="{57D37FFF-5166-4018-88E8-5F2A3DB0C7A8}">
      <dsp:nvSpPr>
        <dsp:cNvPr id="0" name=""/>
        <dsp:cNvSpPr/>
      </dsp:nvSpPr>
      <dsp:spPr>
        <a:xfrm>
          <a:off x="1226" y="3272042"/>
          <a:ext cx="2239555" cy="12530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Cambria" pitchFamily="18" charset="0"/>
            </a:rPr>
            <a:t>распространение внеочередной аттестации</a:t>
          </a:r>
          <a:endParaRPr lang="ru-RU" sz="1800" kern="1200" dirty="0">
            <a:latin typeface="Cambria" pitchFamily="18" charset="0"/>
          </a:endParaRPr>
        </a:p>
      </dsp:txBody>
      <dsp:txXfrm>
        <a:off x="1226" y="3272042"/>
        <a:ext cx="2239555" cy="1253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5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5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165B207-AD63-48B2-926A-B2C5950CADC0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A34CA5-CAA8-40B5-AB03-7B36258C86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3696E6A-DF1F-4B99-8011-4BD13DD00EF4}" type="slidenum">
              <a:rPr lang="ru-RU" sz="1200">
                <a:latin typeface="+mn-lt"/>
              </a:rPr>
              <a:pPr algn="r">
                <a:defRPr/>
              </a:pPr>
              <a:t>1</a:t>
            </a:fld>
            <a:endParaRPr lang="ru-RU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EC8CD-383F-4B53-B0B4-080B439E7486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B6FC0-64B6-42C9-B283-D87F9EBCF1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46AB5-BF91-4DD1-9328-089BDF8DBBBD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982DD-8EA1-492E-BADB-D39A12260D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8523F-228D-4814-866E-9CFBA71416DA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C9306-9349-42C2-BD5A-E7C411B6F1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5200" y="1498602"/>
            <a:ext cx="5257800" cy="329882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400" cap="none" baseline="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5200" y="4927600"/>
            <a:ext cx="5257800" cy="1244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4D46F-E99E-4E9A-B443-45163ECDA4BD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3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B2C8F-B0AB-4003-8115-748731E5C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2971800" y="0"/>
            <a:ext cx="59436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1" y="1701800"/>
            <a:ext cx="2514600" cy="2844800"/>
          </a:xfrm>
        </p:spPr>
        <p:txBody>
          <a:bodyPr>
            <a:normAutofit/>
          </a:bodyPr>
          <a:lstStyle>
            <a:lvl1pPr algn="l">
              <a:defRPr sz="2000" b="1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2800" y="482600"/>
            <a:ext cx="5105400" cy="5892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8601" y="4648200"/>
            <a:ext cx="2514600" cy="17272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5609E-5984-4A6C-A313-187F760E8498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9FD60-509C-4FC6-A2AA-C2FE331B00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1562100" y="0"/>
            <a:ext cx="60198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4800600"/>
            <a:ext cx="5486400" cy="762000"/>
          </a:xfrm>
        </p:spPr>
        <p:txBody>
          <a:bodyPr>
            <a:normAutofit/>
          </a:bodyPr>
          <a:lstStyle>
            <a:lvl1pPr algn="l">
              <a:defRPr sz="2000" b="1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279402"/>
            <a:ext cx="5486400" cy="4448175"/>
          </a:xfrm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5562600"/>
            <a:ext cx="5486400" cy="8128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0D6DF-3BD0-4E11-99AD-6A246BFA140E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EBAB0-4DE4-4547-A995-5F2DFD0025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088A6-20B7-431C-89FB-D001AA77F4DC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AA274-4972-420C-982E-439E166293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E6A50-3CAB-475D-91BA-C5F6D7D41C65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3D6A9-A53E-4729-8124-537B4677F5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7AD8-27E8-4B76-93E6-0F4A25B00FD5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E7E00-582A-42FB-AC73-ABE94FC7AB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8618F-728E-40D4-A4B4-93C65495764D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50570-2ACA-4EDB-8B7B-FE029B73F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BD5F6-3291-4C7C-B241-B1B077296091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FB890-FE84-436A-921E-F37F346F75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20786-8EE4-4E27-9E75-A68DE6848403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3CD8-CED5-4748-B66E-56DE639843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0ADD8-3D79-4936-85A2-EA3C71F149EF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A8E13-3C3A-4203-8AD8-815C5174D5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228E9-E5A0-4844-A3E0-24C6AE5DDDC0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1BBC6-BB71-480F-ACC4-CAC8B67D7F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218D9392-4425-4A7F-BCFA-DCD7617FA8D0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66A47E71-2F3F-45E5-B016-86C5DA2F3C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76200"/>
            <a:ext cx="76200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899" tIns="60949" rIns="121899" bIns="6094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701800"/>
            <a:ext cx="76200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" name="Дата 4"/>
          <p:cNvSpPr>
            <a:spLocks noGrp="1"/>
          </p:cNvSpPr>
          <p:nvPr>
            <p:ph type="dt" sz="half" idx="2"/>
          </p:nvPr>
        </p:nvSpPr>
        <p:spPr>
          <a:xfrm>
            <a:off x="838200" y="6400800"/>
            <a:ext cx="2057400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D21620-7051-410B-A2A1-7337253650FA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11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2932113" y="6400800"/>
            <a:ext cx="4662487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7627938" y="6400800"/>
            <a:ext cx="830262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8DA3F8-38C2-40D8-9CB2-8429EA5EC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6" r:id="rId3"/>
    <p:sldLayoutId id="2147483707" r:id="rId4"/>
  </p:sldLayoutIdLst>
  <p:transition spd="med">
    <p:fade/>
  </p:transition>
  <p:txStyles>
    <p:titleStyle>
      <a:lvl1pPr algn="l" defTabSz="121761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l" defTabSz="121761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defTabSz="121761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defTabSz="121761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defTabSz="121761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defTabSz="1217613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6pPr>
      <a:lvl7pPr marL="914400" algn="l" defTabSz="1217613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7pPr>
      <a:lvl8pPr marL="1371600" algn="l" defTabSz="1217613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8pPr>
      <a:lvl9pPr marL="1828800" algn="l" defTabSz="1217613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9pPr>
    </p:titleStyle>
    <p:bodyStyle>
      <a:lvl1pPr marL="303213" indent="-303213" algn="l" defTabSz="1217613" rtl="0" eaLnBrk="0" fontAlgn="base" hangingPunct="0">
        <a:lnSpc>
          <a:spcPct val="95000"/>
        </a:lnSpc>
        <a:spcBef>
          <a:spcPts val="1863"/>
        </a:spcBef>
        <a:spcAft>
          <a:spcPct val="0"/>
        </a:spcAft>
        <a:buSzPct val="100000"/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30250" indent="-303213" algn="l" defTabSz="1217613" rtl="0" eaLnBrk="0" fontAlgn="base" hangingPunct="0">
        <a:lnSpc>
          <a:spcPct val="95000"/>
        </a:lnSpc>
        <a:spcBef>
          <a:spcPts val="1063"/>
        </a:spcBef>
        <a:spcAft>
          <a:spcPct val="0"/>
        </a:spcAft>
        <a:buSzPct val="100000"/>
        <a:buFont typeface="Century Gothic" pitchFamily="34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57288" indent="-303213" algn="l" defTabSz="1217613" rtl="0" eaLnBrk="0" fontAlgn="base" hangingPunct="0">
        <a:lnSpc>
          <a:spcPct val="95000"/>
        </a:lnSpc>
        <a:spcBef>
          <a:spcPts val="1063"/>
        </a:spcBef>
        <a:spcAft>
          <a:spcPct val="0"/>
        </a:spcAft>
        <a:buSzPct val="100000"/>
        <a:buFont typeface="Century Gothic" pitchFamily="34" charset="0"/>
        <a:buChar char="–"/>
        <a:defRPr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584325" indent="-303213" algn="l" defTabSz="1217613" rtl="0" eaLnBrk="0" fontAlgn="base" hangingPunct="0">
        <a:lnSpc>
          <a:spcPct val="95000"/>
        </a:lnSpc>
        <a:spcBef>
          <a:spcPts val="1063"/>
        </a:spcBef>
        <a:spcAft>
          <a:spcPct val="0"/>
        </a:spcAft>
        <a:buSzPct val="100000"/>
        <a:buFont typeface="Century Gothic" pitchFamily="34" charset="0"/>
        <a:buChar char="–"/>
        <a:defRPr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09775" indent="-303213" algn="l" defTabSz="1217613" rtl="0" eaLnBrk="0" fontAlgn="base" hangingPunct="0">
        <a:lnSpc>
          <a:spcPct val="95000"/>
        </a:lnSpc>
        <a:spcBef>
          <a:spcPts val="1063"/>
        </a:spcBef>
        <a:spcAft>
          <a:spcPct val="0"/>
        </a:spcAft>
        <a:buSzPct val="100000"/>
        <a:buFont typeface="Century Gothic" pitchFamily="34" charset="0"/>
        <a:buChar char="–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SzPct val="9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SzPct val="9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SzPct val="9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78859" indent="-304747" algn="l" defTabSz="1218987" rtl="0" eaLnBrk="1" latinLnBrk="0" hangingPunct="1">
        <a:lnSpc>
          <a:spcPct val="95000"/>
        </a:lnSpc>
        <a:spcBef>
          <a:spcPts val="1066"/>
        </a:spcBef>
        <a:buSzPct val="9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700338" y="0"/>
            <a:ext cx="6192837" cy="3716338"/>
          </a:xfrm>
        </p:spPr>
        <p:txBody>
          <a:bodyPr lIns="91440" tIns="45720" rIns="91440" bIns="45720" anchor="ctr"/>
          <a:lstStyle/>
          <a:p>
            <a:pPr algn="ctr" eaLnBrk="1" hangingPunct="1"/>
            <a:r>
              <a:rPr lang="ru-RU" sz="3200" b="1" smtClean="0">
                <a:latin typeface="Cambria" pitchFamily="18" charset="0"/>
              </a:rPr>
              <a:t>ИЗМЕНЕНИЯ В АТТЕСТАЦИИ ПЕДАГОГИЧЕСКИХ РАБОТНИКОВ И РУКОВОДИТЕЛЕЙ ОБРАЗОВАТЕЛЬНЫХ ОРГАНИЗАЦИЙ </a:t>
            </a:r>
            <a:br>
              <a:rPr lang="ru-RU" sz="3200" b="1" smtClean="0">
                <a:latin typeface="Cambria" pitchFamily="18" charset="0"/>
              </a:rPr>
            </a:br>
            <a:r>
              <a:rPr lang="ru-RU" sz="3200" smtClean="0">
                <a:latin typeface="Cambria" pitchFamily="18" charset="0"/>
              </a:rPr>
              <a:t>(в соответствии с Федеральным законом Об образовании в РФ)</a:t>
            </a:r>
          </a:p>
        </p:txBody>
      </p:sp>
      <p:sp>
        <p:nvSpPr>
          <p:cNvPr id="1945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771775" y="3959225"/>
            <a:ext cx="5976938" cy="2709863"/>
          </a:xfrm>
        </p:spPr>
        <p:txBody>
          <a:bodyPr lIns="91440" tIns="45720" rIns="91440" bIns="45720"/>
          <a:lstStyle/>
          <a:p>
            <a:pPr marL="0" indent="0" algn="r" defTabSz="91440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dirty="0" smtClean="0">
                <a:latin typeface="Cambria" pitchFamily="18" charset="0"/>
              </a:rPr>
              <a:t>Отдел по аттестации педагогических кадров ТГИП и ПКК</a:t>
            </a:r>
            <a:endParaRPr lang="ru-RU" sz="1800" dirty="0" smtClean="0">
              <a:latin typeface="Cambria" pitchFamily="18" charset="0"/>
            </a:endParaRPr>
          </a:p>
          <a:p>
            <a:pPr marL="0" indent="0" algn="ctr" defTabSz="91440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dirty="0" smtClean="0">
                <a:latin typeface="Cambria" pitchFamily="18" charset="0"/>
              </a:rPr>
              <a:t> </a:t>
            </a:r>
            <a:r>
              <a:rPr lang="ru-RU" sz="1800" dirty="0" smtClean="0">
                <a:latin typeface="Cambria" pitchFamily="18" charset="0"/>
              </a:rPr>
              <a:t>20 сентября </a:t>
            </a:r>
            <a:r>
              <a:rPr lang="ru-RU" sz="1800" dirty="0" smtClean="0">
                <a:latin typeface="Cambria" pitchFamily="18" charset="0"/>
              </a:rPr>
              <a:t>2013 г</a:t>
            </a:r>
            <a:r>
              <a:rPr lang="ru-RU" sz="1800" dirty="0" smtClean="0">
                <a:latin typeface="Cambria" pitchFamily="18" charset="0"/>
              </a:rPr>
              <a:t>.</a:t>
            </a:r>
          </a:p>
          <a:p>
            <a:pPr marL="0" indent="0" algn="ctr" defTabSz="91440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dirty="0" smtClean="0">
                <a:latin typeface="Cambria" pitchFamily="18" charset="0"/>
              </a:rPr>
              <a:t>е</a:t>
            </a:r>
            <a:r>
              <a:rPr lang="en-US" sz="1800" dirty="0" smtClean="0">
                <a:latin typeface="Cambria" pitchFamily="18" charset="0"/>
              </a:rPr>
              <a:t>-mail</a:t>
            </a:r>
            <a:r>
              <a:rPr lang="ru-RU" sz="1800" dirty="0" smtClean="0">
                <a:latin typeface="Cambria" pitchFamily="18" charset="0"/>
              </a:rPr>
              <a:t>: </a:t>
            </a:r>
            <a:r>
              <a:rPr lang="en-US" sz="1800" dirty="0" smtClean="0">
                <a:latin typeface="Cambria" pitchFamily="18" charset="0"/>
              </a:rPr>
              <a:t>attestazia@bk.ru</a:t>
            </a:r>
            <a:endParaRPr lang="ru-RU" sz="1800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484438" y="76200"/>
            <a:ext cx="6659562" cy="1397000"/>
          </a:xfrm>
        </p:spPr>
        <p:txBody>
          <a:bodyPr lIns="91440" tIns="45720" rIns="91440" bIns="45720" anchor="ctr"/>
          <a:lstStyle/>
          <a:p>
            <a:pPr algn="ctr" eaLnBrk="1" hangingPunct="1"/>
            <a:r>
              <a:rPr lang="ru-RU" sz="3200" b="1" smtClean="0">
                <a:latin typeface="Cambria" pitchFamily="18" charset="0"/>
              </a:rPr>
              <a:t>Нормативно-правовое обеспечение аттестации руководящих работников</a:t>
            </a:r>
          </a:p>
        </p:txBody>
      </p:sp>
      <p:sp>
        <p:nvSpPr>
          <p:cNvPr id="29698" name="Содержимое 2"/>
          <p:cNvSpPr>
            <a:spLocks noGrp="1"/>
          </p:cNvSpPr>
          <p:nvPr>
            <p:ph idx="4294967295"/>
          </p:nvPr>
        </p:nvSpPr>
        <p:spPr>
          <a:xfrm>
            <a:off x="2916238" y="1766888"/>
            <a:ext cx="5541962" cy="4470400"/>
          </a:xfrm>
        </p:spPr>
        <p:txBody>
          <a:bodyPr lIns="91440" tIns="45720" rIns="91440" bIns="45720"/>
          <a:lstStyle/>
          <a:p>
            <a:pPr marL="514350" indent="-514350" defTabSz="91440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ru-RU" sz="2000" dirty="0" smtClean="0">
                <a:latin typeface="Cambria" pitchFamily="18" charset="0"/>
              </a:rPr>
              <a:t>Федеральный закон от 29 декабря 2012 г.           № 273-ФЗ</a:t>
            </a:r>
            <a:r>
              <a:rPr lang="ru-RU" sz="2000" b="1" dirty="0" smtClean="0">
                <a:latin typeface="Cambria" pitchFamily="18" charset="0"/>
              </a:rPr>
              <a:t> </a:t>
            </a:r>
            <a:r>
              <a:rPr lang="ru-RU" sz="2000" dirty="0" smtClean="0">
                <a:latin typeface="Cambria" pitchFamily="18" charset="0"/>
              </a:rPr>
              <a:t>«Об образовании в Российской Федерации»</a:t>
            </a:r>
          </a:p>
          <a:p>
            <a:pPr marL="514350" indent="-514350" defTabSz="91440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ru-RU" sz="2000" dirty="0" smtClean="0">
                <a:latin typeface="Cambria" pitchFamily="18" charset="0"/>
              </a:rPr>
              <a:t>Приказ </a:t>
            </a:r>
            <a:r>
              <a:rPr lang="ru-RU" sz="2000" dirty="0" smtClean="0">
                <a:latin typeface="Cambria" pitchFamily="18" charset="0"/>
              </a:rPr>
              <a:t>Министерства </a:t>
            </a:r>
            <a:r>
              <a:rPr lang="ru-RU" sz="2000" dirty="0" smtClean="0">
                <a:latin typeface="Cambria" pitchFamily="18" charset="0"/>
              </a:rPr>
              <a:t>образования </a:t>
            </a:r>
            <a:r>
              <a:rPr lang="ru-RU" sz="2000" dirty="0" smtClean="0">
                <a:latin typeface="Cambria" pitchFamily="18" charset="0"/>
              </a:rPr>
              <a:t>и науки Республики Тыва от 29.11.2011г №1081/</a:t>
            </a:r>
            <a:r>
              <a:rPr lang="ru-RU" sz="2000" dirty="0" err="1" smtClean="0">
                <a:latin typeface="Cambria" pitchFamily="18" charset="0"/>
              </a:rPr>
              <a:t>д</a:t>
            </a:r>
            <a:r>
              <a:rPr lang="ru-RU" sz="2000" dirty="0" smtClean="0">
                <a:latin typeface="Cambria" pitchFamily="18" charset="0"/>
              </a:rPr>
              <a:t> «Об организации проведения аттестации руководителей ОУ, подведомственных Министерству образования и науки Республики Тыва»</a:t>
            </a:r>
            <a:endParaRPr lang="ru-RU" sz="2000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484438" y="76200"/>
            <a:ext cx="6659562" cy="1397000"/>
          </a:xfrm>
        </p:spPr>
        <p:txBody>
          <a:bodyPr lIns="91440" tIns="45720" rIns="91440" bIns="45720" anchor="ctr"/>
          <a:lstStyle/>
          <a:p>
            <a:pPr algn="ctr" eaLnBrk="1" hangingPunct="1"/>
            <a:r>
              <a:rPr lang="ru-RU" sz="3200" b="1" dirty="0" smtClean="0">
                <a:latin typeface="Cambria" pitchFamily="18" charset="0"/>
              </a:rPr>
              <a:t>Порядок и сроки проведения аттестации руководителей</a:t>
            </a:r>
          </a:p>
        </p:txBody>
      </p:sp>
      <p:sp>
        <p:nvSpPr>
          <p:cNvPr id="29698" name="Содержимое 2"/>
          <p:cNvSpPr>
            <a:spLocks noGrp="1"/>
          </p:cNvSpPr>
          <p:nvPr>
            <p:ph idx="4294967295"/>
          </p:nvPr>
        </p:nvSpPr>
        <p:spPr>
          <a:xfrm>
            <a:off x="2916238" y="1766888"/>
            <a:ext cx="5541962" cy="4470400"/>
          </a:xfrm>
        </p:spPr>
        <p:txBody>
          <a:bodyPr lIns="91440" tIns="45720" rIns="91440" bIns="45720"/>
          <a:lstStyle/>
          <a:p>
            <a:pPr marL="514350" indent="-514350" defTabSz="91440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ru-RU" dirty="0" smtClean="0">
                <a:latin typeface="Cambria" pitchFamily="18" charset="0"/>
              </a:rPr>
              <a:t>Кандидаты на должность руководителя образовательной организации и ее руководители </a:t>
            </a:r>
            <a:r>
              <a:rPr lang="ru-RU" b="1" dirty="0" smtClean="0">
                <a:latin typeface="Cambria" pitchFamily="18" charset="0"/>
              </a:rPr>
              <a:t>проходят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b="1" dirty="0" smtClean="0">
                <a:latin typeface="Cambria" pitchFamily="18" charset="0"/>
              </a:rPr>
              <a:t>обязательную аттестацию</a:t>
            </a:r>
            <a:r>
              <a:rPr lang="ru-RU" dirty="0" smtClean="0">
                <a:latin typeface="Cambria" pitchFamily="18" charset="0"/>
              </a:rPr>
              <a:t>.</a:t>
            </a:r>
          </a:p>
          <a:p>
            <a:pPr marL="514350" indent="-514350" defTabSz="91440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ru-RU" b="1" dirty="0" smtClean="0">
                <a:latin typeface="Cambria" pitchFamily="18" charset="0"/>
              </a:rPr>
              <a:t>Порядок и сроки </a:t>
            </a:r>
            <a:r>
              <a:rPr lang="ru-RU" dirty="0" smtClean="0">
                <a:latin typeface="Cambria" pitchFamily="18" charset="0"/>
              </a:rPr>
              <a:t>проведения аттестации </a:t>
            </a:r>
            <a:r>
              <a:rPr lang="ru-RU" b="1" dirty="0" smtClean="0">
                <a:latin typeface="Cambria" pitchFamily="18" charset="0"/>
              </a:rPr>
              <a:t>устанавливаются учредителями </a:t>
            </a:r>
            <a:r>
              <a:rPr lang="ru-RU" dirty="0" smtClean="0">
                <a:latin typeface="Cambria" pitchFamily="18" charset="0"/>
              </a:rPr>
              <a:t>этих образовательных организаций.</a:t>
            </a: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348038" y="76200"/>
            <a:ext cx="5110162" cy="1397000"/>
          </a:xfrm>
        </p:spPr>
        <p:txBody>
          <a:bodyPr lIns="91440" tIns="45720" rIns="91440" bIns="45720" anchor="ctr"/>
          <a:lstStyle/>
          <a:p>
            <a:pPr algn="ctr" eaLnBrk="1" hangingPunct="1"/>
            <a:r>
              <a:rPr lang="ru-RU" b="1" smtClean="0">
                <a:latin typeface="Cambria" pitchFamily="18" charset="0"/>
              </a:rPr>
              <a:t>Цель аттестации</a:t>
            </a:r>
            <a:endParaRPr lang="ru-RU" b="1" smtClean="0">
              <a:latin typeface="Century Gothic" pitchFamily="34" charset="0"/>
            </a:endParaRPr>
          </a:p>
        </p:txBody>
      </p:sp>
      <p:sp>
        <p:nvSpPr>
          <p:cNvPr id="30722" name="Содержимое 2"/>
          <p:cNvSpPr>
            <a:spLocks noGrp="1"/>
          </p:cNvSpPr>
          <p:nvPr>
            <p:ph idx="4294967295"/>
          </p:nvPr>
        </p:nvSpPr>
        <p:spPr>
          <a:xfrm>
            <a:off x="2987675" y="1701800"/>
            <a:ext cx="5470525" cy="4470400"/>
          </a:xfrm>
        </p:spPr>
        <p:txBody>
          <a:bodyPr lIns="91440" tIns="45720" rIns="91440" bIns="45720"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Cambria" pitchFamily="18" charset="0"/>
              </a:rPr>
              <a:t>     </a:t>
            </a:r>
            <a:r>
              <a:rPr lang="ru-RU" sz="2800" dirty="0" smtClean="0">
                <a:latin typeface="Cambria" pitchFamily="18" charset="0"/>
              </a:rPr>
              <a:t>Определение соответствия уровня квалификации требованиям, предъявляемым к должностным обязанностям и знаниям руководителя в соответствии с квалификационными характеристиками, на основе оценки их профессиональной деятельности.</a:t>
            </a: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771775" y="76200"/>
            <a:ext cx="5686425" cy="1397000"/>
          </a:xfrm>
        </p:spPr>
        <p:txBody>
          <a:bodyPr lIns="91440" tIns="45720" rIns="91440" bIns="45720" anchor="ctr"/>
          <a:lstStyle/>
          <a:p>
            <a:pPr algn="ctr" eaLnBrk="1" hangingPunct="1"/>
            <a:r>
              <a:rPr lang="ru-RU" sz="4000" b="1" smtClean="0">
                <a:latin typeface="Cambria" pitchFamily="18" charset="0"/>
              </a:rPr>
              <a:t>Квалификационные испытания</a:t>
            </a:r>
          </a:p>
        </p:txBody>
      </p:sp>
      <p:sp>
        <p:nvSpPr>
          <p:cNvPr id="31746" name="Текст 3"/>
          <p:cNvSpPr>
            <a:spLocks noGrp="1"/>
          </p:cNvSpPr>
          <p:nvPr>
            <p:ph type="body" idx="4294967295"/>
          </p:nvPr>
        </p:nvSpPr>
        <p:spPr>
          <a:xfrm>
            <a:off x="2916238" y="1557338"/>
            <a:ext cx="3024187" cy="525462"/>
          </a:xfrm>
        </p:spPr>
        <p:txBody>
          <a:bodyPr lIns="91440" tIns="45720" rIns="91440" bIns="45720" anchor="b"/>
          <a:lstStyle/>
          <a:p>
            <a:pPr marL="0" indent="0" defTabSz="91440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latin typeface="Cambria" pitchFamily="18" charset="0"/>
              </a:rPr>
              <a:t>Кандидаты на должность руководителя</a:t>
            </a:r>
          </a:p>
        </p:txBody>
      </p:sp>
      <p:sp>
        <p:nvSpPr>
          <p:cNvPr id="31747" name="Содержимое 4"/>
          <p:cNvSpPr>
            <a:spLocks noGrp="1"/>
          </p:cNvSpPr>
          <p:nvPr>
            <p:ph sz="half" idx="4294967295"/>
          </p:nvPr>
        </p:nvSpPr>
        <p:spPr>
          <a:xfrm>
            <a:off x="2771775" y="2270125"/>
            <a:ext cx="2808288" cy="3902075"/>
          </a:xfrm>
        </p:spPr>
        <p:txBody>
          <a:bodyPr lIns="91440" tIns="45720" rIns="91440" bIns="45720"/>
          <a:lstStyle/>
          <a:p>
            <a:pPr eaLnBrk="1" hangingPunct="1"/>
            <a:r>
              <a:rPr lang="ru-RU" sz="1800" smtClean="0">
                <a:latin typeface="Cambria" pitchFamily="18" charset="0"/>
              </a:rPr>
              <a:t>тестирование с использованием компьютерной техники</a:t>
            </a:r>
          </a:p>
          <a:p>
            <a:pPr eaLnBrk="1" hangingPunct="1">
              <a:buFont typeface="Arial" charset="0"/>
              <a:buNone/>
            </a:pPr>
            <a:endParaRPr lang="ru-RU" sz="1800" smtClean="0">
              <a:latin typeface="Cambria" pitchFamily="18" charset="0"/>
            </a:endParaRPr>
          </a:p>
          <a:p>
            <a:pPr eaLnBrk="1" hangingPunct="1"/>
            <a:r>
              <a:rPr lang="ru-RU" sz="1800" smtClean="0">
                <a:latin typeface="Cambria" pitchFamily="18" charset="0"/>
              </a:rPr>
              <a:t>собеседование по вопросам, связанным с профессиональной деятельностью</a:t>
            </a:r>
          </a:p>
        </p:txBody>
      </p:sp>
      <p:sp>
        <p:nvSpPr>
          <p:cNvPr id="31748" name="Текст 5"/>
          <p:cNvSpPr>
            <a:spLocks noGrp="1"/>
          </p:cNvSpPr>
          <p:nvPr>
            <p:ph type="body" sz="quarter" idx="4294967295"/>
          </p:nvPr>
        </p:nvSpPr>
        <p:spPr>
          <a:xfrm>
            <a:off x="6156325" y="1268413"/>
            <a:ext cx="2530475" cy="647700"/>
          </a:xfrm>
        </p:spPr>
        <p:txBody>
          <a:bodyPr lIns="91440" tIns="45720" rIns="91440" bIns="45720" anchor="b"/>
          <a:lstStyle/>
          <a:p>
            <a:pPr marL="0" indent="0" defTabSz="914400" eaLnBrk="1" hangingPunct="1">
              <a:buFont typeface="Arial" charset="0"/>
              <a:buNone/>
            </a:pPr>
            <a:r>
              <a:rPr lang="ru-RU" sz="1800" b="1" smtClean="0">
                <a:latin typeface="Cambria" pitchFamily="18" charset="0"/>
              </a:rPr>
              <a:t>Руководители</a:t>
            </a:r>
          </a:p>
        </p:txBody>
      </p:sp>
      <p:sp>
        <p:nvSpPr>
          <p:cNvPr id="31749" name="Содержимое 6"/>
          <p:cNvSpPr>
            <a:spLocks noGrp="1"/>
          </p:cNvSpPr>
          <p:nvPr>
            <p:ph sz="quarter" idx="4294967295"/>
          </p:nvPr>
        </p:nvSpPr>
        <p:spPr>
          <a:xfrm>
            <a:off x="5940425" y="2270125"/>
            <a:ext cx="2879725" cy="4587875"/>
          </a:xfrm>
        </p:spPr>
        <p:txBody>
          <a:bodyPr lIns="91440" tIns="45720" rIns="91440" bIns="45720"/>
          <a:lstStyle/>
          <a:p>
            <a:pPr eaLnBrk="1" hangingPunct="1">
              <a:lnSpc>
                <a:spcPct val="90000"/>
              </a:lnSpc>
            </a:pPr>
            <a:r>
              <a:rPr lang="ru-RU" sz="1800" dirty="0" smtClean="0">
                <a:latin typeface="Cambria" pitchFamily="18" charset="0"/>
              </a:rPr>
              <a:t>тестирование с использованием компьютерной техники </a:t>
            </a:r>
            <a:r>
              <a:rPr lang="ru-RU" sz="1400" dirty="0" smtClean="0">
                <a:latin typeface="Cambria" pitchFamily="18" charset="0"/>
              </a:rPr>
              <a:t>(для определения профессиональной компетенции)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b="1" dirty="0" smtClean="0">
                <a:latin typeface="Cambria" pitchFamily="18" charset="0"/>
              </a:rPr>
              <a:t>представление результатов реализации программы развития организации с обязательной компьютерной презентацией </a:t>
            </a:r>
            <a:r>
              <a:rPr lang="ru-RU" sz="1400" dirty="0" smtClean="0">
                <a:latin typeface="Cambria" pitchFamily="18" charset="0"/>
              </a:rPr>
              <a:t>(для определения результативности</a:t>
            </a:r>
            <a:r>
              <a:rPr lang="ru-RU" sz="1400" dirty="0" smtClean="0">
                <a:latin typeface="Century Gothic" pitchFamily="34" charset="0"/>
              </a:rPr>
              <a:t>)</a:t>
            </a: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 idx="4294967295"/>
          </p:nvPr>
        </p:nvSpPr>
        <p:spPr>
          <a:xfrm>
            <a:off x="2484438" y="76201"/>
            <a:ext cx="6659562" cy="1408584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Cambria" pitchFamily="18" charset="0"/>
              </a:rPr>
              <a:t>План компьютерной презентации реализации результатов </a:t>
            </a:r>
            <a:br>
              <a:rPr lang="ru-RU" sz="2400" b="1" dirty="0" smtClean="0">
                <a:latin typeface="Cambria" pitchFamily="18" charset="0"/>
              </a:rPr>
            </a:br>
            <a:r>
              <a:rPr lang="ru-RU" sz="2400" b="1" dirty="0" smtClean="0">
                <a:latin typeface="Cambria" pitchFamily="18" charset="0"/>
              </a:rPr>
              <a:t>программы развития образовательной организации</a:t>
            </a:r>
          </a:p>
        </p:txBody>
      </p:sp>
      <p:graphicFrame>
        <p:nvGraphicFramePr>
          <p:cNvPr id="254009" name="Group 57"/>
          <p:cNvGraphicFramePr>
            <a:graphicFrameLocks noGrp="1"/>
          </p:cNvGraphicFramePr>
          <p:nvPr>
            <p:ph idx="4294967295"/>
          </p:nvPr>
        </p:nvGraphicFramePr>
        <p:xfrm>
          <a:off x="2268538" y="1559120"/>
          <a:ext cx="6875462" cy="5254256"/>
        </p:xfrm>
        <a:graphic>
          <a:graphicData uri="http://schemas.openxmlformats.org/drawingml/2006/table">
            <a:tbl>
              <a:tblPr/>
              <a:tblGrid>
                <a:gridCol w="3438525"/>
                <a:gridCol w="3436937"/>
              </a:tblGrid>
              <a:tr h="838082">
                <a:tc>
                  <a:txBody>
                    <a:bodyPr/>
                    <a:lstStyle/>
                    <a:p>
                      <a:pPr marL="0" marR="0" lvl="0" indent="0" algn="ctr" defTabSz="1217613" rtl="0" eaLnBrk="1" fontAlgn="base" latinLnBrk="0" hangingPunct="1">
                        <a:lnSpc>
                          <a:spcPct val="100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Примерная структура</a:t>
                      </a:r>
                    </a:p>
                    <a:p>
                      <a:pPr marL="0" marR="0" lvl="0" indent="0" algn="ctr" defTabSz="1217613" rtl="0" eaLnBrk="1" fontAlgn="base" latinLnBrk="0" hangingPunct="1">
                        <a:lnSpc>
                          <a:spcPct val="100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 презентации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Примечание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52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Аналитическое обоснование программы развития (проблемы)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Соответствие целей выявленным проблемам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777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Цели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Результаты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484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Задачи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Оценка целесообразности выбранного способа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475">
                <a:tc gridSpan="2">
                  <a:txBody>
                    <a:bodyPr/>
                    <a:lstStyle/>
                    <a:p>
                      <a:pPr marL="0" marR="0" lvl="0" indent="0" algn="ctr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Нормативно – правовое обеспечение программы развития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7752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Ресурсы, привлеченные для реализации программы развития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Оценка эффективности ресурсов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52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Организация текущего мониторинга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Управленческие решения по результатам мониторинга (последствия измерений)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484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Эффекты реализации программы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Оценка эффектов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 idx="4294967295"/>
          </p:nvPr>
        </p:nvSpPr>
        <p:spPr>
          <a:xfrm>
            <a:off x="2700338" y="76200"/>
            <a:ext cx="6443662" cy="1397000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latin typeface="Cambria" pitchFamily="18" charset="0"/>
              </a:rPr>
              <a:t>Критерии оценки компьютерной презентации результатов реализации программы развития</a:t>
            </a:r>
          </a:p>
        </p:txBody>
      </p:sp>
      <p:graphicFrame>
        <p:nvGraphicFramePr>
          <p:cNvPr id="256108" name="Group 108"/>
          <p:cNvGraphicFramePr>
            <a:graphicFrameLocks noGrp="1"/>
          </p:cNvGraphicFramePr>
          <p:nvPr>
            <p:ph idx="4294967295"/>
          </p:nvPr>
        </p:nvGraphicFramePr>
        <p:xfrm>
          <a:off x="2843213" y="1700213"/>
          <a:ext cx="6300787" cy="4824414"/>
        </p:xfrm>
        <a:graphic>
          <a:graphicData uri="http://schemas.openxmlformats.org/drawingml/2006/table">
            <a:tbl>
              <a:tblPr/>
              <a:tblGrid>
                <a:gridCol w="6300787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Инновационность реализованной программы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Соответствие целей выявленным проблемам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Соответствие результатов заявленным целям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Целесообразность выбранного способа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Полнота представленных нормативно – правовых документов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Эффективность использованных ресурсов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Обоснованность системы мониторинга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Оценка эффектов реализации программы развития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Ясность, логичность, последовательность изложения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1217613" rtl="0" eaLnBrk="1" fontAlgn="base" latinLnBrk="0" hangingPunct="1">
                        <a:lnSpc>
                          <a:spcPct val="95000"/>
                        </a:lnSpc>
                        <a:spcBef>
                          <a:spcPts val="1863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Культура оформления представленных материалов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419475" y="76200"/>
            <a:ext cx="5038725" cy="1397000"/>
          </a:xfrm>
        </p:spPr>
        <p:txBody>
          <a:bodyPr lIns="91440" tIns="45720" rIns="91440" bIns="45720" anchor="ctr"/>
          <a:lstStyle/>
          <a:p>
            <a:pPr algn="ctr" eaLnBrk="1" hangingPunct="1"/>
            <a:r>
              <a:rPr lang="ru-RU" sz="4000" b="1" smtClean="0">
                <a:latin typeface="Cambria" pitchFamily="18" charset="0"/>
              </a:rPr>
              <a:t>Порядок проведения аттестации</a:t>
            </a:r>
          </a:p>
        </p:txBody>
      </p:sp>
      <p:sp>
        <p:nvSpPr>
          <p:cNvPr id="34818" name="Текст 2"/>
          <p:cNvSpPr>
            <a:spLocks noGrp="1"/>
          </p:cNvSpPr>
          <p:nvPr>
            <p:ph type="body" idx="4294967295"/>
          </p:nvPr>
        </p:nvSpPr>
        <p:spPr>
          <a:xfrm>
            <a:off x="2843213" y="1700213"/>
            <a:ext cx="3168650" cy="1368747"/>
          </a:xfrm>
        </p:spPr>
        <p:txBody>
          <a:bodyPr lIns="91440" tIns="45720" rIns="91440" bIns="45720" anchor="b"/>
          <a:lstStyle/>
          <a:p>
            <a:pPr marL="0" indent="0" algn="ctr" defTabSz="914400" eaLnBrk="1" hangingPunct="1">
              <a:lnSpc>
                <a:spcPct val="100000"/>
              </a:lnSpc>
              <a:buFont typeface="Arial" charset="0"/>
              <a:buNone/>
            </a:pPr>
            <a:r>
              <a:rPr lang="ru-RU" b="1" dirty="0" smtClean="0">
                <a:latin typeface="Cambria" pitchFamily="18" charset="0"/>
              </a:rPr>
              <a:t>Кандидаты на </a:t>
            </a:r>
          </a:p>
          <a:p>
            <a:pPr marL="0" indent="0" algn="ctr" defTabSz="914400" eaLnBrk="1" hangingPunct="1">
              <a:lnSpc>
                <a:spcPct val="100000"/>
              </a:lnSpc>
              <a:buFont typeface="Arial" charset="0"/>
              <a:buNone/>
            </a:pPr>
            <a:r>
              <a:rPr lang="ru-RU" b="1" dirty="0" smtClean="0">
                <a:latin typeface="Cambria" pitchFamily="18" charset="0"/>
              </a:rPr>
              <a:t>должность руководителя</a:t>
            </a:r>
            <a:endParaRPr lang="ru-RU" b="1" dirty="0" smtClean="0">
              <a:latin typeface="Century Gothic" pitchFamily="34" charset="0"/>
            </a:endParaRPr>
          </a:p>
        </p:txBody>
      </p:sp>
      <p:sp>
        <p:nvSpPr>
          <p:cNvPr id="34819" name="Содержимое 3"/>
          <p:cNvSpPr>
            <a:spLocks noGrp="1"/>
          </p:cNvSpPr>
          <p:nvPr>
            <p:ph sz="half" idx="4294967295"/>
          </p:nvPr>
        </p:nvSpPr>
        <p:spPr>
          <a:xfrm>
            <a:off x="2916238" y="3357563"/>
            <a:ext cx="3095625" cy="2814637"/>
          </a:xfrm>
        </p:spPr>
        <p:txBody>
          <a:bodyPr lIns="91440" tIns="45720" rIns="91440" bIns="45720"/>
          <a:lstStyle/>
          <a:p>
            <a:pPr eaLnBrk="1" hangingPunct="1"/>
            <a:r>
              <a:rPr lang="ru-RU" dirty="0" smtClean="0">
                <a:latin typeface="Cambria" pitchFamily="18" charset="0"/>
              </a:rPr>
              <a:t>до заключения трудового договора (по представлению учредителя)</a:t>
            </a:r>
          </a:p>
        </p:txBody>
      </p:sp>
      <p:sp>
        <p:nvSpPr>
          <p:cNvPr id="34820" name="Текст 4"/>
          <p:cNvSpPr>
            <a:spLocks noGrp="1"/>
          </p:cNvSpPr>
          <p:nvPr>
            <p:ph type="body" sz="quarter" idx="4294967295"/>
          </p:nvPr>
        </p:nvSpPr>
        <p:spPr>
          <a:xfrm>
            <a:off x="6011863" y="1773238"/>
            <a:ext cx="2674937" cy="647650"/>
          </a:xfrm>
        </p:spPr>
        <p:txBody>
          <a:bodyPr lIns="91440" tIns="45720" rIns="91440" bIns="45720" anchor="b"/>
          <a:lstStyle/>
          <a:p>
            <a:pPr marL="0" indent="0" algn="ctr" defTabSz="914400" eaLnBrk="1" hangingPunct="1">
              <a:lnSpc>
                <a:spcPct val="80000"/>
              </a:lnSpc>
              <a:buFont typeface="Arial" charset="0"/>
              <a:buNone/>
            </a:pPr>
            <a:r>
              <a:rPr lang="ru-RU" b="1" dirty="0" smtClean="0">
                <a:latin typeface="Cambria" pitchFamily="18" charset="0"/>
              </a:rPr>
              <a:t>Руководители</a:t>
            </a:r>
            <a:endParaRPr lang="ru-RU" b="1" dirty="0" smtClean="0">
              <a:latin typeface="Century Gothic" pitchFamily="34" charset="0"/>
            </a:endParaRPr>
          </a:p>
        </p:txBody>
      </p:sp>
      <p:sp>
        <p:nvSpPr>
          <p:cNvPr id="34821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6300788" y="3284538"/>
            <a:ext cx="2663825" cy="2887662"/>
          </a:xfrm>
        </p:spPr>
        <p:txBody>
          <a:bodyPr lIns="91440" tIns="45720" rIns="91440" bIns="45720"/>
          <a:lstStyle/>
          <a:p>
            <a:pPr eaLnBrk="1" hangingPunct="1"/>
            <a:r>
              <a:rPr lang="ru-RU" dirty="0" smtClean="0">
                <a:latin typeface="Cambria" pitchFamily="18" charset="0"/>
              </a:rPr>
              <a:t>один раз в три года (по представлению учредителя)</a:t>
            </a:r>
          </a:p>
          <a:p>
            <a:pPr eaLnBrk="1" hangingPunct="1"/>
            <a:endParaRPr lang="ru-RU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6"/>
          <p:cNvSpPr>
            <a:spLocks noGrp="1"/>
          </p:cNvSpPr>
          <p:nvPr>
            <p:ph type="title" idx="4294967295"/>
          </p:nvPr>
        </p:nvSpPr>
        <p:spPr>
          <a:xfrm>
            <a:off x="2627313" y="76200"/>
            <a:ext cx="6337300" cy="1397000"/>
          </a:xfrm>
        </p:spPr>
        <p:txBody>
          <a:bodyPr lIns="91440" tIns="45720" rIns="91440" bIns="45720" anchor="ctr"/>
          <a:lstStyle/>
          <a:p>
            <a:pPr algn="ctr" eaLnBrk="1" hangingPunct="1"/>
            <a:r>
              <a:rPr lang="ru-RU" sz="4000" b="1" dirty="0" smtClean="0">
                <a:latin typeface="Cambria" pitchFamily="18" charset="0"/>
              </a:rPr>
              <a:t>Внеочередная аттестация руководителей </a:t>
            </a:r>
            <a:r>
              <a:rPr lang="ru-RU" sz="4000" dirty="0" smtClean="0">
                <a:latin typeface="Cambria" pitchFamily="18" charset="0"/>
              </a:rPr>
              <a:t>(п.2.1)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4294967295"/>
          </p:nvPr>
        </p:nvGraphicFramePr>
        <p:xfrm>
          <a:off x="179512" y="155679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348038" y="76200"/>
            <a:ext cx="5110162" cy="1397000"/>
          </a:xfrm>
        </p:spPr>
        <p:txBody>
          <a:bodyPr lIns="91440" tIns="45720" rIns="91440" bIns="45720" anchor="ctr"/>
          <a:lstStyle/>
          <a:p>
            <a:pPr algn="ctr" eaLnBrk="1" hangingPunct="1"/>
            <a:r>
              <a:rPr lang="ru-RU" sz="2800" b="1" dirty="0" smtClean="0">
                <a:latin typeface="Cambria" pitchFamily="18" charset="0"/>
              </a:rPr>
              <a:t>Новое в функциональных обязанностях руководителя</a:t>
            </a:r>
            <a:endParaRPr lang="ru-RU" sz="2800" b="1" dirty="0" smtClean="0">
              <a:latin typeface="Century Gothic" pitchFamily="34" charset="0"/>
            </a:endParaRPr>
          </a:p>
        </p:txBody>
      </p:sp>
      <p:sp>
        <p:nvSpPr>
          <p:cNvPr id="30722" name="Содержимое 2"/>
          <p:cNvSpPr>
            <a:spLocks noGrp="1"/>
          </p:cNvSpPr>
          <p:nvPr>
            <p:ph idx="4294967295"/>
          </p:nvPr>
        </p:nvSpPr>
        <p:spPr>
          <a:xfrm>
            <a:off x="2627784" y="1701800"/>
            <a:ext cx="6516215" cy="4470400"/>
          </a:xfrm>
        </p:spPr>
        <p:txBody>
          <a:bodyPr lIns="91440" tIns="45720" rIns="91440" bIns="45720"/>
          <a:lstStyle/>
          <a:p>
            <a:pPr eaLnBrk="1" hangingPunct="1">
              <a:lnSpc>
                <a:spcPct val="100000"/>
              </a:lnSpc>
            </a:pPr>
            <a:r>
              <a:rPr lang="ru-RU" sz="1600" dirty="0" smtClean="0">
                <a:latin typeface="Cambria" pitchFamily="18" charset="0"/>
              </a:rPr>
              <a:t> Разработка и принятие локальных актов, регламентирующих проведение аттестационных процедур в образовательной организации</a:t>
            </a:r>
          </a:p>
          <a:p>
            <a:pPr eaLnBrk="1" hangingPunct="1">
              <a:lnSpc>
                <a:spcPct val="100000"/>
              </a:lnSpc>
            </a:pPr>
            <a:r>
              <a:rPr lang="ru-RU" sz="1600" dirty="0" smtClean="0">
                <a:latin typeface="Cambria" pitchFamily="18" charset="0"/>
              </a:rPr>
              <a:t>Аттестация </a:t>
            </a:r>
            <a:r>
              <a:rPr lang="ru-RU" sz="1600" dirty="0" err="1" smtClean="0">
                <a:latin typeface="Cambria" pitchFamily="18" charset="0"/>
              </a:rPr>
              <a:t>педработников</a:t>
            </a:r>
            <a:r>
              <a:rPr lang="ru-RU" sz="1600" dirty="0" smtClean="0">
                <a:latin typeface="Cambria" pitchFamily="18" charset="0"/>
              </a:rPr>
              <a:t> с целью соответствия занимаемой должности</a:t>
            </a:r>
          </a:p>
          <a:p>
            <a:pPr eaLnBrk="1" hangingPunct="1">
              <a:lnSpc>
                <a:spcPct val="100000"/>
              </a:lnSpc>
            </a:pPr>
            <a:r>
              <a:rPr lang="ru-RU" sz="1600" dirty="0" smtClean="0">
                <a:latin typeface="Cambria" pitchFamily="18" charset="0"/>
              </a:rPr>
              <a:t>Аттестация заместителей</a:t>
            </a:r>
          </a:p>
          <a:p>
            <a:pPr eaLnBrk="1" hangingPunct="1">
              <a:lnSpc>
                <a:spcPct val="100000"/>
              </a:lnSpc>
            </a:pPr>
            <a:r>
              <a:rPr lang="ru-RU" sz="1600" dirty="0" smtClean="0">
                <a:latin typeface="Cambria" pitchFamily="18" charset="0"/>
              </a:rPr>
              <a:t>Проведение  внутреннего мониторинга профессиональной деятельности</a:t>
            </a:r>
          </a:p>
          <a:p>
            <a:pPr eaLnBrk="1" hangingPunct="1">
              <a:lnSpc>
                <a:spcPct val="100000"/>
              </a:lnSpc>
            </a:pPr>
            <a:r>
              <a:rPr lang="ru-RU" sz="1600" dirty="0" smtClean="0">
                <a:latin typeface="Cambria" pitchFamily="18" charset="0"/>
              </a:rPr>
              <a:t>Сравнение динамики достижений обучающихся</a:t>
            </a:r>
          </a:p>
          <a:p>
            <a:pPr eaLnBrk="1" hangingPunct="1">
              <a:lnSpc>
                <a:spcPct val="100000"/>
              </a:lnSpc>
            </a:pPr>
            <a:r>
              <a:rPr lang="ru-RU" sz="1600" dirty="0" smtClean="0">
                <a:latin typeface="Cambria" pitchFamily="18" charset="0"/>
              </a:rPr>
              <a:t>Мотивирование </a:t>
            </a:r>
            <a:r>
              <a:rPr lang="ru-RU" sz="1600" dirty="0" err="1" smtClean="0">
                <a:latin typeface="Cambria" pitchFamily="18" charset="0"/>
              </a:rPr>
              <a:t>педработников</a:t>
            </a:r>
            <a:r>
              <a:rPr lang="ru-RU" sz="1600" dirty="0" smtClean="0">
                <a:latin typeface="Cambria" pitchFamily="18" charset="0"/>
              </a:rPr>
              <a:t> к транслированию опыта положительных результатов своей профессиональной деятельности</a:t>
            </a:r>
          </a:p>
          <a:p>
            <a:pPr eaLnBrk="1" hangingPunct="1">
              <a:lnSpc>
                <a:spcPct val="100000"/>
              </a:lnSpc>
            </a:pPr>
            <a:r>
              <a:rPr lang="ru-RU" sz="1600" dirty="0" smtClean="0">
                <a:latin typeface="Cambria" pitchFamily="18" charset="0"/>
              </a:rPr>
              <a:t>Представление результатов реализации программы развития организации</a:t>
            </a:r>
          </a:p>
          <a:p>
            <a:pPr eaLnBrk="1" hangingPunct="1"/>
            <a:endParaRPr lang="ru-RU" sz="1600" dirty="0" smtClean="0">
              <a:latin typeface="Cambria" pitchFamily="18" charset="0"/>
            </a:endParaRPr>
          </a:p>
          <a:p>
            <a:pPr eaLnBrk="1" hangingPunct="1"/>
            <a:endParaRPr lang="ru-RU" sz="1400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686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9144000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27313" y="76200"/>
            <a:ext cx="6516687" cy="1397000"/>
          </a:xfrm>
        </p:spPr>
        <p:txBody>
          <a:bodyPr lIns="91440" tIns="45720" rIns="91440" bIns="45720" anchor="ctr"/>
          <a:lstStyle/>
          <a:p>
            <a:pPr algn="ctr" eaLnBrk="1" hangingPunct="1"/>
            <a:r>
              <a:rPr lang="ru-RU" sz="3200" b="1" smtClean="0">
                <a:latin typeface="Cambria" pitchFamily="18" charset="0"/>
              </a:rPr>
              <a:t>Нормативно-правовое обеспечение аттестации педагогических работников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idx="4294967295"/>
          </p:nvPr>
        </p:nvSpPr>
        <p:spPr>
          <a:xfrm>
            <a:off x="2700338" y="1701800"/>
            <a:ext cx="5757862" cy="4470400"/>
          </a:xfrm>
        </p:spPr>
        <p:txBody>
          <a:bodyPr lIns="91440" tIns="45720" rIns="91440" bIns="45720"/>
          <a:lstStyle/>
          <a:p>
            <a:pPr marL="514350" indent="-514350" defTabSz="914400" eaLnBrk="1" hangingPunct="1">
              <a:buFont typeface="Calibri" pitchFamily="34" charset="0"/>
              <a:buAutoNum type="arabicPeriod"/>
            </a:pPr>
            <a:r>
              <a:rPr lang="ru-RU" smtClean="0">
                <a:latin typeface="Cambria" pitchFamily="18" charset="0"/>
              </a:rPr>
              <a:t>Федеральный закон от 29 декабря 2012 № 273-ФЗ</a:t>
            </a:r>
            <a:r>
              <a:rPr lang="ru-RU" b="1" smtClean="0">
                <a:latin typeface="Cambria" pitchFamily="18" charset="0"/>
              </a:rPr>
              <a:t> </a:t>
            </a:r>
            <a:r>
              <a:rPr lang="ru-RU" smtClean="0">
                <a:latin typeface="Cambria" pitchFamily="18" charset="0"/>
              </a:rPr>
              <a:t>«Об образовании в Российской Федерации»</a:t>
            </a:r>
          </a:p>
          <a:p>
            <a:pPr marL="514350" indent="-514350" defTabSz="914400" eaLnBrk="1" hangingPunct="1">
              <a:buFont typeface="Calibri" pitchFamily="34" charset="0"/>
              <a:buAutoNum type="arabicPeriod"/>
            </a:pPr>
            <a:r>
              <a:rPr lang="ru-RU" smtClean="0">
                <a:latin typeface="Cambria" pitchFamily="18" charset="0"/>
              </a:rPr>
              <a:t>Проект приказа Минобрнауки России «Об установлении Порядка проведения аттестации педагогических работников»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700338" y="76200"/>
            <a:ext cx="5757862" cy="1397000"/>
          </a:xfrm>
        </p:spPr>
        <p:txBody>
          <a:bodyPr lIns="91440" tIns="45720" rIns="91440" bIns="45720" anchor="ctr"/>
          <a:lstStyle/>
          <a:p>
            <a:pPr eaLnBrk="1" hangingPunct="1"/>
            <a:r>
              <a:rPr lang="ru-RU" b="1" smtClean="0">
                <a:latin typeface="Cambria" pitchFamily="18" charset="0"/>
              </a:rPr>
              <a:t>Цели аттестации</a:t>
            </a:r>
          </a:p>
        </p:txBody>
      </p:sp>
      <p:sp>
        <p:nvSpPr>
          <p:cNvPr id="22530" name="Содержимое 2"/>
          <p:cNvSpPr>
            <a:spLocks noGrp="1"/>
          </p:cNvSpPr>
          <p:nvPr>
            <p:ph idx="4294967295"/>
          </p:nvPr>
        </p:nvSpPr>
        <p:spPr>
          <a:xfrm>
            <a:off x="2700338" y="1701800"/>
            <a:ext cx="6264275" cy="4470400"/>
          </a:xfrm>
        </p:spPr>
        <p:txBody>
          <a:bodyPr lIns="91440" tIns="45720" rIns="91440" bIns="45720"/>
          <a:lstStyle/>
          <a:p>
            <a:pPr eaLnBrk="1" hangingPunct="1"/>
            <a:r>
              <a:rPr lang="ru-RU" smtClean="0">
                <a:latin typeface="Cambria" pitchFamily="18" charset="0"/>
              </a:rPr>
              <a:t>подтверждение соответствия работников занимаемым ими должностям на основе оценки их профессиональной деятельности(обязательная аттестация);</a:t>
            </a:r>
          </a:p>
          <a:p>
            <a:pPr eaLnBrk="1" hangingPunct="1"/>
            <a:r>
              <a:rPr lang="ru-RU" smtClean="0">
                <a:latin typeface="Cambria" pitchFamily="18" charset="0"/>
              </a:rPr>
              <a:t>установление квалификационной категории (первой или высшей) (аттестация по желанию работника)</a:t>
            </a:r>
          </a:p>
          <a:p>
            <a:pPr eaLnBrk="1" hangingPunct="1"/>
            <a:endParaRPr lang="ru-RU" smtClean="0">
              <a:latin typeface="Century Gothic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>
          <a:xfrm>
            <a:off x="2843213" y="76200"/>
            <a:ext cx="6121400" cy="1624013"/>
          </a:xfrm>
        </p:spPr>
        <p:txBody>
          <a:bodyPr/>
          <a:lstStyle/>
          <a:p>
            <a:pPr algn="ctr" eaLnBrk="1" hangingPunct="1"/>
            <a:r>
              <a:rPr lang="ru-RU" sz="3200" b="1" dirty="0" smtClean="0">
                <a:latin typeface="Cambria" pitchFamily="18" charset="0"/>
              </a:rPr>
              <a:t>Изменения в порядке аттестации педагогических работников на соответствие занимаемой должности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>
          <a:xfrm>
            <a:off x="2843213" y="1916113"/>
            <a:ext cx="6300787" cy="4681537"/>
          </a:xfrm>
        </p:spPr>
        <p:txBody>
          <a:bodyPr/>
          <a:lstStyle/>
          <a:p>
            <a:pPr eaLnBrk="1" hangingPunct="1"/>
            <a:r>
              <a:rPr lang="ru-RU" sz="1800" dirty="0" smtClean="0">
                <a:latin typeface="Cambria" pitchFamily="18" charset="0"/>
              </a:rPr>
              <a:t>Аттестационная </a:t>
            </a:r>
            <a:r>
              <a:rPr lang="ru-RU" sz="1800" b="1" dirty="0" smtClean="0">
                <a:latin typeface="Cambria" pitchFamily="18" charset="0"/>
              </a:rPr>
              <a:t>комиссия</a:t>
            </a:r>
            <a:r>
              <a:rPr lang="ru-RU" sz="1800" dirty="0" smtClean="0">
                <a:latin typeface="Cambria" pitchFamily="18" charset="0"/>
              </a:rPr>
              <a:t>,</a:t>
            </a:r>
            <a:r>
              <a:rPr lang="ru-RU" sz="1800" b="1" dirty="0" smtClean="0">
                <a:latin typeface="Cambria" pitchFamily="18" charset="0"/>
              </a:rPr>
              <a:t> </a:t>
            </a:r>
            <a:r>
              <a:rPr lang="ru-RU" sz="1800" dirty="0" smtClean="0">
                <a:latin typeface="Cambria" pitchFamily="18" charset="0"/>
              </a:rPr>
              <a:t>самостоятельно формируемая </a:t>
            </a:r>
            <a:r>
              <a:rPr lang="ru-RU" sz="1800" b="1" dirty="0" smtClean="0">
                <a:latin typeface="Cambria" pitchFamily="18" charset="0"/>
              </a:rPr>
              <a:t>образовательной организацией </a:t>
            </a:r>
          </a:p>
          <a:p>
            <a:pPr eaLnBrk="1" hangingPunct="1"/>
            <a:r>
              <a:rPr lang="ru-RU" sz="1800" dirty="0" smtClean="0">
                <a:latin typeface="Cambria" pitchFamily="18" charset="0"/>
              </a:rPr>
              <a:t>Педагогический работник вправе представить в аттестационную комиссию </a:t>
            </a:r>
            <a:r>
              <a:rPr lang="ru-RU" sz="1800" b="1" dirty="0" smtClean="0">
                <a:latin typeface="Cambria" pitchFamily="18" charset="0"/>
              </a:rPr>
              <a:t>результаты</a:t>
            </a:r>
            <a:r>
              <a:rPr lang="ru-RU" sz="1800" dirty="0" smtClean="0">
                <a:latin typeface="Cambria" pitchFamily="18" charset="0"/>
              </a:rPr>
              <a:t> пройденной в добровольном порядке процедуры оценки деятельности, проводимой </a:t>
            </a:r>
            <a:r>
              <a:rPr lang="ru-RU" sz="1800" b="1" dirty="0" smtClean="0">
                <a:latin typeface="Cambria" pitchFamily="18" charset="0"/>
              </a:rPr>
              <a:t>независимыми экспертными организациями</a:t>
            </a:r>
            <a:r>
              <a:rPr lang="ru-RU" sz="1800" dirty="0" smtClean="0">
                <a:latin typeface="Cambria" pitchFamily="18" charset="0"/>
              </a:rPr>
              <a:t>.</a:t>
            </a:r>
          </a:p>
          <a:p>
            <a:pPr eaLnBrk="1" hangingPunct="1"/>
            <a:r>
              <a:rPr lang="ru-RU" sz="1800" dirty="0" smtClean="0">
                <a:latin typeface="Cambria" pitchFamily="18" charset="0"/>
              </a:rPr>
              <a:t>Аттестации </a:t>
            </a:r>
            <a:r>
              <a:rPr lang="ru-RU" sz="1800" b="1" dirty="0" smtClean="0">
                <a:latin typeface="Cambria" pitchFamily="18" charset="0"/>
              </a:rPr>
              <a:t>не подлежат </a:t>
            </a:r>
            <a:r>
              <a:rPr lang="ru-RU" sz="1800" dirty="0" smtClean="0">
                <a:latin typeface="Cambria" pitchFamily="18" charset="0"/>
              </a:rPr>
              <a:t>педагогические работники, отсутствовавшие на работе </a:t>
            </a:r>
            <a:r>
              <a:rPr lang="ru-RU" sz="1800" b="1" dirty="0" smtClean="0">
                <a:latin typeface="Cambria" pitchFamily="18" charset="0"/>
              </a:rPr>
              <a:t>более 4 месяцев подряд </a:t>
            </a:r>
            <a:r>
              <a:rPr lang="ru-RU" sz="1800" dirty="0" smtClean="0">
                <a:latin typeface="Cambria" pitchFamily="18" charset="0"/>
              </a:rPr>
              <a:t>в связи с заболеванием.</a:t>
            </a:r>
          </a:p>
          <a:p>
            <a:pPr eaLnBrk="1" hangingPunct="1"/>
            <a:r>
              <a:rPr lang="ru-RU" sz="1800" b="1" dirty="0" smtClean="0">
                <a:latin typeface="Cambria" pitchFamily="18" charset="0"/>
              </a:rPr>
              <a:t>Внеочередная аттестация</a:t>
            </a:r>
            <a:r>
              <a:rPr lang="ru-RU" sz="1800" dirty="0" smtClean="0">
                <a:latin typeface="Cambria" pitchFamily="18" charset="0"/>
              </a:rPr>
              <a:t>.</a:t>
            </a:r>
          </a:p>
          <a:p>
            <a:pPr eaLnBrk="1" hangingPunct="1"/>
            <a:endParaRPr lang="ru-RU" sz="1800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>
          <a:xfrm>
            <a:off x="2484438" y="76200"/>
            <a:ext cx="6480175" cy="1624013"/>
          </a:xfrm>
        </p:spPr>
        <p:txBody>
          <a:bodyPr/>
          <a:lstStyle/>
          <a:p>
            <a:pPr algn="ctr" eaLnBrk="1" hangingPunct="1"/>
            <a:r>
              <a:rPr lang="ru-RU" sz="3200" b="1" smtClean="0">
                <a:latin typeface="Cambria" pitchFamily="18" charset="0"/>
              </a:rPr>
              <a:t>Изменения в порядке аттестации педагогических работников на установление квалификационной категории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>
          <a:xfrm>
            <a:off x="2843213" y="1701800"/>
            <a:ext cx="6300787" cy="4895850"/>
          </a:xfrm>
        </p:spPr>
        <p:txBody>
          <a:bodyPr/>
          <a:lstStyle/>
          <a:p>
            <a:pPr eaLnBrk="1" hangingPunct="1"/>
            <a:r>
              <a:rPr lang="ru-RU" sz="1800" dirty="0" smtClean="0">
                <a:latin typeface="Cambria" pitchFamily="18" charset="0"/>
              </a:rPr>
              <a:t>Педагогический работник вправе представить в аттестационную комиссию </a:t>
            </a:r>
            <a:r>
              <a:rPr lang="ru-RU" sz="1800" b="1" dirty="0" err="1" smtClean="0">
                <a:latin typeface="Cambria" pitchFamily="18" charset="0"/>
              </a:rPr>
              <a:t>резуль</a:t>
            </a:r>
            <a:r>
              <a:rPr lang="en-US" sz="1800" b="1" dirty="0" smtClean="0">
                <a:latin typeface="Cambria" pitchFamily="18" charset="0"/>
              </a:rPr>
              <a:t>n</a:t>
            </a:r>
            <a:r>
              <a:rPr lang="ru-RU" sz="1800" b="1" dirty="0" err="1" smtClean="0">
                <a:latin typeface="Cambria" pitchFamily="18" charset="0"/>
              </a:rPr>
              <a:t>аты</a:t>
            </a:r>
            <a:r>
              <a:rPr lang="ru-RU" sz="1800" dirty="0" smtClean="0">
                <a:latin typeface="Cambria" pitchFamily="18" charset="0"/>
              </a:rPr>
              <a:t> пройденной в добровольном порядке процедуры оценки деятельности, проводимой </a:t>
            </a:r>
            <a:r>
              <a:rPr lang="ru-RU" sz="1800" b="1" dirty="0" smtClean="0">
                <a:latin typeface="Cambria" pitchFamily="18" charset="0"/>
              </a:rPr>
              <a:t>независимыми экспертными организациями</a:t>
            </a:r>
            <a:r>
              <a:rPr lang="ru-RU" sz="1800" dirty="0" smtClean="0">
                <a:latin typeface="Cambria" pitchFamily="18" charset="0"/>
              </a:rPr>
              <a:t>.</a:t>
            </a:r>
          </a:p>
          <a:p>
            <a:pPr eaLnBrk="1" hangingPunct="1"/>
            <a:r>
              <a:rPr lang="ru-RU" sz="1800" dirty="0" smtClean="0">
                <a:latin typeface="Cambria" pitchFamily="18" charset="0"/>
              </a:rPr>
              <a:t>В случае признания педагогического работника не соответствующим заявленной категории, аттестация </a:t>
            </a:r>
            <a:r>
              <a:rPr lang="ru-RU" sz="1800" b="1" dirty="0" smtClean="0">
                <a:latin typeface="Cambria" pitchFamily="18" charset="0"/>
              </a:rPr>
              <a:t>на ту же </a:t>
            </a:r>
            <a:r>
              <a:rPr lang="ru-RU" sz="1800" dirty="0" smtClean="0">
                <a:latin typeface="Cambria" pitchFamily="18" charset="0"/>
              </a:rPr>
              <a:t>квалификационную </a:t>
            </a:r>
            <a:r>
              <a:rPr lang="ru-RU" sz="1800" b="1" dirty="0" smtClean="0">
                <a:latin typeface="Cambria" pitchFamily="18" charset="0"/>
              </a:rPr>
              <a:t>категорию</a:t>
            </a:r>
            <a:r>
              <a:rPr lang="ru-RU" sz="1800" dirty="0" smtClean="0">
                <a:latin typeface="Cambria" pitchFamily="18" charset="0"/>
              </a:rPr>
              <a:t> может проводиться </a:t>
            </a:r>
            <a:r>
              <a:rPr lang="ru-RU" sz="1800" b="1" dirty="0" smtClean="0">
                <a:latin typeface="Cambria" pitchFamily="18" charset="0"/>
              </a:rPr>
              <a:t>не ранее, чем через один год</a:t>
            </a:r>
            <a:r>
              <a:rPr lang="ru-RU" sz="1800" dirty="0" smtClean="0">
                <a:latin typeface="Cambria" pitchFamily="18" charset="0"/>
              </a:rPr>
              <a:t>.</a:t>
            </a:r>
          </a:p>
          <a:p>
            <a:pPr eaLnBrk="1" hangingPunct="1"/>
            <a:r>
              <a:rPr lang="ru-RU" sz="1800" b="1" dirty="0" smtClean="0">
                <a:latin typeface="Cambria" pitchFamily="18" charset="0"/>
              </a:rPr>
              <a:t>Истечение срока действия высшей квалификационной категории не ограничивает право обращаться в аттестационную комиссию с заявлением на ту же квалификационную категорию.</a:t>
            </a:r>
          </a:p>
          <a:p>
            <a:pPr eaLnBrk="1" hangingPunct="1"/>
            <a:r>
              <a:rPr lang="ru-RU" sz="1800" b="1" dirty="0" smtClean="0">
                <a:latin typeface="Cambria" pitchFamily="18" charset="0"/>
              </a:rPr>
              <a:t>Внеочередная аттестация</a:t>
            </a:r>
            <a:r>
              <a:rPr lang="ru-RU" sz="1800" dirty="0" smtClean="0">
                <a:latin typeface="Cambria" pitchFamily="18" charset="0"/>
              </a:rPr>
              <a:t>.</a:t>
            </a:r>
          </a:p>
          <a:p>
            <a:pPr eaLnBrk="1" hangingPunct="1"/>
            <a:endParaRPr lang="ru-RU" sz="1800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 idx="4294967295"/>
          </p:nvPr>
        </p:nvSpPr>
        <p:spPr>
          <a:xfrm>
            <a:off x="2484438" y="76200"/>
            <a:ext cx="6480175" cy="1624013"/>
          </a:xfrm>
        </p:spPr>
        <p:txBody>
          <a:bodyPr/>
          <a:lstStyle/>
          <a:p>
            <a:pPr algn="ctr" eaLnBrk="1" hangingPunct="1"/>
            <a:r>
              <a:rPr lang="ru-RU" sz="3200" b="1" smtClean="0">
                <a:latin typeface="Cambria" pitchFamily="18" charset="0"/>
              </a:rPr>
              <a:t>Изменения в порядке аттестации педагогических работников на установление квалификационной категории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>
          <a:xfrm>
            <a:off x="2843213" y="1701800"/>
            <a:ext cx="6300787" cy="48958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1800" dirty="0" smtClean="0">
                <a:latin typeface="Cambria" pitchFamily="18" charset="0"/>
              </a:rPr>
              <a:t>Требования к установлению </a:t>
            </a:r>
            <a:r>
              <a:rPr lang="ru-RU" sz="1800" b="1" dirty="0" smtClean="0">
                <a:latin typeface="Cambria" pitchFamily="18" charset="0"/>
              </a:rPr>
              <a:t>первой</a:t>
            </a:r>
            <a:r>
              <a:rPr lang="ru-RU" sz="1800" dirty="0" smtClean="0">
                <a:latin typeface="Cambria" pitchFamily="18" charset="0"/>
              </a:rPr>
              <a:t> квалификационной категории:</a:t>
            </a:r>
          </a:p>
          <a:p>
            <a:pPr eaLnBrk="1" hangingPunct="1"/>
            <a:r>
              <a:rPr lang="ru-RU" sz="1800" dirty="0" smtClean="0">
                <a:latin typeface="Cambria" pitchFamily="18" charset="0"/>
              </a:rPr>
              <a:t>показывают устойчиво положительную результативность по итогам </a:t>
            </a:r>
            <a:r>
              <a:rPr lang="ru-RU" sz="1800" b="1" dirty="0" smtClean="0">
                <a:latin typeface="Cambria" pitchFamily="18" charset="0"/>
              </a:rPr>
              <a:t>внутреннего мониторинга</a:t>
            </a:r>
            <a:r>
              <a:rPr lang="ru-RU" sz="1800" dirty="0" smtClean="0">
                <a:latin typeface="Cambria" pitchFamily="18" charset="0"/>
              </a:rPr>
              <a:t> профессиональной деятельности;</a:t>
            </a:r>
          </a:p>
          <a:p>
            <a:pPr eaLnBrk="1" hangingPunct="1"/>
            <a:r>
              <a:rPr lang="ru-RU" sz="1800" dirty="0" smtClean="0">
                <a:latin typeface="Cambria" pitchFamily="18" charset="0"/>
              </a:rPr>
              <a:t>имеют стабильные результаты освоения образовательных программ обучающимися, воспитанниками и положительную динамику их достижений  на уровне не ниже средних </a:t>
            </a:r>
            <a:r>
              <a:rPr lang="ru-RU" sz="1800" b="1" dirty="0" smtClean="0">
                <a:latin typeface="Cambria" pitchFamily="18" charset="0"/>
              </a:rPr>
              <a:t>в муниципальном образовании;</a:t>
            </a:r>
          </a:p>
          <a:p>
            <a:pPr eaLnBrk="1" hangingPunct="1"/>
            <a:r>
              <a:rPr lang="ru-RU" sz="1800" b="1" dirty="0" smtClean="0">
                <a:latin typeface="Cambria" pitchFamily="18" charset="0"/>
              </a:rPr>
              <a:t>транслируют опыт </a:t>
            </a:r>
            <a:r>
              <a:rPr lang="ru-RU" sz="1800" dirty="0" smtClean="0">
                <a:latin typeface="Cambria" pitchFamily="18" charset="0"/>
              </a:rPr>
              <a:t>положительных результатов своей профессиональной деятельности </a:t>
            </a:r>
            <a:r>
              <a:rPr lang="ru-RU" sz="1800" b="1" dirty="0" smtClean="0">
                <a:latin typeface="Cambria" pitchFamily="18" charset="0"/>
              </a:rPr>
              <a:t>на уровне муниципального образования.</a:t>
            </a:r>
          </a:p>
          <a:p>
            <a:pPr eaLnBrk="1" hangingPunct="1"/>
            <a:endParaRPr lang="ru-RU" sz="1800" dirty="0" smtClean="0">
              <a:latin typeface="Cambria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sz="1800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 idx="4294967295"/>
          </p:nvPr>
        </p:nvSpPr>
        <p:spPr>
          <a:xfrm>
            <a:off x="2484438" y="76200"/>
            <a:ext cx="6480175" cy="1624013"/>
          </a:xfrm>
        </p:spPr>
        <p:txBody>
          <a:bodyPr/>
          <a:lstStyle/>
          <a:p>
            <a:pPr algn="ctr" eaLnBrk="1" hangingPunct="1"/>
            <a:r>
              <a:rPr lang="ru-RU" sz="3200" b="1" smtClean="0">
                <a:latin typeface="Cambria" pitchFamily="18" charset="0"/>
              </a:rPr>
              <a:t>Изменения в порядке аттестации педагогических работников на установление квалификационной категории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>
          <a:xfrm>
            <a:off x="2843213" y="1773238"/>
            <a:ext cx="6300787" cy="4824412"/>
          </a:xfrm>
        </p:spPr>
        <p:txBody>
          <a:bodyPr/>
          <a:lstStyle/>
          <a:p>
            <a:pPr algn="ctr" eaLnBrk="1" hangingPunct="1">
              <a:lnSpc>
                <a:spcPct val="85000"/>
              </a:lnSpc>
              <a:buFont typeface="Arial" charset="0"/>
              <a:buNone/>
            </a:pPr>
            <a:r>
              <a:rPr lang="ru-RU" sz="1800" dirty="0" smtClean="0">
                <a:latin typeface="Cambria" pitchFamily="18" charset="0"/>
              </a:rPr>
              <a:t>Требования к установлению </a:t>
            </a:r>
            <a:r>
              <a:rPr lang="ru-RU" sz="1800" b="1" dirty="0" smtClean="0">
                <a:latin typeface="Cambria" pitchFamily="18" charset="0"/>
              </a:rPr>
              <a:t>высшей</a:t>
            </a:r>
            <a:r>
              <a:rPr lang="ru-RU" sz="1800" dirty="0" smtClean="0">
                <a:latin typeface="Cambria" pitchFamily="18" charset="0"/>
              </a:rPr>
              <a:t> квалификационной категории:</a:t>
            </a:r>
          </a:p>
          <a:p>
            <a:pPr eaLnBrk="1" hangingPunct="1">
              <a:lnSpc>
                <a:spcPct val="85000"/>
              </a:lnSpc>
            </a:pPr>
            <a:r>
              <a:rPr lang="ru-RU" sz="1600" dirty="0" smtClean="0">
                <a:latin typeface="Cambria" pitchFamily="18" charset="0"/>
              </a:rPr>
              <a:t>показывают положительную динамику результативности деятельности по итогам </a:t>
            </a:r>
            <a:r>
              <a:rPr lang="ru-RU" sz="1600" b="1" dirty="0" smtClean="0">
                <a:latin typeface="Cambria" pitchFamily="18" charset="0"/>
              </a:rPr>
              <a:t>внутреннего мониторинга </a:t>
            </a:r>
            <a:r>
              <a:rPr lang="ru-RU" sz="1600" dirty="0" smtClean="0">
                <a:latin typeface="Cambria" pitchFamily="18" charset="0"/>
              </a:rPr>
              <a:t>профессиональной деятельности;</a:t>
            </a:r>
          </a:p>
          <a:p>
            <a:pPr eaLnBrk="1" hangingPunct="1">
              <a:lnSpc>
                <a:spcPct val="85000"/>
              </a:lnSpc>
            </a:pPr>
            <a:r>
              <a:rPr lang="ru-RU" sz="1600" dirty="0" smtClean="0">
                <a:latin typeface="Cambria" pitchFamily="18" charset="0"/>
              </a:rPr>
              <a:t>имеют </a:t>
            </a:r>
            <a:r>
              <a:rPr lang="ru-RU" sz="1600" b="1" dirty="0" smtClean="0">
                <a:latin typeface="Cambria" pitchFamily="18" charset="0"/>
              </a:rPr>
              <a:t>положительную динамику результатов освоения образовательных программ обучающимися, воспитанниками </a:t>
            </a:r>
            <a:r>
              <a:rPr lang="ru-RU" sz="1600" dirty="0" smtClean="0">
                <a:latin typeface="Cambria" pitchFamily="18" charset="0"/>
              </a:rPr>
              <a:t>и их показатели не ниже средних в субъекте Российской Федерации;</a:t>
            </a:r>
          </a:p>
          <a:p>
            <a:pPr eaLnBrk="1" hangingPunct="1">
              <a:lnSpc>
                <a:spcPct val="85000"/>
              </a:lnSpc>
            </a:pPr>
            <a:r>
              <a:rPr lang="ru-RU" sz="1600" b="1" dirty="0" smtClean="0">
                <a:latin typeface="Cambria" pitchFamily="18" charset="0"/>
              </a:rPr>
              <a:t>транслируют опыт положительных результатов </a:t>
            </a:r>
            <a:r>
              <a:rPr lang="ru-RU" sz="1600" dirty="0" smtClean="0">
                <a:latin typeface="Cambria" pitchFamily="18" charset="0"/>
              </a:rPr>
              <a:t>своей профессиональной деятельности </a:t>
            </a:r>
            <a:r>
              <a:rPr lang="ru-RU" sz="1600" b="1" dirty="0" smtClean="0">
                <a:latin typeface="Cambria" pitchFamily="18" charset="0"/>
              </a:rPr>
              <a:t>на уровне субъекта Российской Федерации;</a:t>
            </a:r>
          </a:p>
          <a:p>
            <a:pPr eaLnBrk="1" hangingPunct="1">
              <a:lnSpc>
                <a:spcPct val="85000"/>
              </a:lnSpc>
            </a:pPr>
            <a:r>
              <a:rPr lang="ru-RU" sz="1600" b="1" dirty="0" smtClean="0">
                <a:latin typeface="Cambria" pitchFamily="18" charset="0"/>
              </a:rPr>
              <a:t>имеют высокий рейтинг среди обучающихся, родителей, педагогического сообщества</a:t>
            </a:r>
            <a:r>
              <a:rPr lang="ru-RU" sz="1600" dirty="0" smtClean="0">
                <a:latin typeface="Cambria" pitchFamily="18" charset="0"/>
              </a:rPr>
              <a:t>;</a:t>
            </a:r>
          </a:p>
          <a:p>
            <a:pPr eaLnBrk="1" hangingPunct="1">
              <a:lnSpc>
                <a:spcPct val="85000"/>
              </a:lnSpc>
            </a:pPr>
            <a:r>
              <a:rPr lang="ru-RU" sz="1600" b="1" dirty="0" smtClean="0">
                <a:latin typeface="Cambria" pitchFamily="18" charset="0"/>
              </a:rPr>
              <a:t>принимают активное участие в подготовке и повышении квалификации педагогических кадров</a:t>
            </a:r>
            <a:r>
              <a:rPr lang="ru-RU" sz="1600" dirty="0" smtClean="0">
                <a:latin typeface="Cambria" pitchFamily="18" charset="0"/>
              </a:rPr>
              <a:t>.</a:t>
            </a: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771775" y="76200"/>
            <a:ext cx="5686425" cy="1397000"/>
          </a:xfrm>
        </p:spPr>
        <p:txBody>
          <a:bodyPr lIns="91440" tIns="45720" rIns="91440" bIns="45720" anchor="ctr"/>
          <a:lstStyle/>
          <a:p>
            <a:pPr algn="ctr" eaLnBrk="1" hangingPunct="1"/>
            <a:r>
              <a:rPr lang="ru-RU" sz="4000" b="1" smtClean="0">
                <a:latin typeface="Cambria" pitchFamily="18" charset="0"/>
              </a:rPr>
              <a:t>Аттестационные комиссии</a:t>
            </a:r>
          </a:p>
        </p:txBody>
      </p:sp>
      <p:sp>
        <p:nvSpPr>
          <p:cNvPr id="27650" name="Текст 2"/>
          <p:cNvSpPr>
            <a:spLocks noGrp="1"/>
          </p:cNvSpPr>
          <p:nvPr>
            <p:ph type="body" idx="4294967295"/>
          </p:nvPr>
        </p:nvSpPr>
        <p:spPr>
          <a:xfrm>
            <a:off x="2843213" y="1412875"/>
            <a:ext cx="2808287" cy="1079500"/>
          </a:xfrm>
        </p:spPr>
        <p:txBody>
          <a:bodyPr lIns="91440" tIns="45720" rIns="91440" bIns="45720" anchor="b"/>
          <a:lstStyle/>
          <a:p>
            <a:pPr marL="0" indent="0" algn="ctr" defTabSz="914400" eaLnBrk="1" hangingPunct="1">
              <a:buFont typeface="Arial" charset="0"/>
              <a:buNone/>
            </a:pPr>
            <a:r>
              <a:rPr lang="ru-RU" sz="1800" b="1" smtClean="0">
                <a:latin typeface="Cambria" pitchFamily="18" charset="0"/>
              </a:rPr>
              <a:t>Подтверждение соответствия работника занимаемой должности</a:t>
            </a:r>
          </a:p>
        </p:txBody>
      </p:sp>
      <p:sp>
        <p:nvSpPr>
          <p:cNvPr id="27651" name="Содержимое 3"/>
          <p:cNvSpPr>
            <a:spLocks noGrp="1"/>
          </p:cNvSpPr>
          <p:nvPr>
            <p:ph sz="half" idx="4294967295"/>
          </p:nvPr>
        </p:nvSpPr>
        <p:spPr>
          <a:xfrm>
            <a:off x="2627313" y="2565400"/>
            <a:ext cx="3168650" cy="3606800"/>
          </a:xfrm>
        </p:spPr>
        <p:txBody>
          <a:bodyPr lIns="91440" tIns="45720" rIns="91440" bIns="45720"/>
          <a:lstStyle/>
          <a:p>
            <a:pPr eaLnBrk="1" hangingPunct="1"/>
            <a:r>
              <a:rPr lang="ru-RU" sz="1600" dirty="0" smtClean="0">
                <a:latin typeface="Cambria" pitchFamily="18" charset="0"/>
              </a:rPr>
              <a:t>Аттестационная комиссия,</a:t>
            </a:r>
            <a:r>
              <a:rPr lang="ru-RU" sz="1600" b="1" dirty="0" smtClean="0">
                <a:latin typeface="Cambria" pitchFamily="18" charset="0"/>
              </a:rPr>
              <a:t> </a:t>
            </a:r>
            <a:r>
              <a:rPr lang="ru-RU" sz="1600" dirty="0" smtClean="0">
                <a:latin typeface="Cambria" pitchFamily="18" charset="0"/>
              </a:rPr>
              <a:t>самостоятельно формируемая образовательной организацией </a:t>
            </a:r>
            <a:r>
              <a:rPr lang="ru-RU" sz="1600" i="1" dirty="0" smtClean="0">
                <a:latin typeface="Cambria" pitchFamily="18" charset="0"/>
              </a:rPr>
              <a:t>(председатель, зам.председателя, секретарь, члены комиссии). </a:t>
            </a:r>
            <a:r>
              <a:rPr lang="ru-RU" sz="1600" dirty="0" smtClean="0">
                <a:latin typeface="Cambria" pitchFamily="18" charset="0"/>
              </a:rPr>
              <a:t>Создается</a:t>
            </a:r>
            <a:r>
              <a:rPr lang="ru-RU" sz="1600" i="1" dirty="0" smtClean="0">
                <a:latin typeface="Cambria" pitchFamily="18" charset="0"/>
              </a:rPr>
              <a:t> </a:t>
            </a:r>
            <a:r>
              <a:rPr lang="ru-RU" sz="1600" dirty="0" smtClean="0">
                <a:latin typeface="Cambria" pitchFamily="18" charset="0"/>
              </a:rPr>
              <a:t>на основании распорядительного акта руководителя.</a:t>
            </a:r>
          </a:p>
          <a:p>
            <a:pPr eaLnBrk="1" hangingPunct="1">
              <a:buFont typeface="Arial" charset="0"/>
              <a:buNone/>
            </a:pPr>
            <a:r>
              <a:rPr lang="ru-RU" sz="1600" b="1" i="1" dirty="0" smtClean="0">
                <a:latin typeface="Cambria" pitchFamily="18" charset="0"/>
              </a:rPr>
              <a:t>! </a:t>
            </a:r>
            <a:r>
              <a:rPr lang="ru-RU" sz="1600" i="1" dirty="0" smtClean="0">
                <a:latin typeface="Cambria" pitchFamily="18" charset="0"/>
              </a:rPr>
              <a:t>Руководитель организации</a:t>
            </a:r>
            <a:r>
              <a:rPr lang="ru-RU" sz="1600" b="1" i="1" dirty="0" smtClean="0">
                <a:latin typeface="Cambria" pitchFamily="18" charset="0"/>
              </a:rPr>
              <a:t> НЕ </a:t>
            </a:r>
            <a:r>
              <a:rPr lang="ru-RU" sz="1600" i="1" dirty="0" smtClean="0">
                <a:latin typeface="Cambria" pitchFamily="18" charset="0"/>
              </a:rPr>
              <a:t>может</a:t>
            </a:r>
            <a:r>
              <a:rPr lang="ru-RU" sz="1600" b="1" i="1" dirty="0" smtClean="0">
                <a:latin typeface="Cambria" pitchFamily="18" charset="0"/>
              </a:rPr>
              <a:t> </a:t>
            </a:r>
            <a:r>
              <a:rPr lang="ru-RU" sz="1600" i="1" dirty="0" smtClean="0">
                <a:latin typeface="Cambria" pitchFamily="18" charset="0"/>
              </a:rPr>
              <a:t>являться </a:t>
            </a:r>
            <a:r>
              <a:rPr lang="ru-RU" sz="1600" b="1" i="1" dirty="0" smtClean="0">
                <a:latin typeface="Cambria" pitchFamily="18" charset="0"/>
              </a:rPr>
              <a:t>председателем комиссии</a:t>
            </a:r>
            <a:endParaRPr lang="ru-RU" sz="1600" i="1" dirty="0" smtClean="0">
              <a:latin typeface="Cambria" pitchFamily="18" charset="0"/>
            </a:endParaRPr>
          </a:p>
        </p:txBody>
      </p:sp>
      <p:sp>
        <p:nvSpPr>
          <p:cNvPr id="27652" name="Текст 4"/>
          <p:cNvSpPr>
            <a:spLocks noGrp="1"/>
          </p:cNvSpPr>
          <p:nvPr>
            <p:ph type="body" sz="quarter" idx="4294967295"/>
          </p:nvPr>
        </p:nvSpPr>
        <p:spPr>
          <a:xfrm>
            <a:off x="6084888" y="1412875"/>
            <a:ext cx="2601912" cy="1079500"/>
          </a:xfrm>
        </p:spPr>
        <p:txBody>
          <a:bodyPr lIns="91440" tIns="45720" rIns="91440" bIns="45720" anchor="b"/>
          <a:lstStyle/>
          <a:p>
            <a:pPr marL="0" indent="0" algn="ctr" defTabSz="914400" eaLnBrk="1" hangingPunct="1">
              <a:buFont typeface="Arial" charset="0"/>
              <a:buNone/>
            </a:pPr>
            <a:r>
              <a:rPr lang="ru-RU" sz="1800" b="1" smtClean="0">
                <a:latin typeface="Cambria" pitchFamily="18" charset="0"/>
              </a:rPr>
              <a:t>Установление квалификационной категории (высшей или первой)</a:t>
            </a:r>
          </a:p>
        </p:txBody>
      </p:sp>
      <p:sp>
        <p:nvSpPr>
          <p:cNvPr id="27653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6443663" y="2924175"/>
            <a:ext cx="2449512" cy="1792288"/>
          </a:xfrm>
        </p:spPr>
        <p:txBody>
          <a:bodyPr lIns="91440" tIns="45720" rIns="91440" bIns="45720"/>
          <a:lstStyle/>
          <a:p>
            <a:pPr eaLnBrk="1" hangingPunct="1"/>
            <a:r>
              <a:rPr lang="ru-RU" sz="1600" dirty="0" smtClean="0">
                <a:latin typeface="Cambria" pitchFamily="18" charset="0"/>
              </a:rPr>
              <a:t>Аттестационная комиссия</a:t>
            </a:r>
            <a:r>
              <a:rPr lang="ru-RU" sz="1600" b="1" dirty="0" smtClean="0">
                <a:latin typeface="Cambria" pitchFamily="18" charset="0"/>
              </a:rPr>
              <a:t>  </a:t>
            </a:r>
            <a:r>
              <a:rPr lang="ru-RU" sz="1600" dirty="0" smtClean="0">
                <a:latin typeface="Cambria" pitchFamily="18" charset="0"/>
              </a:rPr>
              <a:t>министерства образования </a:t>
            </a: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6"/>
          <p:cNvSpPr>
            <a:spLocks noGrp="1"/>
          </p:cNvSpPr>
          <p:nvPr>
            <p:ph type="title" idx="4294967295"/>
          </p:nvPr>
        </p:nvSpPr>
        <p:spPr>
          <a:xfrm>
            <a:off x="2484438" y="76200"/>
            <a:ext cx="6659562" cy="1397000"/>
          </a:xfrm>
        </p:spPr>
        <p:txBody>
          <a:bodyPr lIns="91440" tIns="45720" rIns="91440" bIns="45720" anchor="ctr"/>
          <a:lstStyle/>
          <a:p>
            <a:pPr algn="ctr" eaLnBrk="1" hangingPunct="1"/>
            <a:r>
              <a:rPr lang="ru-RU" sz="2800" b="1" smtClean="0">
                <a:latin typeface="Cambria" pitchFamily="18" charset="0"/>
              </a:rPr>
              <a:t>Оценка профессиональной деятельности в межаттестационный период: Внеочередная аттестация (проект)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ooks_16x9">
  <a:themeElements>
    <a:clrScheme name="Books_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Books_16x9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/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[templated.ru]_shablon-powerpoint-Stopka-knig</Template>
  <TotalTime>723</TotalTime>
  <Words>881</Words>
  <Application>Microsoft Office PowerPoint</Application>
  <PresentationFormat>Экран (4:3)</PresentationFormat>
  <Paragraphs>112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Books_16x9</vt:lpstr>
      <vt:lpstr>ИЗМЕНЕНИЯ В АТТЕСТАЦИИ ПЕДАГОГИЧЕСКИХ РАБОТНИКОВ И РУКОВОДИТЕЛЕЙ ОБРАЗОВАТЕЛЬНЫХ ОРГАНИЗАЦИЙ  (в соответствии с Федеральным законом Об образовании в РФ)</vt:lpstr>
      <vt:lpstr>Нормативно-правовое обеспечение аттестации педагогических работников</vt:lpstr>
      <vt:lpstr>Цели аттестации</vt:lpstr>
      <vt:lpstr>Изменения в порядке аттестации педагогических работников на соответствие занимаемой должности</vt:lpstr>
      <vt:lpstr>Изменения в порядке аттестации педагогических работников на установление квалификационной категории</vt:lpstr>
      <vt:lpstr>Изменения в порядке аттестации педагогических работников на установление квалификационной категории</vt:lpstr>
      <vt:lpstr>Изменения в порядке аттестации педагогических работников на установление квалификационной категории</vt:lpstr>
      <vt:lpstr>Аттестационные комиссии</vt:lpstr>
      <vt:lpstr>Оценка профессиональной деятельности в межаттестационный период: Внеочередная аттестация (проект)</vt:lpstr>
      <vt:lpstr>Нормативно-правовое обеспечение аттестации руководящих работников</vt:lpstr>
      <vt:lpstr>Порядок и сроки проведения аттестации руководителей</vt:lpstr>
      <vt:lpstr>Цель аттестации</vt:lpstr>
      <vt:lpstr>Квалификационные испытания</vt:lpstr>
      <vt:lpstr>План компьютерной презентации реализации результатов  программы развития образовательной организации</vt:lpstr>
      <vt:lpstr>Критерии оценки компьютерной презентации результатов реализации программы развития</vt:lpstr>
      <vt:lpstr>Порядок проведения аттестации</vt:lpstr>
      <vt:lpstr>Внеочередная аттестация руководителей (п.2.1)</vt:lpstr>
      <vt:lpstr>Новое в функциональных обязанностях руководителя</vt:lpstr>
      <vt:lpstr>Слайд 19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Олеся О. Белодурина</dc:creator>
  <cp:lastModifiedBy>Артына У.Д</cp:lastModifiedBy>
  <cp:revision>106</cp:revision>
  <dcterms:created xsi:type="dcterms:W3CDTF">2013-08-16T04:57:53Z</dcterms:created>
  <dcterms:modified xsi:type="dcterms:W3CDTF">2013-10-11T04:09:37Z</dcterms:modified>
</cp:coreProperties>
</file>