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70" r:id="rId3"/>
    <p:sldId id="271" r:id="rId4"/>
    <p:sldId id="257" r:id="rId5"/>
    <p:sldId id="259" r:id="rId6"/>
    <p:sldId id="269" r:id="rId7"/>
    <p:sldId id="261" r:id="rId8"/>
    <p:sldId id="263" r:id="rId9"/>
    <p:sldId id="264" r:id="rId10"/>
    <p:sldId id="260" r:id="rId11"/>
    <p:sldId id="272" r:id="rId12"/>
    <p:sldId id="273" r:id="rId13"/>
    <p:sldId id="276" r:id="rId14"/>
    <p:sldId id="274" r:id="rId15"/>
    <p:sldId id="275" r:id="rId16"/>
    <p:sldId id="277" r:id="rId17"/>
    <p:sldId id="278" r:id="rId18"/>
    <p:sldId id="279" r:id="rId19"/>
    <p:sldId id="283" r:id="rId20"/>
    <p:sldId id="280" r:id="rId21"/>
    <p:sldId id="281" r:id="rId22"/>
    <p:sldId id="282" r:id="rId23"/>
    <p:sldId id="284" r:id="rId24"/>
    <p:sldId id="268" r:id="rId25"/>
  </p:sldIdLst>
  <p:sldSz cx="9144000" cy="6858000" type="screen4x3"/>
  <p:notesSz cx="6858000" cy="9144000"/>
  <p:custDataLst>
    <p:tags r:id="rId27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FA48B8-559B-46E5-86DB-30053B6CCB06}" type="datetimeFigureOut">
              <a:rPr lang="ru-RU" smtClean="0"/>
              <a:t>25.09.2014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39839A-5FBF-49CB-A3A5-257820F26A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7512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CCDD6-CDCC-46F4-8141-F61CE77C8F9A}" type="datetime1">
              <a:rPr lang="ru-RU" smtClean="0"/>
              <a:t>25.09.2014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Бакулевич Ольга Анатольевна</a:t>
            </a: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44F30-3F09-45C6-9D60-993870847097}" type="datetime1">
              <a:rPr lang="ru-RU" smtClean="0"/>
              <a:t>25.09.2014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Бакулевич Ольга Анатольевна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50D1A-FCE5-4B17-961B-C49D6CA9E264}" type="datetime1">
              <a:rPr lang="ru-RU" smtClean="0"/>
              <a:t>25.09.2014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Бакулевич Ольга Анатольевна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24D4C-273A-4322-A238-8151A14D16F4}" type="datetime1">
              <a:rPr lang="ru-RU" smtClean="0"/>
              <a:t>25.09.2014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Бакулевич Ольга Анатольевна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D9595-B4D2-4F6F-BA90-084A037BEBC4}" type="datetime1">
              <a:rPr lang="ru-RU" smtClean="0"/>
              <a:t>25.09.2014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Бакулевич Ольга Анатольевна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C507E-AE90-460D-A68A-993A959E8303}" type="datetime1">
              <a:rPr lang="ru-RU" smtClean="0"/>
              <a:t>25.09.2014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Бакулевич Ольга Анатольевна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29B55-CEA9-419C-8F23-BA82F230302C}" type="datetime1">
              <a:rPr lang="ru-RU" smtClean="0"/>
              <a:t>25.09.2014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Бакулевич Ольга Анатольевна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A64BB-7ADC-45D2-AEA1-590209122D7D}" type="datetime1">
              <a:rPr lang="ru-RU" smtClean="0"/>
              <a:t>25.09.2014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Бакулевич Ольга Анатольевна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B9B93-54F2-4846-9D89-18712F33E166}" type="datetime1">
              <a:rPr lang="ru-RU" smtClean="0"/>
              <a:t>25.09.2014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Бакулевич Ольга Анатольевна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C69DD-5C64-4738-B605-07672D7EE1CC}" type="datetime1">
              <a:rPr lang="ru-RU" smtClean="0"/>
              <a:t>25.09.2014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Бакулевич Ольга Анатольевна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2E4E2-3F6D-4AF2-B72E-7EF5027DB853}" type="datetime1">
              <a:rPr lang="ru-RU" smtClean="0"/>
              <a:t>25.09.2014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Бакулевич Ольга Анатольевна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D58E21C-8EE1-4780-B8E6-D5F7926746BE}" type="datetime1">
              <a:rPr lang="ru-RU" smtClean="0"/>
              <a:t>25.09.2014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r>
              <a:rPr lang="ru-RU" smtClean="0"/>
              <a:t>Бакулевич Ольга Анатольевна</a:t>
            </a: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6378" y="188640"/>
            <a:ext cx="8183252" cy="146876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ПЕДАГОГИЧЕСКИЙ ПРОЕКТ В ДОУ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Бакулевич Ольга Анатольевна</a:t>
            </a:r>
            <a:endParaRPr lang="ru-RU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344425" y="5373216"/>
            <a:ext cx="6840760" cy="1240205"/>
          </a:xfrm>
        </p:spPr>
        <p:txBody>
          <a:bodyPr>
            <a:normAutofit fontScale="62500" lnSpcReduction="20000"/>
          </a:bodyPr>
          <a:lstStyle/>
          <a:p>
            <a:r>
              <a:rPr lang="ru-RU" sz="3600" dirty="0" smtClean="0"/>
              <a:t>Консультация для педагогов МБДОУ МО</a:t>
            </a:r>
          </a:p>
          <a:p>
            <a:r>
              <a:rPr lang="ru-RU" sz="3600" dirty="0" smtClean="0"/>
              <a:t> г. Краснодар «Центр – детский сад </a:t>
            </a:r>
            <a:r>
              <a:rPr lang="ru-RU" dirty="0" smtClean="0"/>
              <a:t>№232»</a:t>
            </a:r>
          </a:p>
          <a:p>
            <a:r>
              <a:rPr lang="ru-RU" dirty="0" smtClean="0"/>
              <a:t>Автор: </a:t>
            </a:r>
            <a:r>
              <a:rPr lang="ru-RU" dirty="0" err="1" smtClean="0"/>
              <a:t>зам.заведующего</a:t>
            </a:r>
            <a:r>
              <a:rPr lang="ru-RU" dirty="0" smtClean="0"/>
              <a:t> по ВМР </a:t>
            </a:r>
            <a:r>
              <a:rPr lang="ru-RU" dirty="0" err="1" smtClean="0"/>
              <a:t>Бакулевич</a:t>
            </a:r>
            <a:r>
              <a:rPr lang="ru-RU" dirty="0" smtClean="0"/>
              <a:t> Ольга Анатольевна</a:t>
            </a:r>
          </a:p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928" y="1720521"/>
            <a:ext cx="4536504" cy="34023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5691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352928" cy="86409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ПРОЕКТ – ЭТО шесть «П»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67095" y="2999592"/>
            <a:ext cx="2160240" cy="100811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ПРОЕКТ</a:t>
            </a:r>
            <a:endParaRPr lang="ru-RU" b="1" dirty="0"/>
          </a:p>
        </p:txBody>
      </p:sp>
      <p:sp>
        <p:nvSpPr>
          <p:cNvPr id="6" name="Овал 5"/>
          <p:cNvSpPr/>
          <p:nvPr/>
        </p:nvSpPr>
        <p:spPr>
          <a:xfrm>
            <a:off x="427762" y="1334471"/>
            <a:ext cx="2160240" cy="18002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14567" y="3791431"/>
            <a:ext cx="3600400" cy="1544506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Проектирование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(планирование)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860221" y="1039550"/>
            <a:ext cx="2880319" cy="1584176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5868144" y="1800400"/>
            <a:ext cx="2880320" cy="148458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Презентация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6156176" y="3599115"/>
            <a:ext cx="2736304" cy="1680178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Продукт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3131840" y="4750883"/>
            <a:ext cx="3240360" cy="1731656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Поиск информации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1560" y="1865239"/>
            <a:ext cx="18217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Проблема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19872" y="1369973"/>
            <a:ext cx="20503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Портфолио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Стрелка влево 17"/>
          <p:cNvSpPr/>
          <p:nvPr/>
        </p:nvSpPr>
        <p:spPr>
          <a:xfrm rot="16200000">
            <a:off x="1122947" y="3261332"/>
            <a:ext cx="737955" cy="484632"/>
          </a:xfrm>
          <a:prstGeom prst="lef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бъект 18"/>
          <p:cNvSpPr>
            <a:spLocks noGrp="1"/>
          </p:cNvSpPr>
          <p:nvPr>
            <p:ph idx="1"/>
          </p:nvPr>
        </p:nvSpPr>
        <p:spPr>
          <a:xfrm>
            <a:off x="7524328" y="5616710"/>
            <a:ext cx="1162472" cy="69264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1" name="Стрелка влево 20"/>
          <p:cNvSpPr/>
          <p:nvPr/>
        </p:nvSpPr>
        <p:spPr>
          <a:xfrm rot="12299853">
            <a:off x="2269908" y="5351519"/>
            <a:ext cx="1099043" cy="484632"/>
          </a:xfrm>
          <a:prstGeom prst="lef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лево 21"/>
          <p:cNvSpPr/>
          <p:nvPr/>
        </p:nvSpPr>
        <p:spPr>
          <a:xfrm rot="5213954">
            <a:off x="7927257" y="3163241"/>
            <a:ext cx="1099043" cy="484632"/>
          </a:xfrm>
          <a:prstGeom prst="lef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лево 22"/>
          <p:cNvSpPr/>
          <p:nvPr/>
        </p:nvSpPr>
        <p:spPr>
          <a:xfrm rot="8903389">
            <a:off x="6236408" y="5308964"/>
            <a:ext cx="1099043" cy="484632"/>
          </a:xfrm>
          <a:prstGeom prst="lef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97641">
            <a:off x="5563070" y="1443872"/>
            <a:ext cx="1085850" cy="70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Стрелка влево 29"/>
          <p:cNvSpPr/>
          <p:nvPr/>
        </p:nvSpPr>
        <p:spPr>
          <a:xfrm rot="16200000">
            <a:off x="1122948" y="3261332"/>
            <a:ext cx="737955" cy="484632"/>
          </a:xfrm>
          <a:prstGeom prst="lef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 влево 31"/>
          <p:cNvSpPr/>
          <p:nvPr/>
        </p:nvSpPr>
        <p:spPr>
          <a:xfrm rot="1399405">
            <a:off x="2361396" y="2666991"/>
            <a:ext cx="1151625" cy="484632"/>
          </a:xfrm>
          <a:prstGeom prst="lef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Бакулевич Ольга Анатольевна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301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Рассмотрим последовательность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работы по созданию проекта: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23928" y="1700808"/>
            <a:ext cx="4690864" cy="460855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2000" b="1" u="sng" dirty="0" smtClean="0"/>
              <a:t>1</a:t>
            </a:r>
            <a:r>
              <a:rPr lang="ru-RU" sz="2000" b="1" u="sng" dirty="0"/>
              <a:t>. </a:t>
            </a:r>
            <a:r>
              <a:rPr lang="ru-RU" sz="2000" b="1" u="sng" dirty="0" smtClean="0"/>
              <a:t>Описание проблемы </a:t>
            </a:r>
            <a:r>
              <a:rPr lang="ru-RU" sz="2000" dirty="0" smtClean="0"/>
              <a:t>- </a:t>
            </a:r>
            <a:r>
              <a:rPr lang="ru-RU" sz="2000" dirty="0"/>
              <a:t>предполагает формулирование ответов на два вопроса:</a:t>
            </a:r>
          </a:p>
          <a:p>
            <a:pPr algn="just"/>
            <a:r>
              <a:rPr lang="ru-RU" sz="2000" dirty="0"/>
              <a:t>•    почему возникла необходимость в выполнении проекта?</a:t>
            </a:r>
          </a:p>
          <a:p>
            <a:pPr algn="just"/>
            <a:r>
              <a:rPr lang="ru-RU" sz="2000" dirty="0"/>
              <a:t>•    почему решение данной проблемы является приоритетной задачей</a:t>
            </a:r>
            <a:r>
              <a:rPr lang="ru-RU" sz="2000" dirty="0" smtClean="0"/>
              <a:t>?</a:t>
            </a:r>
          </a:p>
          <a:p>
            <a:pPr algn="just"/>
            <a:r>
              <a:rPr lang="ru-RU" sz="2000" dirty="0"/>
              <a:t>Излагая актуальность темы, следует ссылаться на нормативные документы федерального, регионального уровня, ООП учреждения </a:t>
            </a:r>
          </a:p>
          <a:p>
            <a:pPr algn="just"/>
            <a:r>
              <a:rPr lang="ru-RU" sz="2000" dirty="0"/>
              <a:t>Глубокий и всесторонний анализ педагогических проблем позволит грамотно и корректно сформулировать цели, задачи и подобрать методы проекта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132856"/>
            <a:ext cx="3383360" cy="33833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Бакулевич Ольга Анатольевна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008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2. Цели </a:t>
            </a:r>
            <a:r>
              <a:rPr lang="ru-RU" dirty="0">
                <a:solidFill>
                  <a:schemeClr val="tx1"/>
                </a:solidFill>
              </a:rPr>
              <a:t>и задачи проекта</a:t>
            </a:r>
            <a:br>
              <a:rPr lang="ru-RU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28800"/>
            <a:ext cx="5976664" cy="4752528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dirty="0" smtClean="0"/>
              <a:t>1</a:t>
            </a:r>
            <a:r>
              <a:rPr lang="ru-RU" dirty="0"/>
              <a:t>.	Формулирование целей проекта предполагает раскрытие сути задуманного проекта, направленного на решение выявленных проблем.</a:t>
            </a:r>
          </a:p>
          <a:p>
            <a:pPr algn="just"/>
            <a:r>
              <a:rPr lang="ru-RU" dirty="0"/>
              <a:t>2.	При постановке задач определяется последовательность шагов по изменению существующей педагогической ситуации в соответствии с целью.</a:t>
            </a:r>
          </a:p>
          <a:p>
            <a:pPr algn="just"/>
            <a:r>
              <a:rPr lang="ru-RU" dirty="0"/>
              <a:t>3.	Педагог указывает, какие образовательные, воспитательные и социальные задачи будет решать на протяжении реализации проекта.</a:t>
            </a:r>
          </a:p>
          <a:p>
            <a:pPr algn="just"/>
            <a:r>
              <a:rPr lang="ru-RU" dirty="0"/>
              <a:t>4.	Цель и задачи проекта должны быть достижимы в рамках предусмотренного периода времени</a:t>
            </a:r>
            <a:r>
              <a:rPr lang="ru-RU" dirty="0" smtClean="0"/>
              <a:t>.</a:t>
            </a:r>
          </a:p>
          <a:p>
            <a:pPr algn="just"/>
            <a:r>
              <a:rPr lang="ru-RU" dirty="0" smtClean="0"/>
              <a:t>5. На этом же этапе даем название педагогическому проекту. Приветствуется креативность.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348880"/>
            <a:ext cx="2496589" cy="2496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Бакулевич Ольга Анатольевна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677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3. Срок реализации проекта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00808"/>
            <a:ext cx="5698976" cy="4680520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dirty="0" smtClean="0"/>
              <a:t>Срок реализации проекта определяется исходя из сложности проблемы, объема работы по реализации задач проекта.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/>
              <a:t>.Мини – проекты  могут укладываться </a:t>
            </a:r>
            <a:r>
              <a:rPr lang="ru-RU" dirty="0" smtClean="0"/>
              <a:t>одно занятие.</a:t>
            </a:r>
            <a:endParaRPr lang="ru-RU" dirty="0"/>
          </a:p>
          <a:p>
            <a:pPr algn="just"/>
            <a:endParaRPr lang="ru-RU" dirty="0"/>
          </a:p>
          <a:p>
            <a:pPr algn="just"/>
            <a:r>
              <a:rPr lang="ru-RU" dirty="0" smtClean="0"/>
              <a:t>Краткосрочные </a:t>
            </a:r>
            <a:r>
              <a:rPr lang="ru-RU" dirty="0"/>
              <a:t>проекты реализуются в  течение  4 – 6 </a:t>
            </a:r>
            <a:r>
              <a:rPr lang="ru-RU" dirty="0" smtClean="0"/>
              <a:t>занятий.</a:t>
            </a:r>
            <a:endParaRPr lang="ru-RU" dirty="0"/>
          </a:p>
          <a:p>
            <a:pPr algn="just"/>
            <a:r>
              <a:rPr lang="ru-RU" dirty="0" smtClean="0"/>
              <a:t>Недельные </a:t>
            </a:r>
            <a:r>
              <a:rPr lang="ru-RU" dirty="0"/>
              <a:t>проекты выполняются в группах в ходе проектной недели.</a:t>
            </a:r>
          </a:p>
          <a:p>
            <a:pPr marL="137160" indent="0" algn="just">
              <a:buNone/>
            </a:pPr>
            <a:r>
              <a:rPr lang="ru-RU" dirty="0" smtClean="0"/>
              <a:t>       Их </a:t>
            </a:r>
            <a:r>
              <a:rPr lang="ru-RU" dirty="0"/>
              <a:t>выполнение занимает </a:t>
            </a:r>
            <a:r>
              <a:rPr lang="ru-RU" dirty="0" smtClean="0"/>
              <a:t>около 20 часов   и </a:t>
            </a:r>
            <a:r>
              <a:rPr lang="ru-RU" dirty="0"/>
              <a:t>целиком проходит при участии </a:t>
            </a:r>
            <a:r>
              <a:rPr lang="ru-RU" dirty="0" smtClean="0"/>
              <a:t>педагога.</a:t>
            </a:r>
            <a:endParaRPr lang="ru-RU" dirty="0"/>
          </a:p>
          <a:p>
            <a:pPr algn="just"/>
            <a:r>
              <a:rPr lang="ru-RU" dirty="0" smtClean="0"/>
              <a:t>Годичные </a:t>
            </a:r>
            <a:r>
              <a:rPr lang="ru-RU" dirty="0"/>
              <a:t>проекты (долгосрочные) могут выполняться как в группах, так и индивидуально. 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170" y="1696794"/>
            <a:ext cx="2182085" cy="26683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Бакулевич Ольга Анатольевна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722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4. Участники </a:t>
            </a:r>
            <a:r>
              <a:rPr lang="ru-RU" dirty="0">
                <a:solidFill>
                  <a:schemeClr val="tx1"/>
                </a:solidFill>
              </a:rPr>
              <a:t>проекта</a:t>
            </a:r>
            <a:br>
              <a:rPr lang="ru-RU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00808"/>
            <a:ext cx="4618856" cy="4608552"/>
          </a:xfrm>
        </p:spPr>
        <p:txBody>
          <a:bodyPr>
            <a:normAutofit fontScale="92500"/>
          </a:bodyPr>
          <a:lstStyle/>
          <a:p>
            <a:pPr algn="just"/>
            <a:r>
              <a:rPr lang="ru-RU" dirty="0" smtClean="0"/>
              <a:t>1</a:t>
            </a:r>
            <a:r>
              <a:rPr lang="ru-RU" dirty="0"/>
              <a:t>.	В этом пункте указывается основная целевая аудитория (участники) проекта, а также критерии их отбора.</a:t>
            </a:r>
          </a:p>
          <a:p>
            <a:pPr algn="just"/>
            <a:r>
              <a:rPr lang="ru-RU" dirty="0"/>
              <a:t>2.	Подробно описывается качественный и количественный состав целевых групп, с которыми педагог будет работать в рамках проекта.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617" y="1916832"/>
            <a:ext cx="3368672" cy="29981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Бакулевич Ольга Анатольевна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13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5. </a:t>
            </a:r>
            <a:r>
              <a:rPr lang="ru-RU" sz="2800" dirty="0">
                <a:solidFill>
                  <a:schemeClr val="tx1"/>
                </a:solidFill>
              </a:rPr>
              <a:t>Краткое описание </a:t>
            </a:r>
            <a:r>
              <a:rPr lang="ru-RU" sz="2800" dirty="0" smtClean="0">
                <a:solidFill>
                  <a:schemeClr val="tx1"/>
                </a:solidFill>
              </a:rPr>
              <a:t>прогнозируемых краткосрочных </a:t>
            </a:r>
            <a:r>
              <a:rPr lang="ru-RU" sz="2800" dirty="0">
                <a:solidFill>
                  <a:schemeClr val="tx1"/>
                </a:solidFill>
              </a:rPr>
              <a:t>и </a:t>
            </a:r>
            <a:r>
              <a:rPr lang="ru-RU" sz="2800" dirty="0" smtClean="0">
                <a:solidFill>
                  <a:schemeClr val="tx1"/>
                </a:solidFill>
              </a:rPr>
              <a:t>долгосрочных результатов </a:t>
            </a:r>
            <a:r>
              <a:rPr lang="ru-RU" sz="2800" dirty="0">
                <a:solidFill>
                  <a:schemeClr val="tx1"/>
                </a:solidFill>
              </a:rPr>
              <a:t>реализации проекта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>
              <a:buNone/>
            </a:pPr>
            <a:endParaRPr lang="ru-RU" u="sng" dirty="0" smtClean="0"/>
          </a:p>
          <a:p>
            <a:pPr marL="137160" indent="0" algn="just">
              <a:buNone/>
            </a:pPr>
            <a:r>
              <a:rPr lang="ru-RU" sz="2400" dirty="0" smtClean="0"/>
              <a:t>Результаты </a:t>
            </a:r>
            <a:r>
              <a:rPr lang="ru-RU" sz="2400" dirty="0"/>
              <a:t>планируются путем соотнесения их с поставленной целью и задачами проекта. Например, к результатам проекта можно отнести</a:t>
            </a:r>
            <a:r>
              <a:rPr lang="ru-RU" sz="2400" dirty="0" smtClean="0"/>
              <a:t>:</a:t>
            </a:r>
          </a:p>
          <a:p>
            <a:pPr marL="137160" indent="0" algn="just">
              <a:buNone/>
            </a:pPr>
            <a:r>
              <a:rPr lang="ru-RU" sz="2400" b="1" u="sng" dirty="0" smtClean="0"/>
              <a:t>Результаты </a:t>
            </a:r>
            <a:r>
              <a:rPr lang="ru-RU" sz="2400" b="1" u="sng" dirty="0"/>
              <a:t>– продукты</a:t>
            </a:r>
            <a:r>
              <a:rPr lang="ru-RU" sz="2400" u="sng" dirty="0"/>
              <a:t>: </a:t>
            </a:r>
            <a:r>
              <a:rPr lang="ru-RU" sz="2400" dirty="0"/>
              <a:t>перспективное планирование, конспекты бесед, сценарии мероприятий, </a:t>
            </a:r>
            <a:r>
              <a:rPr lang="ru-RU" sz="2400" dirty="0" smtClean="0"/>
              <a:t> презентации</a:t>
            </a:r>
            <a:r>
              <a:rPr lang="ru-RU" sz="2400" dirty="0"/>
              <a:t>, продукты детского творчества (или их фотографии) и т.д.</a:t>
            </a:r>
          </a:p>
          <a:p>
            <a:pPr marL="137160" indent="0" algn="just">
              <a:buNone/>
            </a:pPr>
            <a:r>
              <a:rPr lang="ru-RU" sz="2400" b="1" u="sng" dirty="0"/>
              <a:t>Результаты –эффекты: </a:t>
            </a:r>
          </a:p>
          <a:p>
            <a:pPr marL="137160" indent="0" algn="just">
              <a:buNone/>
            </a:pPr>
            <a:r>
              <a:rPr lang="ru-RU" sz="2400" dirty="0" smtClean="0"/>
              <a:t>Положительная </a:t>
            </a:r>
            <a:r>
              <a:rPr lang="ru-RU" sz="2400" dirty="0"/>
              <a:t>динамика …(качеств, компетенций, способностей и т.д.) (по цели и задачам проекта – чего ждем, каких эффектов).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Бакулевич Ольга Анатольевна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574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tx1"/>
                </a:solidFill>
              </a:rPr>
              <a:t/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sz="3600" dirty="0" smtClean="0">
                <a:solidFill>
                  <a:schemeClr val="tx1"/>
                </a:solidFill>
              </a:rPr>
              <a:t>6. Условия</a:t>
            </a:r>
            <a:r>
              <a:rPr lang="ru-RU" sz="3600" dirty="0">
                <a:solidFill>
                  <a:schemeClr val="tx1"/>
                </a:solidFill>
              </a:rPr>
              <a:t>, необходимые для реализации проекта.</a:t>
            </a:r>
            <a:br>
              <a:rPr lang="ru-RU" sz="3600" dirty="0">
                <a:solidFill>
                  <a:schemeClr val="tx1"/>
                </a:solidFill>
              </a:rPr>
            </a:b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997152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ru-RU" sz="1800" dirty="0"/>
              <a:t>Заполняем таблицу – в соответствии с </a:t>
            </a:r>
            <a:r>
              <a:rPr lang="ru-RU" sz="1800" dirty="0" smtClean="0"/>
              <a:t>целью и задачами проекта</a:t>
            </a:r>
            <a:r>
              <a:rPr lang="ru-RU" sz="1800" dirty="0"/>
              <a:t>, что вам будет </a:t>
            </a:r>
            <a:r>
              <a:rPr lang="ru-RU" sz="1800" dirty="0" smtClean="0"/>
              <a:t>необходимо для реализации проекта – какие материалы, оборудование, компьютерные программы и т.д.  Примерная структура таблицы:</a:t>
            </a: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9205947"/>
              </p:ext>
            </p:extLst>
          </p:nvPr>
        </p:nvGraphicFramePr>
        <p:xfrm>
          <a:off x="1043608" y="2708920"/>
          <a:ext cx="7032104" cy="363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5371"/>
                <a:gridCol w="2004170"/>
                <a:gridCol w="1391785"/>
                <a:gridCol w="1595389"/>
                <a:gridCol w="1595389"/>
              </a:tblGrid>
              <a:tr h="1440160">
                <a:tc>
                  <a:txBody>
                    <a:bodyPr/>
                    <a:lstStyle/>
                    <a:p>
                      <a:r>
                        <a:rPr lang="ru-RU" dirty="0" smtClean="0"/>
                        <a:t>№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Наименование:</a:t>
                      </a:r>
                    </a:p>
                    <a:p>
                      <a:r>
                        <a:rPr lang="ru-RU" sz="1400" dirty="0" smtClean="0"/>
                        <a:t>Материалы, пособия, оборудование, программное обеспечение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Характеристика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Количество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i="0" dirty="0" smtClean="0"/>
                        <a:t>Стоимость</a:t>
                      </a:r>
                      <a:endParaRPr lang="ru-RU" sz="1400" i="0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5297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Итого бюджет проекта:                                                                                   руб.</a:t>
                      </a:r>
                    </a:p>
                    <a:p>
                      <a:r>
                        <a:rPr lang="ru-RU" dirty="0" smtClean="0"/>
                        <a:t>Источники финансирования: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Бакулевич Ольга Анатольевна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031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80920" cy="1268760"/>
          </a:xfrm>
        </p:spPr>
        <p:txBody>
          <a:bodyPr>
            <a:normAutofit fontScale="90000"/>
          </a:bodyPr>
          <a:lstStyle/>
          <a:p>
            <a:r>
              <a:rPr lang="ru-RU" sz="4000" dirty="0">
                <a:solidFill>
                  <a:schemeClr val="tx1"/>
                </a:solidFill>
              </a:rPr>
              <a:t>	</a:t>
            </a:r>
            <a:r>
              <a:rPr lang="ru-RU" sz="4000" dirty="0" smtClean="0">
                <a:solidFill>
                  <a:schemeClr val="tx1"/>
                </a:solidFill>
              </a:rPr>
              <a:t/>
            </a:r>
            <a:br>
              <a:rPr lang="ru-RU" sz="4000" dirty="0" smtClean="0">
                <a:solidFill>
                  <a:schemeClr val="tx1"/>
                </a:solidFill>
              </a:rPr>
            </a:br>
            <a:r>
              <a:rPr lang="ru-RU" sz="4000" dirty="0" smtClean="0">
                <a:solidFill>
                  <a:schemeClr val="tx1"/>
                </a:solidFill>
              </a:rPr>
              <a:t>7. Перечень </a:t>
            </a:r>
            <a:r>
              <a:rPr lang="ru-RU" sz="4000" dirty="0">
                <a:solidFill>
                  <a:schemeClr val="tx1"/>
                </a:solidFill>
              </a:rPr>
              <a:t>научных и </a:t>
            </a:r>
            <a:r>
              <a:rPr lang="ru-RU" sz="4000" dirty="0" err="1">
                <a:solidFill>
                  <a:schemeClr val="tx1"/>
                </a:solidFill>
              </a:rPr>
              <a:t>учебно</a:t>
            </a:r>
            <a:r>
              <a:rPr lang="ru-RU" sz="4000" dirty="0">
                <a:solidFill>
                  <a:schemeClr val="tx1"/>
                </a:solidFill>
              </a:rPr>
              <a:t> – методических разработок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алфавитном порядке: </a:t>
            </a:r>
          </a:p>
          <a:p>
            <a:r>
              <a:rPr lang="ru-RU" dirty="0" smtClean="0"/>
              <a:t>- </a:t>
            </a:r>
            <a:r>
              <a:rPr lang="ru-RU" dirty="0"/>
              <a:t>фамилия автора и его инициалы</a:t>
            </a:r>
            <a:r>
              <a:rPr lang="ru-RU" dirty="0" smtClean="0"/>
              <a:t>; </a:t>
            </a:r>
            <a:r>
              <a:rPr lang="ru-RU" dirty="0"/>
              <a:t>заглавие</a:t>
            </a:r>
            <a:r>
              <a:rPr lang="ru-RU" dirty="0" smtClean="0"/>
              <a:t>; </a:t>
            </a:r>
            <a:r>
              <a:rPr lang="ru-RU" dirty="0"/>
              <a:t>выходные данные: место издания, издательство, год издания</a:t>
            </a:r>
            <a:r>
              <a:rPr lang="ru-RU" dirty="0" smtClean="0"/>
              <a:t>; количество </a:t>
            </a:r>
            <a:r>
              <a:rPr lang="ru-RU" dirty="0"/>
              <a:t>страниц</a:t>
            </a:r>
            <a:r>
              <a:rPr lang="ru-RU" dirty="0" smtClean="0"/>
              <a:t>.</a:t>
            </a:r>
          </a:p>
          <a:p>
            <a:pPr marL="137160" indent="0">
              <a:buNone/>
            </a:pPr>
            <a:r>
              <a:rPr lang="ru-RU" i="1" dirty="0" smtClean="0"/>
              <a:t>Например:</a:t>
            </a:r>
          </a:p>
          <a:p>
            <a:pPr marL="137160" indent="0">
              <a:buNone/>
            </a:pPr>
            <a:r>
              <a:rPr lang="ru-RU" i="1" dirty="0" err="1"/>
              <a:t>Ашервуд</a:t>
            </a:r>
            <a:r>
              <a:rPr lang="ru-RU" i="1" dirty="0"/>
              <a:t> Б. Азбука общения [Текст]  / Б. </a:t>
            </a:r>
            <a:r>
              <a:rPr lang="ru-RU" i="1" dirty="0" err="1"/>
              <a:t>Ашервуд</a:t>
            </a:r>
            <a:r>
              <a:rPr lang="ru-RU" i="1" dirty="0"/>
              <a:t>; пер. с </a:t>
            </a:r>
            <a:r>
              <a:rPr lang="ru-RU" i="1" dirty="0" err="1"/>
              <a:t>анг</a:t>
            </a:r>
            <a:r>
              <a:rPr lang="ru-RU" i="1" dirty="0"/>
              <a:t>. </a:t>
            </a:r>
            <a:r>
              <a:rPr lang="ru-RU" i="1" dirty="0" err="1"/>
              <a:t>И.Ю.Багровой</a:t>
            </a:r>
            <a:r>
              <a:rPr lang="ru-RU" i="1" dirty="0"/>
              <a:t> и Р.З. Пановой, науч. ред. Л.М. </a:t>
            </a:r>
            <a:r>
              <a:rPr lang="ru-RU" i="1" dirty="0" err="1"/>
              <a:t>Иньковой</a:t>
            </a:r>
            <a:r>
              <a:rPr lang="ru-RU" i="1" dirty="0"/>
              <a:t>. – Москва: </a:t>
            </a:r>
            <a:r>
              <a:rPr lang="ru-RU" i="1" dirty="0" err="1"/>
              <a:t>Либерея</a:t>
            </a:r>
            <a:r>
              <a:rPr lang="ru-RU" i="1" dirty="0"/>
              <a:t>, 1995. – 175 с</a:t>
            </a:r>
            <a:r>
              <a:rPr lang="ru-RU" i="1" dirty="0" smtClean="0"/>
              <a:t>.</a:t>
            </a:r>
          </a:p>
          <a:p>
            <a:pPr marL="137160" indent="0">
              <a:buNone/>
            </a:pPr>
            <a:r>
              <a:rPr lang="ru-RU" i="1" dirty="0" smtClean="0"/>
              <a:t>Здесь же указываются ссылки на использованные </a:t>
            </a:r>
            <a:r>
              <a:rPr lang="ru-RU" i="1" dirty="0" err="1" smtClean="0"/>
              <a:t>интернет-ресурсы</a:t>
            </a:r>
            <a:r>
              <a:rPr lang="ru-RU" i="1" dirty="0" smtClean="0"/>
              <a:t>.</a:t>
            </a:r>
          </a:p>
          <a:p>
            <a:pPr marL="137160" indent="0">
              <a:buNone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Бакулевич Ольга Анатольевна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993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8.</a:t>
            </a:r>
            <a:r>
              <a:rPr lang="ru-RU" dirty="0">
                <a:solidFill>
                  <a:schemeClr val="tx1"/>
                </a:solidFill>
              </a:rPr>
              <a:t>	Календарный план реализации проекта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137160" indent="0">
              <a:buNone/>
            </a:pPr>
            <a:r>
              <a:rPr lang="ru-RU" dirty="0" smtClean="0"/>
              <a:t>Календарный  </a:t>
            </a:r>
            <a:r>
              <a:rPr lang="ru-RU" dirty="0"/>
              <a:t>план представляет собой план-график выполнения запланированных мероприятий с обязательным указанием предполагаемых дат и ответственных за их проведение (ниже приведена возможная форма таблицы</a:t>
            </a:r>
            <a:r>
              <a:rPr lang="ru-RU" dirty="0" smtClean="0"/>
              <a:t>):</a:t>
            </a:r>
          </a:p>
          <a:p>
            <a:r>
              <a:rPr lang="ru-RU" dirty="0" smtClean="0"/>
              <a:t>Этап реализации проекта (подготовительный; созидательный , аналитико-обобщающий – названия в зависимости от вида проекта)</a:t>
            </a:r>
            <a:endParaRPr lang="ru-RU" dirty="0"/>
          </a:p>
          <a:p>
            <a:r>
              <a:rPr lang="ru-RU" dirty="0" smtClean="0"/>
              <a:t>Предполагаемая дата </a:t>
            </a:r>
            <a:r>
              <a:rPr lang="ru-RU" dirty="0"/>
              <a:t>проведения мероприятия</a:t>
            </a:r>
          </a:p>
          <a:p>
            <a:r>
              <a:rPr lang="ru-RU" dirty="0" smtClean="0"/>
              <a:t>Место </a:t>
            </a:r>
            <a:r>
              <a:rPr lang="ru-RU" dirty="0"/>
              <a:t>проведения мероприятия</a:t>
            </a:r>
          </a:p>
          <a:p>
            <a:r>
              <a:rPr lang="ru-RU" dirty="0" smtClean="0"/>
              <a:t>Наименование мероприятия</a:t>
            </a:r>
          </a:p>
          <a:p>
            <a:r>
              <a:rPr lang="ru-RU" dirty="0" smtClean="0"/>
              <a:t>Планируемые результаты</a:t>
            </a:r>
            <a:endParaRPr lang="ru-RU" dirty="0"/>
          </a:p>
          <a:p>
            <a:r>
              <a:rPr lang="ru-RU" dirty="0" smtClean="0"/>
              <a:t>Ответственный </a:t>
            </a:r>
            <a:r>
              <a:rPr lang="ru-RU" dirty="0"/>
              <a:t>за выполнение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Бакулевич Ольга Анатольевна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80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9.</a:t>
            </a:r>
            <a:r>
              <a:rPr lang="ru-RU" dirty="0" smtClean="0">
                <a:solidFill>
                  <a:schemeClr val="tx1"/>
                </a:solidFill>
              </a:rPr>
              <a:t>П</a:t>
            </a:r>
            <a:r>
              <a:rPr lang="ru-RU" dirty="0" smtClean="0">
                <a:solidFill>
                  <a:schemeClr val="tx1"/>
                </a:solidFill>
              </a:rPr>
              <a:t>риложени</a:t>
            </a:r>
            <a:r>
              <a:rPr lang="ru-RU" dirty="0" smtClean="0">
                <a:solidFill>
                  <a:schemeClr val="tx1"/>
                </a:solidFill>
              </a:rPr>
              <a:t>е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к проекту </a:t>
            </a:r>
            <a:r>
              <a:rPr lang="ru-RU" dirty="0" smtClean="0">
                <a:solidFill>
                  <a:schemeClr val="tx1"/>
                </a:solidFill>
              </a:rPr>
              <a:t>: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В приложении к проекту можно представить:</a:t>
            </a:r>
          </a:p>
          <a:p>
            <a:r>
              <a:rPr lang="ru-RU" dirty="0" smtClean="0"/>
              <a:t>•    </a:t>
            </a:r>
            <a:r>
              <a:rPr lang="ru-RU" dirty="0"/>
              <a:t>учебно-тематические планы;</a:t>
            </a:r>
          </a:p>
          <a:p>
            <a:r>
              <a:rPr lang="ru-RU" dirty="0"/>
              <a:t>•    </a:t>
            </a:r>
            <a:r>
              <a:rPr lang="ru-RU" dirty="0" smtClean="0"/>
              <a:t>сценарии мероприятий, познавательных бесед, опытов и экспериментов, развлечений и т.д.;</a:t>
            </a:r>
            <a:endParaRPr lang="ru-RU" dirty="0"/>
          </a:p>
          <a:p>
            <a:r>
              <a:rPr lang="ru-RU" dirty="0"/>
              <a:t>•    тематику, примерную структуру, тираж, объем публикаций, печатных материалов;</a:t>
            </a:r>
          </a:p>
          <a:p>
            <a:r>
              <a:rPr lang="ru-RU" dirty="0"/>
              <a:t>•    структуру, перечень разделов, создаваемых </a:t>
            </a:r>
            <a:r>
              <a:rPr lang="ru-RU" dirty="0" err="1"/>
              <a:t>интернет-ресурсов</a:t>
            </a:r>
            <a:r>
              <a:rPr lang="ru-RU" dirty="0"/>
              <a:t>;</a:t>
            </a:r>
          </a:p>
          <a:p>
            <a:r>
              <a:rPr lang="ru-RU" dirty="0"/>
              <a:t>•    примерную структуру, объем, методику, инструментарий исследования;</a:t>
            </a:r>
          </a:p>
          <a:p>
            <a:r>
              <a:rPr lang="ru-RU" dirty="0"/>
              <a:t>•    тематику, примерную программу, аудиторию конференций, круглых столов;</a:t>
            </a:r>
          </a:p>
          <a:p>
            <a:r>
              <a:rPr lang="ru-RU" dirty="0"/>
              <a:t>•    тематику, объем </a:t>
            </a:r>
            <a:r>
              <a:rPr lang="ru-RU" dirty="0" smtClean="0"/>
              <a:t>консультаций и др.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Бакулевич Ольга Анатольевна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43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Что такое проект?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ru-RU" dirty="0"/>
              <a:t>В структуре   профессиональной компетентности руководящих и педагогических работников образовательных учреждений одной из ведущих компетенций является владение современными инновационными технологиями, в частности, проектной технологией.</a:t>
            </a:r>
          </a:p>
          <a:p>
            <a:pPr algn="just"/>
            <a:r>
              <a:rPr lang="ru-RU" dirty="0"/>
              <a:t>В  общем смысле проект — это ограниченное во времени целенаправленное изменение отдельной системы с  определенными требованиями к качеству </a:t>
            </a:r>
            <a:r>
              <a:rPr lang="ru-RU" dirty="0" err="1"/>
              <a:t>результатов,установленными</a:t>
            </a:r>
            <a:r>
              <a:rPr lang="ru-RU" dirty="0"/>
              <a:t>  рамками расхода средств и ресурсов и специфической организацией (В.Н. Бурков, Д.А. Новиков). Это также  является  целью  и результатом  проектной деятельности.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Бакулевич Ольга Анатольевна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2937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chemeClr val="tx1"/>
                </a:solidFill>
                <a:effectLst/>
              </a:rPr>
              <a:t>10</a:t>
            </a:r>
            <a:r>
              <a:rPr lang="ru-RU" sz="2800" dirty="0" smtClean="0">
                <a:solidFill>
                  <a:schemeClr val="tx1"/>
                </a:solidFill>
                <a:effectLst/>
              </a:rPr>
              <a:t>. </a:t>
            </a:r>
            <a:r>
              <a:rPr lang="ru-RU" sz="2800" dirty="0">
                <a:solidFill>
                  <a:schemeClr val="tx1"/>
                </a:solidFill>
                <a:effectLst/>
              </a:rPr>
              <a:t>Оценка рисков и меры, запланированные для минимизации влияния таких факторов риска</a:t>
            </a:r>
            <a:br>
              <a:rPr lang="ru-RU" sz="2800" dirty="0">
                <a:solidFill>
                  <a:schemeClr val="tx1"/>
                </a:solidFill>
                <a:effectLst/>
              </a:rPr>
            </a:br>
            <a:endParaRPr lang="ru-RU" sz="2800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28800"/>
            <a:ext cx="5410944" cy="4680560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 smtClean="0"/>
              <a:t>1</a:t>
            </a:r>
            <a:r>
              <a:rPr lang="ru-RU" dirty="0"/>
              <a:t>.	Педагог оценивает возможные риски, которые могут повлиять на реализацию проекта.</a:t>
            </a:r>
          </a:p>
          <a:p>
            <a:pPr algn="just"/>
            <a:r>
              <a:rPr lang="ru-RU" dirty="0"/>
              <a:t>2.	Проводится качественный и количественный анализ рисков и условий их возникновения.</a:t>
            </a:r>
          </a:p>
          <a:p>
            <a:pPr algn="just"/>
            <a:r>
              <a:rPr lang="ru-RU" dirty="0"/>
              <a:t>3.	Качественная оценка риска определяет степень его важности, количественный анализ позволяет установить вероятность возникновения рисков в проекте.</a:t>
            </a:r>
          </a:p>
          <a:p>
            <a:pPr algn="just"/>
            <a:r>
              <a:rPr lang="ru-RU" dirty="0"/>
              <a:t>4.	На основе анализа осуществляется выбор процедур и методов по снижению отрицательных последствий рисковых событий.</a:t>
            </a:r>
          </a:p>
          <a:p>
            <a:pPr algn="just"/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8333" y="2132856"/>
            <a:ext cx="2857500" cy="2857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Бакулевич Ольга Анатольевна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677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4861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11. </a:t>
            </a:r>
            <a:r>
              <a:rPr lang="ru-RU" dirty="0">
                <a:solidFill>
                  <a:schemeClr val="tx1"/>
                </a:solidFill>
              </a:rPr>
              <a:t>Дальнейшее развитие проекта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340768"/>
            <a:ext cx="5328592" cy="4968592"/>
          </a:xfrm>
        </p:spPr>
        <p:txBody>
          <a:bodyPr>
            <a:normAutofit fontScale="40000" lnSpcReduction="20000"/>
          </a:bodyPr>
          <a:lstStyle/>
          <a:p>
            <a:pPr algn="just"/>
            <a:r>
              <a:rPr lang="ru-RU" sz="5600" dirty="0" smtClean="0"/>
              <a:t>По </a:t>
            </a:r>
            <a:r>
              <a:rPr lang="ru-RU" sz="5600" dirty="0"/>
              <a:t>окончании проекта деятельность в выбранном направлении должна быть продолжена, поэтому необходимо предложить механизм продвижения результатов проекта</a:t>
            </a:r>
            <a:r>
              <a:rPr lang="ru-RU" sz="5600" dirty="0" smtClean="0"/>
              <a:t>.</a:t>
            </a:r>
          </a:p>
          <a:p>
            <a:pPr algn="just"/>
            <a:endParaRPr lang="ru-RU" sz="5600" dirty="0"/>
          </a:p>
          <a:p>
            <a:pPr algn="just"/>
            <a:r>
              <a:rPr lang="ru-RU" sz="5600" dirty="0"/>
              <a:t>	Укажите, каким образом результаты проекта могут быть использованы в дальнейшем в образовательном учреждении, другими организациями в регионе, в других городах. Какими способами планируется информировать педагогическое сообщество о результатах деятельности по проекту и как будет учитываться обратная связь</a:t>
            </a:r>
            <a:r>
              <a:rPr lang="ru-RU" sz="5600" dirty="0" smtClean="0"/>
              <a:t>.</a:t>
            </a:r>
            <a:endParaRPr lang="ru-RU" sz="56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582" y="2276872"/>
            <a:ext cx="3072341" cy="2304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Бакулевич Ольга Анатольевна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9006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12</a:t>
            </a:r>
            <a:r>
              <a:rPr lang="ru-RU" sz="2800" dirty="0" smtClean="0">
                <a:solidFill>
                  <a:schemeClr val="tx1"/>
                </a:solidFill>
              </a:rPr>
              <a:t>. </a:t>
            </a:r>
            <a:r>
              <a:rPr lang="ru-RU" sz="2800" dirty="0" smtClean="0">
                <a:solidFill>
                  <a:schemeClr val="tx1"/>
                </a:solidFill>
              </a:rPr>
              <a:t>В </a:t>
            </a:r>
            <a:r>
              <a:rPr lang="ru-RU" sz="2800" dirty="0">
                <a:solidFill>
                  <a:schemeClr val="tx1"/>
                </a:solidFill>
              </a:rPr>
              <a:t>качестве критериев оценки педагогического проекта можно выделить:</a:t>
            </a:r>
            <a:br>
              <a:rPr lang="ru-RU" sz="2800" dirty="0">
                <a:solidFill>
                  <a:schemeClr val="tx1"/>
                </a:solidFill>
              </a:rPr>
            </a:b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340768"/>
            <a:ext cx="5472608" cy="5040600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•    </a:t>
            </a:r>
            <a:r>
              <a:rPr lang="ru-RU" dirty="0"/>
              <a:t>значимость и необходимость выполнения педагогического проекта для образовательного учреждения в целом, и учебно-воспитательного процесса в частности;</a:t>
            </a:r>
          </a:p>
          <a:p>
            <a:r>
              <a:rPr lang="ru-RU" dirty="0"/>
              <a:t>•    ясность, четкость, достижимость целей и задач педагогического проекта, логичность вытекания задач из проблем, выделенных в проекте;</a:t>
            </a:r>
          </a:p>
          <a:p>
            <a:r>
              <a:rPr lang="ru-RU" dirty="0"/>
              <a:t>•    корректность выбора мероприятий проекта, соблюдение последовательности действий, разумность ограничения набора мероприятий;</a:t>
            </a:r>
          </a:p>
          <a:p>
            <a:r>
              <a:rPr lang="ru-RU" dirty="0"/>
              <a:t>•    адекватность показателей оценки эффективности проекта;</a:t>
            </a:r>
          </a:p>
          <a:p>
            <a:r>
              <a:rPr lang="ru-RU" dirty="0"/>
              <a:t>•    соблюдение логической концепции проекта, наличие логической цепочки: проблема- цель-задачи-метод-результат.</a:t>
            </a:r>
          </a:p>
          <a:p>
            <a:r>
              <a:rPr lang="ru-RU" dirty="0"/>
              <a:t>•    значимость проекта для других образовательных учреждений, возможность внедрения результатов проекта в деятельность коллег.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916832"/>
            <a:ext cx="2736304" cy="18401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Бакулевич Ольга Анатольевна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706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sz="3600" dirty="0" smtClean="0">
                <a:solidFill>
                  <a:schemeClr val="tx1"/>
                </a:solidFill>
              </a:rPr>
              <a:t>Примерные </a:t>
            </a:r>
            <a:r>
              <a:rPr lang="ru-RU" sz="3600" dirty="0">
                <a:solidFill>
                  <a:schemeClr val="tx1"/>
                </a:solidFill>
              </a:rPr>
              <a:t>требования к оформлению проектной разработки</a:t>
            </a:r>
            <a:br>
              <a:rPr lang="ru-RU" sz="3600" dirty="0">
                <a:solidFill>
                  <a:schemeClr val="tx1"/>
                </a:solidFill>
              </a:rPr>
            </a:b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ru-RU" dirty="0" smtClean="0"/>
          </a:p>
          <a:p>
            <a:r>
              <a:rPr lang="ru-RU" dirty="0" smtClean="0"/>
              <a:t>1</a:t>
            </a:r>
            <a:r>
              <a:rPr lang="ru-RU" dirty="0"/>
              <a:t>.	Общий объем проектной разработки должен составлять не более 20 листов компьютерного текста. Объем приложений не лимитируется, но они должны соответствовать тексту (ссылки на них в тексте обязательны).</a:t>
            </a:r>
          </a:p>
          <a:p>
            <a:r>
              <a:rPr lang="ru-RU" dirty="0"/>
              <a:t>2.	Материалы необходимо готовить в текстовом редакторе MS </a:t>
            </a:r>
            <a:r>
              <a:rPr lang="ru-RU" dirty="0" err="1"/>
              <a:t>Office</a:t>
            </a:r>
            <a:r>
              <a:rPr lang="ru-RU" dirty="0"/>
              <a:t> </a:t>
            </a:r>
            <a:r>
              <a:rPr lang="ru-RU" dirty="0" err="1"/>
              <a:t>Word</a:t>
            </a:r>
            <a:r>
              <a:rPr lang="ru-RU" dirty="0"/>
              <a:t>.</a:t>
            </a:r>
          </a:p>
          <a:p>
            <a:r>
              <a:rPr lang="ru-RU" dirty="0"/>
              <a:t>3.	Формат страницы: А-4 (210*297мм). Формат шрифта: размер -14; </a:t>
            </a:r>
            <a:r>
              <a:rPr lang="ru-RU" dirty="0" err="1"/>
              <a:t>Times</a:t>
            </a:r>
            <a:r>
              <a:rPr lang="ru-RU" dirty="0"/>
              <a:t> </a:t>
            </a:r>
            <a:r>
              <a:rPr lang="ru-RU" dirty="0" err="1"/>
              <a:t>New</a:t>
            </a:r>
            <a:r>
              <a:rPr lang="ru-RU" dirty="0"/>
              <a:t> </a:t>
            </a:r>
            <a:r>
              <a:rPr lang="ru-RU" dirty="0" err="1"/>
              <a:t>Romans</a:t>
            </a:r>
            <a:r>
              <a:rPr lang="ru-RU" dirty="0"/>
              <a:t>; межстрочный интервал — одинарный, красная строка. Поля: слева, справа, сверху, снизу — 20 мм.</a:t>
            </a:r>
          </a:p>
          <a:p>
            <a:r>
              <a:rPr lang="ru-RU" dirty="0"/>
              <a:t>4.	Представленные требования являются примерными (рекомендуемыми) и могут варьироваться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Бакулевич Ольга Анатольевна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533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35696" y="1916832"/>
            <a:ext cx="6120680" cy="1800200"/>
          </a:xfrm>
        </p:spPr>
        <p:txBody>
          <a:bodyPr>
            <a:noAutofit/>
          </a:bodyPr>
          <a:lstStyle/>
          <a:p>
            <a:pPr marL="137160" indent="0">
              <a:buNone/>
            </a:pPr>
            <a:r>
              <a:rPr lang="ru-RU" sz="7200" dirty="0" smtClean="0"/>
              <a:t>Спасибо за внимание!</a:t>
            </a:r>
            <a:endParaRPr lang="ru-RU" sz="7200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Бакулевич Ольга Анатольевна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483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Что такое педагогический проект?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just"/>
            <a:r>
              <a:rPr lang="ru-RU" dirty="0" smtClean="0"/>
              <a:t>1</a:t>
            </a:r>
            <a:r>
              <a:rPr lang="ru-RU" sz="3600" dirty="0"/>
              <a:t>.    Комплекс взаимосвязанных мероприятий по целенаправленному изменению педагогической системы в течение заданного периода времени, при установленном бюджете с ориентацией на четкие требования к качеству результатов и специфической организации;</a:t>
            </a:r>
          </a:p>
          <a:p>
            <a:pPr algn="just"/>
            <a:r>
              <a:rPr lang="ru-RU" sz="3600" dirty="0"/>
              <a:t>2.    Разработанные система и структура действий педагога для реализации конкретной педагогической задачи с уточнением роли и места каждого действия, времени осуществления этих действий, их участников и условий, необходимых для эффективности всей системы действий.</a:t>
            </a:r>
          </a:p>
          <a:p>
            <a:pPr algn="just"/>
            <a:endParaRPr lang="ru-RU" dirty="0" smtClean="0"/>
          </a:p>
          <a:p>
            <a:pPr marL="137160" indent="0" algn="just">
              <a:buNone/>
            </a:pPr>
            <a:r>
              <a:rPr lang="ru-RU" dirty="0" smtClean="0"/>
              <a:t>В </a:t>
            </a:r>
            <a:r>
              <a:rPr lang="ru-RU" dirty="0"/>
              <a:t>приведенных определениях </a:t>
            </a:r>
            <a:r>
              <a:rPr lang="ru-RU" dirty="0" err="1"/>
              <a:t>коючевыми</a:t>
            </a:r>
            <a:r>
              <a:rPr lang="ru-RU" dirty="0"/>
              <a:t> являются:</a:t>
            </a:r>
          </a:p>
          <a:p>
            <a:pPr algn="just"/>
            <a:r>
              <a:rPr lang="ru-RU" dirty="0"/>
              <a:t>•	фактор времени</a:t>
            </a:r>
          </a:p>
          <a:p>
            <a:pPr algn="just"/>
            <a:r>
              <a:rPr lang="ru-RU" dirty="0"/>
              <a:t>•	целенаправленность</a:t>
            </a:r>
          </a:p>
          <a:p>
            <a:pPr algn="just"/>
            <a:r>
              <a:rPr lang="ru-RU" dirty="0"/>
              <a:t>•	</a:t>
            </a:r>
            <a:r>
              <a:rPr lang="ru-RU" dirty="0" err="1"/>
              <a:t>нормированность</a:t>
            </a:r>
            <a:r>
              <a:rPr lang="ru-RU" dirty="0"/>
              <a:t> изменений</a:t>
            </a:r>
          </a:p>
          <a:p>
            <a:pPr algn="just"/>
            <a:r>
              <a:rPr lang="ru-RU" dirty="0"/>
              <a:t>•	специфика организации деятельности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Бакулевич Ольга Анатольевна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460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96" y="202947"/>
            <a:ext cx="5256584" cy="1143000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tx1"/>
                </a:solidFill>
              </a:rPr>
              <a:t>Из истории возникновения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84784"/>
            <a:ext cx="4896544" cy="4680560"/>
          </a:xfrm>
        </p:spPr>
        <p:txBody>
          <a:bodyPr>
            <a:noAutofit/>
          </a:bodyPr>
          <a:lstStyle/>
          <a:p>
            <a:pPr marL="137160" indent="0" algn="just">
              <a:buNone/>
            </a:pPr>
            <a:r>
              <a:rPr lang="ru-RU" sz="2100" dirty="0"/>
              <a:t>Метод проектов не является принципиально новым в мировой педагогике. Он возник еще в 20-е годы </a:t>
            </a:r>
            <a:r>
              <a:rPr lang="ru-RU" sz="2100" dirty="0" smtClean="0"/>
              <a:t>прошлого </a:t>
            </a:r>
            <a:r>
              <a:rPr lang="ru-RU" sz="2100" dirty="0"/>
              <a:t>столетия в США. Его называли также методом проблем и связывали с идеями гуманистического направления в философии и образовании, разработанными американским философом и педагогом Дж. </a:t>
            </a:r>
            <a:r>
              <a:rPr lang="ru-RU" sz="2100" dirty="0" err="1"/>
              <a:t>Дьюи</a:t>
            </a:r>
            <a:r>
              <a:rPr lang="ru-RU" sz="2100" dirty="0"/>
              <a:t>, а также его учеником В.Х. </a:t>
            </a:r>
            <a:r>
              <a:rPr lang="ru-RU" sz="2100" dirty="0" err="1"/>
              <a:t>Килпатриком</a:t>
            </a:r>
            <a:r>
              <a:rPr lang="ru-RU" sz="2100" dirty="0"/>
              <a:t>. Дж. </a:t>
            </a:r>
            <a:r>
              <a:rPr lang="ru-RU" sz="2100" dirty="0" err="1"/>
              <a:t>Дьюи</a:t>
            </a:r>
            <a:r>
              <a:rPr lang="ru-RU" sz="2100" dirty="0"/>
              <a:t> предлагал строить обучение на активной основе, через целесообразную деятельность ученика, сообразуясь с его личным интересом именно в этом знании.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774447"/>
            <a:ext cx="3068736" cy="40129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780928"/>
            <a:ext cx="2376264" cy="36487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Бакулевич Ольга Анатольевна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8261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Особенности метода проектной деятельности в ДОУ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55976" y="1700808"/>
            <a:ext cx="4546848" cy="5157192"/>
          </a:xfrm>
        </p:spPr>
        <p:txBody>
          <a:bodyPr>
            <a:normAutofit/>
          </a:bodyPr>
          <a:lstStyle/>
          <a:p>
            <a:pPr marL="137160" indent="0" algn="just">
              <a:buNone/>
            </a:pPr>
            <a:r>
              <a:rPr lang="ru-RU" sz="2000" dirty="0"/>
              <a:t>Метод </a:t>
            </a:r>
            <a:r>
              <a:rPr lang="ru-RU" sz="2000" dirty="0" smtClean="0"/>
              <a:t>проектов в ДОУ </a:t>
            </a:r>
            <a:r>
              <a:rPr lang="ru-RU" sz="2000" dirty="0"/>
              <a:t>всегда </a:t>
            </a:r>
            <a:r>
              <a:rPr lang="ru-RU" sz="2000" dirty="0" smtClean="0"/>
              <a:t>ориентирован  на совместную деятельность взрослого и детей, переходящую в самостоятельную </a:t>
            </a:r>
            <a:r>
              <a:rPr lang="ru-RU" sz="2000" dirty="0"/>
              <a:t>деятельность </a:t>
            </a:r>
            <a:r>
              <a:rPr lang="ru-RU" sz="2000" dirty="0" smtClean="0"/>
              <a:t>детей – </a:t>
            </a:r>
            <a:r>
              <a:rPr lang="ru-RU" sz="2000" dirty="0"/>
              <a:t>индивидуальную, парную, групповую, которую </a:t>
            </a:r>
            <a:r>
              <a:rPr lang="ru-RU" sz="2000" dirty="0" smtClean="0"/>
              <a:t>воспитанники выполняют </a:t>
            </a:r>
            <a:r>
              <a:rPr lang="ru-RU" sz="2000" dirty="0"/>
              <a:t>в течение определённого отрезка времени. Метод проектов всегда предполагает решение какой-то проблемы. Метод проектов как педагогическая технология предполагает совокупность исследовательских, поисковых, проблемных методов, творческих по своей сути.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16832"/>
            <a:ext cx="3188804" cy="31888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Бакулевич Ольга Анатольевна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5759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>
                <a:solidFill>
                  <a:schemeClr val="tx1"/>
                </a:solidFill>
              </a:rPr>
              <a:t>Объектом </a:t>
            </a:r>
            <a:r>
              <a:rPr lang="ru-RU" sz="3600" dirty="0" smtClean="0">
                <a:solidFill>
                  <a:schemeClr val="tx1"/>
                </a:solidFill>
              </a:rPr>
              <a:t>проектирования</a:t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sz="3600" dirty="0" smtClean="0">
                <a:solidFill>
                  <a:schemeClr val="tx1"/>
                </a:solidFill>
              </a:rPr>
              <a:t> </a:t>
            </a:r>
            <a:r>
              <a:rPr lang="ru-RU" sz="3600" dirty="0">
                <a:solidFill>
                  <a:schemeClr val="tx1"/>
                </a:solidFill>
              </a:rPr>
              <a:t>может </a:t>
            </a:r>
            <a:r>
              <a:rPr lang="ru-RU" sz="3600" dirty="0" smtClean="0">
                <a:solidFill>
                  <a:schemeClr val="tx1"/>
                </a:solidFill>
              </a:rPr>
              <a:t>стать-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педагогическая система ДОУ, </a:t>
            </a:r>
          </a:p>
          <a:p>
            <a:r>
              <a:rPr lang="ru-RU" dirty="0"/>
              <a:t>конкретная методика,</a:t>
            </a:r>
          </a:p>
          <a:p>
            <a:r>
              <a:rPr lang="ru-RU" dirty="0"/>
              <a:t> индивидуальная воспитательная система, </a:t>
            </a:r>
          </a:p>
          <a:p>
            <a:r>
              <a:rPr lang="ru-RU" dirty="0"/>
              <a:t>отдельное </a:t>
            </a:r>
            <a:r>
              <a:rPr lang="ru-RU" dirty="0" smtClean="0"/>
              <a:t>специально организованное мероприятие,</a:t>
            </a:r>
            <a:endParaRPr lang="ru-RU" dirty="0"/>
          </a:p>
          <a:p>
            <a:r>
              <a:rPr lang="ru-RU" dirty="0"/>
              <a:t> педагогическая ситуация.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Бакулевич Ольга Анатольевна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817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Классификация проектов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993" y="1124744"/>
            <a:ext cx="8892480" cy="4997152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Классификация проектов по доминирующей </a:t>
            </a:r>
            <a:r>
              <a:rPr lang="ru-RU" dirty="0" smtClean="0"/>
              <a:t>деятельности:</a:t>
            </a:r>
            <a:endParaRPr lang="ru-RU" dirty="0"/>
          </a:p>
          <a:p>
            <a:endParaRPr lang="ru-RU" dirty="0"/>
          </a:p>
          <a:p>
            <a:pPr algn="just"/>
            <a:r>
              <a:rPr lang="ru-RU" dirty="0"/>
              <a:t>Существует несколько подходов к классификации проектов. Их можно подразделить на пять групп.</a:t>
            </a:r>
          </a:p>
          <a:p>
            <a:pPr algn="just"/>
            <a:r>
              <a:rPr lang="ru-RU" dirty="0"/>
              <a:t>Практико-ориентированный проект нацелен на социальные интересы самих участников проекта или внешнего заказчика. Продукт заранее определён и может быть использован в жизни </a:t>
            </a:r>
            <a:r>
              <a:rPr lang="ru-RU" dirty="0" smtClean="0"/>
              <a:t>группы, </a:t>
            </a:r>
            <a:r>
              <a:rPr lang="ru-RU" dirty="0" err="1" smtClean="0"/>
              <a:t>ДоУ</a:t>
            </a:r>
            <a:r>
              <a:rPr lang="ru-RU" dirty="0" smtClean="0"/>
              <a:t>.</a:t>
            </a:r>
            <a:endParaRPr lang="ru-RU" dirty="0"/>
          </a:p>
          <a:p>
            <a:pPr algn="just"/>
            <a:r>
              <a:rPr lang="ru-RU" dirty="0"/>
              <a:t>Исследовательский проект по структуре напоминает подлинно научное исследование. Оно включает обоснование актуальности избранной темы, обозначение задач исследования, обязательное выдвижение гипотезы с последующей её проверкой, обсуждение полученных результатов. </a:t>
            </a:r>
          </a:p>
          <a:p>
            <a:pPr algn="just"/>
            <a:r>
              <a:rPr lang="ru-RU" dirty="0"/>
              <a:t>Информационный проект направлен на сбор информации о каком-то объекте, явлении с целью её анализа, обобщения и представления для широкой аудитории.</a:t>
            </a:r>
          </a:p>
          <a:p>
            <a:pPr algn="just"/>
            <a:r>
              <a:rPr lang="ru-RU" dirty="0"/>
              <a:t>Творческий проект предполагает максимально свободный и нетрадиционный подход к оформлению результатов. Это могут быть альманахи, театрализации, спортивные игры, произведения изобразительного или декоративно-прикладного искусства, видеофильмы и т.п.</a:t>
            </a:r>
          </a:p>
          <a:p>
            <a:pPr algn="just"/>
            <a:r>
              <a:rPr lang="ru-RU" dirty="0"/>
              <a:t>Ролевой проект является наиболее сложным в разработке и реализации. Участвуя в нём, проектанты берут на себя роли литературных или исторических персонажей, выдуманных героев. Результат проекта остаётся открытым до самого окончания. </a:t>
            </a:r>
          </a:p>
          <a:p>
            <a:pPr algn="just"/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Бакулевич Ольга Анатольевна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13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Классификация проектов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/>
              <a:t>Проекты также различаются по комплексности, по продолжительности и по числу участников. Наиболее существенное методическое различие состоит в том, что одни проекты рассчитаны на реализацию в течение </a:t>
            </a:r>
            <a:r>
              <a:rPr lang="ru-RU" dirty="0" smtClean="0"/>
              <a:t>одного дня или даже занятия, мероприятия </a:t>
            </a:r>
            <a:r>
              <a:rPr lang="ru-RU" dirty="0"/>
              <a:t>(«мини-проект»), другие охватывают серию </a:t>
            </a:r>
            <a:r>
              <a:rPr lang="ru-RU" dirty="0" smtClean="0"/>
              <a:t>занятий </a:t>
            </a:r>
            <a:r>
              <a:rPr lang="ru-RU" dirty="0"/>
              <a:t>и самостоятельную </a:t>
            </a:r>
            <a:r>
              <a:rPr lang="ru-RU" dirty="0" smtClean="0"/>
              <a:t>деятельность воспитанников; </a:t>
            </a:r>
            <a:r>
              <a:rPr lang="ru-RU" dirty="0"/>
              <a:t>третьи относятся исключительно к сфере  </a:t>
            </a:r>
            <a:r>
              <a:rPr lang="ru-RU" dirty="0" smtClean="0"/>
              <a:t>самостоятельных культурных практик ребенка . 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Бакулевич Ольга Анатольевна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934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</a:rPr>
              <a:t>Формирование ключевых </a:t>
            </a:r>
            <a:r>
              <a:rPr lang="ru-RU" dirty="0" smtClean="0">
                <a:solidFill>
                  <a:schemeClr val="tx1"/>
                </a:solidFill>
              </a:rPr>
              <a:t>компетенций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56792"/>
            <a:ext cx="5266928" cy="4752568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sz="2000" b="1" dirty="0" smtClean="0"/>
              <a:t>Цель </a:t>
            </a:r>
            <a:r>
              <a:rPr lang="ru-RU" sz="2000" b="1" dirty="0"/>
              <a:t>любого проекта </a:t>
            </a:r>
            <a:r>
              <a:rPr lang="ru-RU" sz="2000" dirty="0"/>
              <a:t>– формирование различных ключевых компетенций, под которыми в современной педагогике понимаются комплексные свойства личности, включающие взаимосвязанные знания, умения, ценности, а также готовность мобилизовать их в необходимой ситуации</a:t>
            </a:r>
            <a:r>
              <a:rPr lang="ru-RU" sz="2000" dirty="0" smtClean="0"/>
              <a:t>.</a:t>
            </a:r>
          </a:p>
          <a:p>
            <a:pPr algn="just"/>
            <a:endParaRPr lang="ru-RU" sz="2000" dirty="0"/>
          </a:p>
          <a:p>
            <a:pPr algn="just"/>
            <a:r>
              <a:rPr lang="ru-RU" sz="2000" dirty="0"/>
              <a:t>В процессе проектной деятельности формируются следующие компетенции:</a:t>
            </a:r>
          </a:p>
          <a:p>
            <a:pPr algn="just"/>
            <a:r>
              <a:rPr lang="ru-RU" sz="2000" b="1" dirty="0"/>
              <a:t>1.</a:t>
            </a:r>
            <a:r>
              <a:rPr lang="ru-RU" sz="2000" dirty="0"/>
              <a:t>	</a:t>
            </a:r>
            <a:r>
              <a:rPr lang="ru-RU" sz="2000" b="1" dirty="0"/>
              <a:t>Рефлексивные </a:t>
            </a:r>
            <a:r>
              <a:rPr lang="ru-RU" sz="2000" b="1" dirty="0" smtClean="0"/>
              <a:t>умения</a:t>
            </a:r>
            <a:endParaRPr lang="ru-RU" sz="2000" b="1" dirty="0"/>
          </a:p>
          <a:p>
            <a:pPr algn="just"/>
            <a:r>
              <a:rPr lang="ru-RU" sz="2000" b="1" dirty="0" smtClean="0"/>
              <a:t>2</a:t>
            </a:r>
            <a:r>
              <a:rPr lang="ru-RU" sz="2000" b="1" dirty="0"/>
              <a:t>.	Поисковые (исследовательские) </a:t>
            </a:r>
            <a:r>
              <a:rPr lang="ru-RU" sz="2000" b="1" dirty="0" smtClean="0"/>
              <a:t>умения</a:t>
            </a:r>
            <a:endParaRPr lang="ru-RU" sz="2000" b="1" dirty="0"/>
          </a:p>
          <a:p>
            <a:pPr algn="just"/>
            <a:r>
              <a:rPr lang="ru-RU" sz="2000" b="1" dirty="0" smtClean="0"/>
              <a:t>3 </a:t>
            </a:r>
            <a:r>
              <a:rPr lang="ru-RU" sz="2000" b="1" dirty="0"/>
              <a:t>Умения и навыки работы в </a:t>
            </a:r>
            <a:r>
              <a:rPr lang="ru-RU" sz="2000" b="1" dirty="0" smtClean="0"/>
              <a:t>сотрудничестве</a:t>
            </a:r>
          </a:p>
          <a:p>
            <a:pPr algn="just"/>
            <a:r>
              <a:rPr lang="ru-RU" sz="2000" b="1" dirty="0" smtClean="0"/>
              <a:t>4. Организационные </a:t>
            </a:r>
            <a:r>
              <a:rPr lang="ru-RU" sz="2000" b="1" dirty="0"/>
              <a:t>умения и </a:t>
            </a:r>
            <a:r>
              <a:rPr lang="ru-RU" sz="2000" b="1" dirty="0" smtClean="0"/>
              <a:t>навыки</a:t>
            </a:r>
            <a:endParaRPr lang="ru-RU" sz="2000" b="1" dirty="0"/>
          </a:p>
          <a:p>
            <a:pPr algn="just"/>
            <a:r>
              <a:rPr lang="ru-RU" sz="2000" b="1" dirty="0"/>
              <a:t>5.	Коммуникативные </a:t>
            </a:r>
            <a:r>
              <a:rPr lang="ru-RU" sz="2000" b="1" dirty="0" smtClean="0"/>
              <a:t>умения</a:t>
            </a:r>
            <a:endParaRPr lang="ru-RU" sz="2000" b="1" dirty="0"/>
          </a:p>
          <a:p>
            <a:pPr algn="just"/>
            <a:r>
              <a:rPr lang="ru-RU" sz="2000" b="1" dirty="0" smtClean="0"/>
              <a:t>6</a:t>
            </a:r>
            <a:r>
              <a:rPr lang="ru-RU" sz="2000" b="1" dirty="0"/>
              <a:t>.	Презентационные умения и </a:t>
            </a:r>
            <a:r>
              <a:rPr lang="ru-RU" sz="2000" b="1" dirty="0" smtClean="0"/>
              <a:t>навыки</a:t>
            </a:r>
            <a:endParaRPr lang="ru-RU" sz="2000" b="1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1001" y="1916832"/>
            <a:ext cx="2691076" cy="27363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Бакулевич Ольга Анатольевна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578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6b2466f3a7a4a5424cec4fbe86ee12dc547fdb4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533</TotalTime>
  <Words>1389</Words>
  <Application>Microsoft Office PowerPoint</Application>
  <PresentationFormat>Экран (4:3)</PresentationFormat>
  <Paragraphs>168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Апекс</vt:lpstr>
      <vt:lpstr>ПЕДАГОГИЧЕСКИЙ ПРОЕКТ В ДОУ</vt:lpstr>
      <vt:lpstr>Что такое проект?</vt:lpstr>
      <vt:lpstr>Что такое педагогический проект?</vt:lpstr>
      <vt:lpstr>Из истории возникновения</vt:lpstr>
      <vt:lpstr>Особенности метода проектной деятельности в ДОУ</vt:lpstr>
      <vt:lpstr>Объектом проектирования  может стать-</vt:lpstr>
      <vt:lpstr>Классификация проектов</vt:lpstr>
      <vt:lpstr>Классификация проектов</vt:lpstr>
      <vt:lpstr>Формирование ключевых компетенций </vt:lpstr>
      <vt:lpstr>ПРОЕКТ – ЭТО шесть «П»</vt:lpstr>
      <vt:lpstr>Рассмотрим последовательность работы по созданию проекта:</vt:lpstr>
      <vt:lpstr>2. Цели и задачи проекта </vt:lpstr>
      <vt:lpstr>3. Срок реализации проекта</vt:lpstr>
      <vt:lpstr>4. Участники проекта </vt:lpstr>
      <vt:lpstr>5. Краткое описание прогнозируемых краткосрочных и долгосрочных результатов реализации проекта</vt:lpstr>
      <vt:lpstr> 6. Условия, необходимые для реализации проекта. </vt:lpstr>
      <vt:lpstr>  7. Перечень научных и учебно – методических разработок </vt:lpstr>
      <vt:lpstr>8. Календарный план реализации проекта</vt:lpstr>
      <vt:lpstr> 9.Приложение к проекту : </vt:lpstr>
      <vt:lpstr>10. Оценка рисков и меры, запланированные для минимизации влияния таких факторов риска </vt:lpstr>
      <vt:lpstr> 11. Дальнейшее развитие проекта </vt:lpstr>
      <vt:lpstr>12. В качестве критериев оценки педагогического проекта можно выделить: </vt:lpstr>
      <vt:lpstr>  Примерные требования к оформлению проектной разработки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40</cp:revision>
  <dcterms:created xsi:type="dcterms:W3CDTF">2014-09-22T06:41:29Z</dcterms:created>
  <dcterms:modified xsi:type="dcterms:W3CDTF">2014-09-25T14:07:43Z</dcterms:modified>
</cp:coreProperties>
</file>