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84" r:id="rId3"/>
    <p:sldId id="260" r:id="rId4"/>
    <p:sldId id="261" r:id="rId5"/>
    <p:sldId id="291" r:id="rId6"/>
    <p:sldId id="262" r:id="rId7"/>
    <p:sldId id="265" r:id="rId8"/>
    <p:sldId id="267" r:id="rId9"/>
    <p:sldId id="264" r:id="rId10"/>
    <p:sldId id="268" r:id="rId11"/>
    <p:sldId id="269" r:id="rId12"/>
    <p:sldId id="270" r:id="rId13"/>
    <p:sldId id="271" r:id="rId14"/>
    <p:sldId id="272" r:id="rId15"/>
    <p:sldId id="285" r:id="rId16"/>
    <p:sldId id="273" r:id="rId17"/>
    <p:sldId id="274" r:id="rId18"/>
    <p:sldId id="289" r:id="rId19"/>
    <p:sldId id="281" r:id="rId20"/>
    <p:sldId id="282" r:id="rId21"/>
    <p:sldId id="287" r:id="rId22"/>
    <p:sldId id="29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CC6600"/>
    <a:srgbClr val="0000FF"/>
    <a:srgbClr val="0066FF"/>
    <a:srgbClr val="FF00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3" autoAdjust="0"/>
    <p:restoredTop sz="94660"/>
  </p:normalViewPr>
  <p:slideViewPr>
    <p:cSldViewPr>
      <p:cViewPr varScale="1">
        <p:scale>
          <a:sx n="103" d="100"/>
          <a:sy n="103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0E7F8-C1DD-42F1-993A-5F4751CEB1FF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2D64F1-FAA9-42D3-87DC-467F301320B8}" type="pres">
      <dgm:prSet presAssocID="{1AF0E7F8-C1DD-42F1-993A-5F4751CEB1F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5D130CB-F736-4357-BDF8-3891FA7DD2D7}" type="presOf" srcId="{1AF0E7F8-C1DD-42F1-993A-5F4751CEB1FF}" destId="{8F2D64F1-FAA9-42D3-87DC-467F301320B8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C2AFA-7D09-4536-B8DD-A7AB9B17F524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BCC9D7-5BF4-413A-9CC9-C793467C4A9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</a:rPr>
            <a:t>познавательное развитие</a:t>
          </a:r>
          <a:r>
            <a:rPr lang="ru-RU" sz="2800" dirty="0" smtClean="0">
              <a:solidFill>
                <a:schemeClr val="accent2">
                  <a:lumMod val="50000"/>
                </a:schemeClr>
              </a:solidFill>
            </a:rPr>
            <a:t>;</a:t>
          </a:r>
          <a:endParaRPr lang="ru-RU" sz="2800" dirty="0">
            <a:solidFill>
              <a:schemeClr val="accent2">
                <a:lumMod val="50000"/>
              </a:schemeClr>
            </a:solidFill>
          </a:endParaRPr>
        </a:p>
      </dgm:t>
    </dgm:pt>
    <dgm:pt modelId="{5042AD59-668C-49C1-9787-3F7173A01FFC}" type="parTrans" cxnId="{6D6AB2A2-05A1-440D-A237-E56EE9F38648}">
      <dgm:prSet/>
      <dgm:spPr/>
      <dgm:t>
        <a:bodyPr/>
        <a:lstStyle/>
        <a:p>
          <a:endParaRPr lang="ru-RU"/>
        </a:p>
      </dgm:t>
    </dgm:pt>
    <dgm:pt modelId="{67772F6D-0966-4046-B6AF-BE24758DB961}" type="sibTrans" cxnId="{6D6AB2A2-05A1-440D-A237-E56EE9F38648}">
      <dgm:prSet/>
      <dgm:spPr/>
      <dgm:t>
        <a:bodyPr/>
        <a:lstStyle/>
        <a:p>
          <a:endParaRPr lang="ru-RU"/>
        </a:p>
      </dgm:t>
    </dgm:pt>
    <dgm:pt modelId="{466D6698-29A9-4E5D-9A9B-68357328BA25}">
      <dgm:prSet custT="1"/>
      <dgm:spPr/>
      <dgm:t>
        <a:bodyPr/>
        <a:lstStyle/>
        <a:p>
          <a:r>
            <a:rPr lang="ru-RU" sz="2400" b="1" dirty="0" smtClean="0">
              <a:solidFill>
                <a:srgbClr val="CC6600"/>
              </a:solidFill>
            </a:rPr>
            <a:t>социально-коммуникативное развитие</a:t>
          </a:r>
          <a:endParaRPr lang="ru-RU" sz="2400" b="1" dirty="0">
            <a:solidFill>
              <a:srgbClr val="CC6600"/>
            </a:solidFill>
          </a:endParaRPr>
        </a:p>
      </dgm:t>
    </dgm:pt>
    <dgm:pt modelId="{1337770C-5F76-4D4A-A80B-ED604A89DB84}" type="parTrans" cxnId="{0E1B2855-2FBC-4287-92C3-8230F72ECA2D}">
      <dgm:prSet/>
      <dgm:spPr/>
      <dgm:t>
        <a:bodyPr/>
        <a:lstStyle/>
        <a:p>
          <a:endParaRPr lang="ru-RU"/>
        </a:p>
      </dgm:t>
    </dgm:pt>
    <dgm:pt modelId="{1216AB3D-593C-4878-997A-78005BDBDE15}" type="sibTrans" cxnId="{0E1B2855-2FBC-4287-92C3-8230F72ECA2D}">
      <dgm:prSet/>
      <dgm:spPr/>
      <dgm:t>
        <a:bodyPr/>
        <a:lstStyle/>
        <a:p>
          <a:endParaRPr lang="ru-RU"/>
        </a:p>
      </dgm:t>
    </dgm:pt>
    <dgm:pt modelId="{CDABCF1E-10C4-4C4F-995F-D95BB08389E9}">
      <dgm:prSet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художественно-эстетическое развитие</a:t>
          </a:r>
          <a:endParaRPr lang="ru-RU" sz="2000" b="1" dirty="0">
            <a:solidFill>
              <a:srgbClr val="FF0000"/>
            </a:solidFill>
          </a:endParaRPr>
        </a:p>
      </dgm:t>
    </dgm:pt>
    <dgm:pt modelId="{6EF60BD6-FB8B-4AFC-B737-AA14441AC83B}" type="parTrans" cxnId="{C305FAC5-79E0-4D55-880B-53C2C29846DF}">
      <dgm:prSet/>
      <dgm:spPr/>
      <dgm:t>
        <a:bodyPr/>
        <a:lstStyle/>
        <a:p>
          <a:endParaRPr lang="ru-RU"/>
        </a:p>
      </dgm:t>
    </dgm:pt>
    <dgm:pt modelId="{1D1A67AF-950C-4C21-8D83-C6D3C1532262}" type="sibTrans" cxnId="{C305FAC5-79E0-4D55-880B-53C2C29846DF}">
      <dgm:prSet/>
      <dgm:spPr/>
      <dgm:t>
        <a:bodyPr/>
        <a:lstStyle/>
        <a:p>
          <a:endParaRPr lang="ru-RU"/>
        </a:p>
      </dgm:t>
    </dgm:pt>
    <dgm:pt modelId="{75B41B57-EB59-4E1F-AB49-1C347B89EB50}">
      <dgm:prSet custT="1"/>
      <dgm:spPr/>
      <dgm:t>
        <a:bodyPr/>
        <a:lstStyle/>
        <a:p>
          <a:r>
            <a:rPr lang="ru-RU" sz="2800" b="1" dirty="0" smtClean="0">
              <a:solidFill>
                <a:srgbClr val="006600"/>
              </a:solidFill>
            </a:rPr>
            <a:t>физическое развитие</a:t>
          </a:r>
          <a:r>
            <a:rPr lang="ru-RU" sz="3600" dirty="0" smtClean="0"/>
            <a:t>.</a:t>
          </a:r>
          <a:endParaRPr lang="ru-RU" sz="3600" dirty="0"/>
        </a:p>
      </dgm:t>
    </dgm:pt>
    <dgm:pt modelId="{8951CBB8-F5AF-4692-976E-18ABD7951940}" type="parTrans" cxnId="{04815118-B41F-4DA3-83DC-2408B95D1743}">
      <dgm:prSet/>
      <dgm:spPr/>
      <dgm:t>
        <a:bodyPr/>
        <a:lstStyle/>
        <a:p>
          <a:endParaRPr lang="ru-RU"/>
        </a:p>
      </dgm:t>
    </dgm:pt>
    <dgm:pt modelId="{8E3CB4A3-1EE9-4C6D-A4EB-6B66C0CF6504}" type="sibTrans" cxnId="{04815118-B41F-4DA3-83DC-2408B95D1743}">
      <dgm:prSet/>
      <dgm:spPr/>
      <dgm:t>
        <a:bodyPr/>
        <a:lstStyle/>
        <a:p>
          <a:endParaRPr lang="ru-RU"/>
        </a:p>
      </dgm:t>
    </dgm:pt>
    <dgm:pt modelId="{E818E475-1A39-4E75-B2AE-79B09ECC2F87}">
      <dgm:prSet custT="1"/>
      <dgm:spPr/>
      <dgm:t>
        <a:bodyPr/>
        <a:lstStyle/>
        <a:p>
          <a:r>
            <a:rPr lang="ru-RU" sz="2800" b="1" dirty="0" smtClean="0">
              <a:solidFill>
                <a:srgbClr val="660066"/>
              </a:solidFill>
            </a:rPr>
            <a:t> речевое развитие</a:t>
          </a:r>
          <a:endParaRPr lang="ru-RU" sz="2800" b="1" dirty="0">
            <a:solidFill>
              <a:srgbClr val="660066"/>
            </a:solidFill>
          </a:endParaRPr>
        </a:p>
      </dgm:t>
    </dgm:pt>
    <dgm:pt modelId="{A26CAB52-FB74-4C91-B110-6B26E8B35865}" type="parTrans" cxnId="{1302FA10-86FC-471E-ACCC-6671A9ACC1C2}">
      <dgm:prSet/>
      <dgm:spPr/>
      <dgm:t>
        <a:bodyPr/>
        <a:lstStyle/>
        <a:p>
          <a:endParaRPr lang="ru-RU"/>
        </a:p>
      </dgm:t>
    </dgm:pt>
    <dgm:pt modelId="{7074AF11-70A7-4F7D-9855-39129EBC3B39}" type="sibTrans" cxnId="{1302FA10-86FC-471E-ACCC-6671A9ACC1C2}">
      <dgm:prSet/>
      <dgm:spPr/>
      <dgm:t>
        <a:bodyPr/>
        <a:lstStyle/>
        <a:p>
          <a:endParaRPr lang="ru-RU"/>
        </a:p>
      </dgm:t>
    </dgm:pt>
    <dgm:pt modelId="{4BFF5120-FF7F-4647-BFCB-003F4751B505}" type="pres">
      <dgm:prSet presAssocID="{CBDC2AFA-7D09-4536-B8DD-A7AB9B17F5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44B344-8471-4003-B659-0647BF5B3E73}" type="pres">
      <dgm:prSet presAssocID="{75B41B57-EB59-4E1F-AB49-1C347B89EB50}" presName="node" presStyleLbl="node1" presStyleIdx="0" presStyleCnt="5" custScaleX="243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0FC94-7625-4005-A3FD-FC778F85C30B}" type="pres">
      <dgm:prSet presAssocID="{8E3CB4A3-1EE9-4C6D-A4EB-6B66C0CF650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D68534A-8003-46D7-A585-6594E52ADC2D}" type="pres">
      <dgm:prSet presAssocID="{8E3CB4A3-1EE9-4C6D-A4EB-6B66C0CF650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E08AE98-FA45-4F07-9D13-38C0DB931B77}" type="pres">
      <dgm:prSet presAssocID="{466D6698-29A9-4E5D-9A9B-68357328BA25}" presName="node" presStyleLbl="node1" presStyleIdx="1" presStyleCnt="5" custScaleX="259110" custRadScaleRad="131146" custRadScaleInc="29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90FF2-FC40-4A58-8731-BA66A6F09B24}" type="pres">
      <dgm:prSet presAssocID="{1216AB3D-593C-4878-997A-78005BDBDE1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A61E906-2028-4924-9A6C-72870252478D}" type="pres">
      <dgm:prSet presAssocID="{1216AB3D-593C-4878-997A-78005BDBDE1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A0496B7-BEAC-40F2-B25A-7A511F544D8A}" type="pres">
      <dgm:prSet presAssocID="{50BCC9D7-5BF4-413A-9CC9-C793467C4A9C}" presName="node" presStyleLbl="node1" presStyleIdx="2" presStyleCnt="5" custScaleX="273688" custRadScaleRad="135533" custRadScaleInc="-40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EC894-CAD9-4D5F-A447-10BC08CCFB4E}" type="pres">
      <dgm:prSet presAssocID="{67772F6D-0966-4046-B6AF-BE24758DB961}" presName="sibTrans" presStyleLbl="sibTrans2D1" presStyleIdx="2" presStyleCnt="5" custAng="20215306" custScaleX="36413" custScaleY="105385" custLinFactY="100000" custLinFactNeighborX="-5399" custLinFactNeighborY="127662"/>
      <dgm:spPr/>
      <dgm:t>
        <a:bodyPr/>
        <a:lstStyle/>
        <a:p>
          <a:endParaRPr lang="ru-RU"/>
        </a:p>
      </dgm:t>
    </dgm:pt>
    <dgm:pt modelId="{431BB62A-D332-459E-A48B-25AF8DE2CD97}" type="pres">
      <dgm:prSet presAssocID="{67772F6D-0966-4046-B6AF-BE24758DB96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917901AE-8161-49EC-B7D6-15CB991BAD95}" type="pres">
      <dgm:prSet presAssocID="{CDABCF1E-10C4-4C4F-995F-D95BB08389E9}" presName="node" presStyleLbl="node1" presStyleIdx="3" presStyleCnt="5" custScaleX="220505" custScaleY="100762" custRadScaleRad="153977" custRadScaleInc="17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1C6BF-272B-45AC-9E62-F138B9461669}" type="pres">
      <dgm:prSet presAssocID="{1D1A67AF-950C-4C21-8D83-C6D3C1532262}" presName="sibTrans" presStyleLbl="sibTrans2D1" presStyleIdx="3" presStyleCnt="5" custAng="13724881" custScaleX="195884" custScaleY="123937" custLinFactX="100000" custLinFactY="-179173" custLinFactNeighborX="174992" custLinFactNeighborY="-200000"/>
      <dgm:spPr/>
      <dgm:t>
        <a:bodyPr/>
        <a:lstStyle/>
        <a:p>
          <a:endParaRPr lang="ru-RU"/>
        </a:p>
      </dgm:t>
    </dgm:pt>
    <dgm:pt modelId="{DFD478D9-5F20-4AC6-93AE-D7169CDC0EF9}" type="pres">
      <dgm:prSet presAssocID="{1D1A67AF-950C-4C21-8D83-C6D3C1532262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387946E-61C3-412D-98DE-83815ADB7700}" type="pres">
      <dgm:prSet presAssocID="{E818E475-1A39-4E75-B2AE-79B09ECC2F87}" presName="node" presStyleLbl="node1" presStyleIdx="4" presStyleCnt="5" custScaleX="229036" custScaleY="110124" custRadScaleRad="151204" custRadScaleInc="-141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D59CB-F2D1-49C2-A0B1-8116F127007C}" type="pres">
      <dgm:prSet presAssocID="{7074AF11-70A7-4F7D-9855-39129EBC3B39}" presName="sibTrans" presStyleLbl="sibTrans2D1" presStyleIdx="4" presStyleCnt="5" custAng="17268476" custScaleX="27302" custScaleY="113175" custLinFactX="-12642" custLinFactY="24149" custLinFactNeighborX="-100000" custLinFactNeighborY="100000"/>
      <dgm:spPr/>
      <dgm:t>
        <a:bodyPr/>
        <a:lstStyle/>
        <a:p>
          <a:endParaRPr lang="ru-RU"/>
        </a:p>
      </dgm:t>
    </dgm:pt>
    <dgm:pt modelId="{8A9302B1-87C3-41FF-8853-CCE47B2BEED9}" type="pres">
      <dgm:prSet presAssocID="{7074AF11-70A7-4F7D-9855-39129EBC3B3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8CFB810-C416-494E-98A7-CBB5794F86ED}" type="presOf" srcId="{CDABCF1E-10C4-4C4F-995F-D95BB08389E9}" destId="{917901AE-8161-49EC-B7D6-15CB991BAD95}" srcOrd="0" destOrd="0" presId="urn:microsoft.com/office/officeart/2005/8/layout/cycle2"/>
    <dgm:cxn modelId="{C305FAC5-79E0-4D55-880B-53C2C29846DF}" srcId="{CBDC2AFA-7D09-4536-B8DD-A7AB9B17F524}" destId="{CDABCF1E-10C4-4C4F-995F-D95BB08389E9}" srcOrd="3" destOrd="0" parTransId="{6EF60BD6-FB8B-4AFC-B737-AA14441AC83B}" sibTransId="{1D1A67AF-950C-4C21-8D83-C6D3C1532262}"/>
    <dgm:cxn modelId="{BFD1D26A-4C8E-4C9B-A65C-4535F3EEE09F}" type="presOf" srcId="{E818E475-1A39-4E75-B2AE-79B09ECC2F87}" destId="{A387946E-61C3-412D-98DE-83815ADB7700}" srcOrd="0" destOrd="0" presId="urn:microsoft.com/office/officeart/2005/8/layout/cycle2"/>
    <dgm:cxn modelId="{A4BE59A3-17F5-435A-8C47-A1E297BAA93D}" type="presOf" srcId="{7074AF11-70A7-4F7D-9855-39129EBC3B39}" destId="{8A9302B1-87C3-41FF-8853-CCE47B2BEED9}" srcOrd="1" destOrd="0" presId="urn:microsoft.com/office/officeart/2005/8/layout/cycle2"/>
    <dgm:cxn modelId="{C94564A4-C5BA-4827-920E-1E318BB4C10E}" type="presOf" srcId="{CBDC2AFA-7D09-4536-B8DD-A7AB9B17F524}" destId="{4BFF5120-FF7F-4647-BFCB-003F4751B505}" srcOrd="0" destOrd="0" presId="urn:microsoft.com/office/officeart/2005/8/layout/cycle2"/>
    <dgm:cxn modelId="{89DA588F-40D0-4292-837B-4AC20B7A6298}" type="presOf" srcId="{466D6698-29A9-4E5D-9A9B-68357328BA25}" destId="{DE08AE98-FA45-4F07-9D13-38C0DB931B77}" srcOrd="0" destOrd="0" presId="urn:microsoft.com/office/officeart/2005/8/layout/cycle2"/>
    <dgm:cxn modelId="{0E1B2855-2FBC-4287-92C3-8230F72ECA2D}" srcId="{CBDC2AFA-7D09-4536-B8DD-A7AB9B17F524}" destId="{466D6698-29A9-4E5D-9A9B-68357328BA25}" srcOrd="1" destOrd="0" parTransId="{1337770C-5F76-4D4A-A80B-ED604A89DB84}" sibTransId="{1216AB3D-593C-4878-997A-78005BDBDE15}"/>
    <dgm:cxn modelId="{39729F55-8B7D-461B-9040-D854B5C46AA0}" type="presOf" srcId="{1D1A67AF-950C-4C21-8D83-C6D3C1532262}" destId="{DFD478D9-5F20-4AC6-93AE-D7169CDC0EF9}" srcOrd="1" destOrd="0" presId="urn:microsoft.com/office/officeart/2005/8/layout/cycle2"/>
    <dgm:cxn modelId="{36C8D9BD-1ECF-4A47-BCB5-12031ED3D80C}" type="presOf" srcId="{1216AB3D-593C-4878-997A-78005BDBDE15}" destId="{7FD90FF2-FC40-4A58-8731-BA66A6F09B24}" srcOrd="0" destOrd="0" presId="urn:microsoft.com/office/officeart/2005/8/layout/cycle2"/>
    <dgm:cxn modelId="{6D6AB2A2-05A1-440D-A237-E56EE9F38648}" srcId="{CBDC2AFA-7D09-4536-B8DD-A7AB9B17F524}" destId="{50BCC9D7-5BF4-413A-9CC9-C793467C4A9C}" srcOrd="2" destOrd="0" parTransId="{5042AD59-668C-49C1-9787-3F7173A01FFC}" sibTransId="{67772F6D-0966-4046-B6AF-BE24758DB961}"/>
    <dgm:cxn modelId="{17AAF0B3-9300-4B82-92D5-CFA04FC6AE1B}" type="presOf" srcId="{67772F6D-0966-4046-B6AF-BE24758DB961}" destId="{914EC894-CAD9-4D5F-A447-10BC08CCFB4E}" srcOrd="0" destOrd="0" presId="urn:microsoft.com/office/officeart/2005/8/layout/cycle2"/>
    <dgm:cxn modelId="{04815118-B41F-4DA3-83DC-2408B95D1743}" srcId="{CBDC2AFA-7D09-4536-B8DD-A7AB9B17F524}" destId="{75B41B57-EB59-4E1F-AB49-1C347B89EB50}" srcOrd="0" destOrd="0" parTransId="{8951CBB8-F5AF-4692-976E-18ABD7951940}" sibTransId="{8E3CB4A3-1EE9-4C6D-A4EB-6B66C0CF6504}"/>
    <dgm:cxn modelId="{46319FA4-CA76-4130-BF5E-FE5E417D645A}" type="presOf" srcId="{1D1A67AF-950C-4C21-8D83-C6D3C1532262}" destId="{4BB1C6BF-272B-45AC-9E62-F138B9461669}" srcOrd="0" destOrd="0" presId="urn:microsoft.com/office/officeart/2005/8/layout/cycle2"/>
    <dgm:cxn modelId="{4787CCA0-BC39-4D1A-948B-616BC07795C5}" type="presOf" srcId="{8E3CB4A3-1EE9-4C6D-A4EB-6B66C0CF6504}" destId="{BD68534A-8003-46D7-A585-6594E52ADC2D}" srcOrd="1" destOrd="0" presId="urn:microsoft.com/office/officeart/2005/8/layout/cycle2"/>
    <dgm:cxn modelId="{1302FA10-86FC-471E-ACCC-6671A9ACC1C2}" srcId="{CBDC2AFA-7D09-4536-B8DD-A7AB9B17F524}" destId="{E818E475-1A39-4E75-B2AE-79B09ECC2F87}" srcOrd="4" destOrd="0" parTransId="{A26CAB52-FB74-4C91-B110-6B26E8B35865}" sibTransId="{7074AF11-70A7-4F7D-9855-39129EBC3B39}"/>
    <dgm:cxn modelId="{11060DD7-2E58-481B-A55A-07A32AD05C82}" type="presOf" srcId="{75B41B57-EB59-4E1F-AB49-1C347B89EB50}" destId="{6E44B344-8471-4003-B659-0647BF5B3E73}" srcOrd="0" destOrd="0" presId="urn:microsoft.com/office/officeart/2005/8/layout/cycle2"/>
    <dgm:cxn modelId="{270062BC-829E-4A1F-BDF9-5A94D065DC35}" type="presOf" srcId="{67772F6D-0966-4046-B6AF-BE24758DB961}" destId="{431BB62A-D332-459E-A48B-25AF8DE2CD97}" srcOrd="1" destOrd="0" presId="urn:microsoft.com/office/officeart/2005/8/layout/cycle2"/>
    <dgm:cxn modelId="{93F432FA-5510-410E-8A74-50C3B6F092C1}" type="presOf" srcId="{8E3CB4A3-1EE9-4C6D-A4EB-6B66C0CF6504}" destId="{9810FC94-7625-4005-A3FD-FC778F85C30B}" srcOrd="0" destOrd="0" presId="urn:microsoft.com/office/officeart/2005/8/layout/cycle2"/>
    <dgm:cxn modelId="{71643B65-0F01-40AE-BA8E-578D5A21BD3A}" type="presOf" srcId="{1216AB3D-593C-4878-997A-78005BDBDE15}" destId="{EA61E906-2028-4924-9A6C-72870252478D}" srcOrd="1" destOrd="0" presId="urn:microsoft.com/office/officeart/2005/8/layout/cycle2"/>
    <dgm:cxn modelId="{E28F6D89-7D5C-4483-BAE5-C082A8441BC0}" type="presOf" srcId="{50BCC9D7-5BF4-413A-9CC9-C793467C4A9C}" destId="{6A0496B7-BEAC-40F2-B25A-7A511F544D8A}" srcOrd="0" destOrd="0" presId="urn:microsoft.com/office/officeart/2005/8/layout/cycle2"/>
    <dgm:cxn modelId="{343B00C3-D0E9-4A23-96B9-5B99432CE6E7}" type="presOf" srcId="{7074AF11-70A7-4F7D-9855-39129EBC3B39}" destId="{F36D59CB-F2D1-49C2-A0B1-8116F127007C}" srcOrd="0" destOrd="0" presId="urn:microsoft.com/office/officeart/2005/8/layout/cycle2"/>
    <dgm:cxn modelId="{BAADEC8D-664D-4E05-AD01-8BA433C387B0}" type="presParOf" srcId="{4BFF5120-FF7F-4647-BFCB-003F4751B505}" destId="{6E44B344-8471-4003-B659-0647BF5B3E73}" srcOrd="0" destOrd="0" presId="urn:microsoft.com/office/officeart/2005/8/layout/cycle2"/>
    <dgm:cxn modelId="{1BDBBC0B-ABAF-4A1B-AA8A-501E079089B6}" type="presParOf" srcId="{4BFF5120-FF7F-4647-BFCB-003F4751B505}" destId="{9810FC94-7625-4005-A3FD-FC778F85C30B}" srcOrd="1" destOrd="0" presId="urn:microsoft.com/office/officeart/2005/8/layout/cycle2"/>
    <dgm:cxn modelId="{FA0E21AA-A557-4600-B764-16BD0350B098}" type="presParOf" srcId="{9810FC94-7625-4005-A3FD-FC778F85C30B}" destId="{BD68534A-8003-46D7-A585-6594E52ADC2D}" srcOrd="0" destOrd="0" presId="urn:microsoft.com/office/officeart/2005/8/layout/cycle2"/>
    <dgm:cxn modelId="{FF56F329-3C7B-4C09-A77B-4F7D74DEA747}" type="presParOf" srcId="{4BFF5120-FF7F-4647-BFCB-003F4751B505}" destId="{DE08AE98-FA45-4F07-9D13-38C0DB931B77}" srcOrd="2" destOrd="0" presId="urn:microsoft.com/office/officeart/2005/8/layout/cycle2"/>
    <dgm:cxn modelId="{27152789-1C07-4874-88AF-FE8946778349}" type="presParOf" srcId="{4BFF5120-FF7F-4647-BFCB-003F4751B505}" destId="{7FD90FF2-FC40-4A58-8731-BA66A6F09B24}" srcOrd="3" destOrd="0" presId="urn:microsoft.com/office/officeart/2005/8/layout/cycle2"/>
    <dgm:cxn modelId="{71B79E0B-80EF-43F0-9E03-819ABF5C96DD}" type="presParOf" srcId="{7FD90FF2-FC40-4A58-8731-BA66A6F09B24}" destId="{EA61E906-2028-4924-9A6C-72870252478D}" srcOrd="0" destOrd="0" presId="urn:microsoft.com/office/officeart/2005/8/layout/cycle2"/>
    <dgm:cxn modelId="{A8F8AC70-56BE-41FF-9807-D5DFDC2EB8E8}" type="presParOf" srcId="{4BFF5120-FF7F-4647-BFCB-003F4751B505}" destId="{6A0496B7-BEAC-40F2-B25A-7A511F544D8A}" srcOrd="4" destOrd="0" presId="urn:microsoft.com/office/officeart/2005/8/layout/cycle2"/>
    <dgm:cxn modelId="{0BF02405-CD8D-41E2-AE0F-06562137496C}" type="presParOf" srcId="{4BFF5120-FF7F-4647-BFCB-003F4751B505}" destId="{914EC894-CAD9-4D5F-A447-10BC08CCFB4E}" srcOrd="5" destOrd="0" presId="urn:microsoft.com/office/officeart/2005/8/layout/cycle2"/>
    <dgm:cxn modelId="{D0722F12-72AF-46E3-A67F-DED26FC35F93}" type="presParOf" srcId="{914EC894-CAD9-4D5F-A447-10BC08CCFB4E}" destId="{431BB62A-D332-459E-A48B-25AF8DE2CD97}" srcOrd="0" destOrd="0" presId="urn:microsoft.com/office/officeart/2005/8/layout/cycle2"/>
    <dgm:cxn modelId="{72F6D34D-F0CA-4463-B6CE-2F986F06764B}" type="presParOf" srcId="{4BFF5120-FF7F-4647-BFCB-003F4751B505}" destId="{917901AE-8161-49EC-B7D6-15CB991BAD95}" srcOrd="6" destOrd="0" presId="urn:microsoft.com/office/officeart/2005/8/layout/cycle2"/>
    <dgm:cxn modelId="{13FCCF21-3548-4C17-BFF0-7F296CCFE860}" type="presParOf" srcId="{4BFF5120-FF7F-4647-BFCB-003F4751B505}" destId="{4BB1C6BF-272B-45AC-9E62-F138B9461669}" srcOrd="7" destOrd="0" presId="urn:microsoft.com/office/officeart/2005/8/layout/cycle2"/>
    <dgm:cxn modelId="{4F9D6606-4B42-4364-80A1-85D4A701FBFE}" type="presParOf" srcId="{4BB1C6BF-272B-45AC-9E62-F138B9461669}" destId="{DFD478D9-5F20-4AC6-93AE-D7169CDC0EF9}" srcOrd="0" destOrd="0" presId="urn:microsoft.com/office/officeart/2005/8/layout/cycle2"/>
    <dgm:cxn modelId="{0402E76C-B496-43C2-8C84-1A97C4107866}" type="presParOf" srcId="{4BFF5120-FF7F-4647-BFCB-003F4751B505}" destId="{A387946E-61C3-412D-98DE-83815ADB7700}" srcOrd="8" destOrd="0" presId="urn:microsoft.com/office/officeart/2005/8/layout/cycle2"/>
    <dgm:cxn modelId="{FEAE3839-8E0B-4571-8590-3D7B1D1C7768}" type="presParOf" srcId="{4BFF5120-FF7F-4647-BFCB-003F4751B505}" destId="{F36D59CB-F2D1-49C2-A0B1-8116F127007C}" srcOrd="9" destOrd="0" presId="urn:microsoft.com/office/officeart/2005/8/layout/cycle2"/>
    <dgm:cxn modelId="{25494BF2-E11C-46D8-B8D1-2E90762081AB}" type="presParOf" srcId="{F36D59CB-F2D1-49C2-A0B1-8116F127007C}" destId="{8A9302B1-87C3-41FF-8853-CCE47B2BEED9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1936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Дошкольного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образования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Вступил в силу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 1 января 2014 г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</a:endParaRPr>
          </a:p>
        </p:txBody>
      </p:sp>
      <p:pic>
        <p:nvPicPr>
          <p:cNvPr id="1027" name="Picture 3" descr="C:\Users\Воспитатель\Desktop\2011-07-15_0750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136904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В Стандарте часто повторяется целевая установка — поощрение инициативы самостоятельности ребенка. Раньше мы делали упор на то, что взрослый — главный, направляющий. 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Теперь он — 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посредник,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 который 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поддерживает 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активную 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инициативу 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ребенка».</a:t>
            </a:r>
          </a:p>
          <a:p>
            <a:endParaRPr lang="ru-RU" dirty="0"/>
          </a:p>
        </p:txBody>
      </p:sp>
      <p:pic>
        <p:nvPicPr>
          <p:cNvPr id="9218" name="Picture 2" descr="C:\Users\Воспитатель\Desktop\hea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4896544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  <a:effectLst/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Федеральный государственный образовательный стандарт включает в себя требования к:</a:t>
            </a:r>
            <a:endParaRPr lang="ru-RU" sz="2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971600" y="1772816"/>
            <a:ext cx="7272808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структуре основных образовательных программ и ее объему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971600" y="4869160"/>
            <a:ext cx="720080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результатам освоения основных образовательных программ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1043608" y="3284984"/>
            <a:ext cx="6984776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условиям реализации основных образовательных программ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Содержание Программы должно охватывать следующие образовательные области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6600"/>
                </a:solidFill>
              </a:rPr>
              <a:t>Социально-коммуникативное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C6600"/>
                </a:solidFill>
              </a:rPr>
              <a:t>развитие </a:t>
            </a: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Направлено на </a:t>
            </a:r>
          </a:p>
          <a:p>
            <a:pPr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– на усвоение норм и ценностей, принятых в обществе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– развитие общения и взаимодействия ребенка со взрослыми и сверстниками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– формирование позитивных установок к различным видам труда и творчества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-  формирование основ безопасного поведения в быту, социуме, природе.</a:t>
            </a:r>
          </a:p>
          <a:p>
            <a:pPr>
              <a:buNone/>
            </a:pPr>
            <a:endParaRPr lang="ru-RU" b="1" i="1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познавательное развитие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66FF"/>
                </a:solidFill>
              </a:rPr>
              <a:t>Направлено на: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интересов детей, любознательности и познавательной мотивации; 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познавательных действий, становление сознания;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первичных представлений о себе, других людях, объектах окружающего мира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развитие воображения и творческой активности;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Речевое развитие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Направлено на:</a:t>
            </a:r>
          </a:p>
          <a:p>
            <a:r>
              <a:rPr lang="ru-RU" i="1" dirty="0" smtClean="0">
                <a:solidFill>
                  <a:srgbClr val="660066"/>
                </a:solidFill>
              </a:rPr>
              <a:t>овладение речью как средством общения и культуры</a:t>
            </a:r>
          </a:p>
          <a:p>
            <a:r>
              <a:rPr lang="ru-RU" i="1" dirty="0" smtClean="0">
                <a:solidFill>
                  <a:srgbClr val="660066"/>
                </a:solidFill>
              </a:rPr>
              <a:t>обогащение активного словаря; развитие связной, грамматически правильной диалогической и монологической речи, развитие звуковой и интонационной культуры речи</a:t>
            </a:r>
          </a:p>
          <a:p>
            <a:r>
              <a:rPr lang="ru-RU" i="1" dirty="0" smtClean="0">
                <a:solidFill>
                  <a:srgbClr val="660066"/>
                </a:solidFill>
              </a:rPr>
              <a:t>знакомство с книжной культурой, детской литературой, </a:t>
            </a:r>
          </a:p>
          <a:p>
            <a:r>
              <a:rPr lang="ru-RU" i="1" dirty="0" smtClean="0">
                <a:solidFill>
                  <a:srgbClr val="660066"/>
                </a:solidFill>
              </a:rPr>
              <a:t>формирование звуковой аналитико-синтетической активности как предпосылки обучения грамоте.</a:t>
            </a:r>
          </a:p>
          <a:p>
            <a:pPr>
              <a:buNone/>
            </a:pPr>
            <a:r>
              <a:rPr lang="ru-RU" i="1" dirty="0" smtClean="0">
                <a:solidFill>
                  <a:srgbClr val="660066"/>
                </a:solidFill>
              </a:rPr>
              <a:t> </a:t>
            </a:r>
            <a:endParaRPr lang="ru-RU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художественно-эстетическое развитие;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Направлено на: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-</a:t>
            </a:r>
            <a:r>
              <a:rPr lang="ru-RU" i="1" dirty="0" smtClean="0">
                <a:solidFill>
                  <a:srgbClr val="C00000"/>
                </a:solidFill>
              </a:rPr>
              <a:t>восприятие и понимание произведений искусства (словесного, музыкального, изобразительного), мира природы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-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-</a:t>
            </a:r>
            <a:r>
              <a:rPr lang="ru-RU" i="1" dirty="0" smtClean="0">
                <a:solidFill>
                  <a:srgbClr val="C00000"/>
                </a:solidFill>
              </a:rPr>
              <a:t> становление эстетического отношения к окружающему миру; формирование элементарных представлений о видах искусства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6600"/>
                </a:solidFill>
              </a:rPr>
              <a:t>физическое развитие.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6600"/>
                </a:solidFill>
              </a:rPr>
              <a:t>Направлено на: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rgbClr val="006600"/>
                </a:solidFill>
              </a:rPr>
              <a:t>Приобретение опыта двигательной деятельности </a:t>
            </a:r>
            <a:r>
              <a:rPr lang="ru-RU" dirty="0" smtClean="0">
                <a:solidFill>
                  <a:srgbClr val="006600"/>
                </a:solidFill>
              </a:rPr>
              <a:t>(развитие физических качеств, крупной и мелкой моторики ,  выполнение основных движений)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6600"/>
                </a:solidFill>
              </a:rPr>
              <a:t>формирование начальных представлений о некоторых видах спорта,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6600"/>
                </a:solidFill>
              </a:rPr>
              <a:t>овладение подвижными играми с правилами; становление целенаправленности и </a:t>
            </a:r>
            <a:r>
              <a:rPr lang="ru-RU" dirty="0" err="1" smtClean="0">
                <a:solidFill>
                  <a:srgbClr val="006600"/>
                </a:solidFill>
              </a:rPr>
              <a:t>саморегуляции</a:t>
            </a:r>
            <a:r>
              <a:rPr lang="ru-RU" dirty="0" smtClean="0">
                <a:solidFill>
                  <a:srgbClr val="006600"/>
                </a:solidFill>
              </a:rPr>
              <a:t> в двигательной сфере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6600"/>
                </a:solidFill>
              </a:rPr>
              <a:t>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Требования к условиям реализации ООП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Включают: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-требования к психолого-педагогическим условиям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-требования к кадровым условиям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-требования к материально-техническим и финансовым условиям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-требования к развивающей предметно-пространственной среде.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ТРЕБОВАНИЯ К РЕЗУЛЬТАТАМ ОСВОЕНИЯ ОСНОВНОЙ ОБРАЗОВАТЕЛЬНОЙ ПРОГРАММЫ ДОШКОЛЬНОГО ОБРАЗОВАНИЯ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Целевые ориентиры - </a:t>
            </a:r>
            <a:r>
              <a:rPr lang="ru-RU" dirty="0" smtClean="0">
                <a:solidFill>
                  <a:srgbClr val="7030A0"/>
                </a:solidFill>
              </a:rPr>
              <a:t>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</a:p>
          <a:p>
            <a:pPr>
              <a:buNone/>
            </a:pPr>
            <a:r>
              <a:rPr lang="ru-RU" dirty="0" smtClean="0"/>
              <a:t>Целевые ориентиры не подлежат непосредственной оценке, в том числе в виде педагогической диагностики (мониторинга)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Освоение Программы не сопровождается проведением промежуточных аттестаций и итоговой аттестации воспитанников.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Зачем нужен ФГОС дошкольного образования?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4392488" cy="38610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— Это требование нового закона «Об образовании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— дошкольное образование признано уровнем образования, и это значит, что оно теперь </a:t>
            </a:r>
            <a:r>
              <a:rPr lang="ru-RU" dirty="0" smtClean="0"/>
              <a:t>должно работать в соответствии со стандартами.</a:t>
            </a:r>
            <a:endParaRPr lang="ru-RU" dirty="0"/>
          </a:p>
        </p:txBody>
      </p:sp>
      <p:pic>
        <p:nvPicPr>
          <p:cNvPr id="4" name="Picture 2" descr="C:\Users\Воспитатель\Desktop\1370418993_ob_obrazovanii_v_rossiyskoy_federac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052736"/>
            <a:ext cx="2410594" cy="3189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80112" y="4725144"/>
            <a:ext cx="3347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Федеральный закон Российской Федерации от 29 декабря 2012 г. N 273-ФЗ.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Вступил  в силу:1 сентября 2013 г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Что говорят стандарты   </a:t>
            </a:r>
            <a:r>
              <a:rPr lang="ru-RU" sz="6000" dirty="0" smtClean="0">
                <a:solidFill>
                  <a:srgbClr val="C00000"/>
                </a:solidFill>
              </a:rPr>
              <a:t>!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реализации Программы может проводиться оценка индивидуального развития детей </a:t>
            </a:r>
          </a:p>
          <a:p>
            <a:r>
              <a:rPr lang="ru-RU" dirty="0" smtClean="0"/>
              <a:t>Цель педагогической диагностики:  оценка эффективности педагогических действий и их дальнейшее планирование</a:t>
            </a:r>
          </a:p>
          <a:p>
            <a:r>
              <a:rPr lang="ru-RU" dirty="0" smtClean="0"/>
              <a:t> Результаты педагогической диагностики могут использоваться исключительно для решения следующих образовательных задач:</a:t>
            </a:r>
          </a:p>
          <a:p>
            <a:pPr>
              <a:buNone/>
            </a:pPr>
            <a:r>
              <a:rPr lang="ru-RU" dirty="0" smtClean="0"/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pPr>
              <a:buNone/>
            </a:pPr>
            <a:r>
              <a:rPr lang="ru-RU" dirty="0" smtClean="0"/>
              <a:t>2) оптимизации работы с группой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стандарт   предполагает какой- то результат,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разработчики,  должна стать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детей.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/>
              <a:t>Ребенок должен овладеть умением жить в мире с самим собой, получить в игре навыки индивидуальной работы и группового взаимодействия, научиться учиться.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В долгосрочной перспективе: дети вырастают инициативными, творческими, самостоятельными,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i="1" dirty="0" smtClean="0"/>
              <a:t>Желаем  успеха </a:t>
            </a:r>
            <a:r>
              <a:rPr lang="ru-RU" sz="6600" i="1" smtClean="0"/>
              <a:t>в работе !</a:t>
            </a:r>
            <a:endParaRPr lang="ru-RU" sz="6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ФГОС    Что это такое?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52eff2fbe8a24c327f333033d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6762" y="1816100"/>
            <a:ext cx="7610475" cy="4276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Wide Latin" pitchFamily="18" charset="0"/>
              </a:rPr>
              <a:t>W</a:t>
            </a:r>
            <a:r>
              <a:rPr lang="ru-RU" sz="5400" dirty="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ru-RU" sz="5400" dirty="0" err="1" smtClean="0">
                <a:solidFill>
                  <a:srgbClr val="0070C0"/>
                </a:solidFill>
                <a:latin typeface="Arial Black" pitchFamily="34" charset="0"/>
              </a:rPr>
              <a:t>ВикипедиЯ</a:t>
            </a:r>
            <a:endParaRPr lang="ru-RU" sz="5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u="sng" dirty="0" err="1" smtClean="0">
                <a:solidFill>
                  <a:srgbClr val="7030A0"/>
                </a:solidFill>
              </a:rPr>
              <a:t>Станда́рт</a:t>
            </a:r>
            <a:r>
              <a:rPr lang="ru-RU" sz="4000" dirty="0" smtClean="0">
                <a:solidFill>
                  <a:srgbClr val="7030A0"/>
                </a:solidFill>
              </a:rPr>
              <a:t> (от  </a:t>
            </a:r>
            <a:r>
              <a:rPr lang="ru-RU" sz="4000" i="1" dirty="0" err="1" smtClean="0">
                <a:solidFill>
                  <a:srgbClr val="7030A0"/>
                </a:solidFill>
              </a:rPr>
              <a:t>standard</a:t>
            </a:r>
            <a:r>
              <a:rPr lang="ru-RU" sz="4000" dirty="0" smtClean="0">
                <a:solidFill>
                  <a:srgbClr val="7030A0"/>
                </a:solidFill>
              </a:rPr>
              <a:t> — норма, образец) в  англ. широком смысле слова — </a:t>
            </a:r>
            <a:r>
              <a:rPr lang="ru-RU" sz="4000" u="sng" dirty="0" smtClean="0">
                <a:solidFill>
                  <a:srgbClr val="7030A0"/>
                </a:solidFill>
              </a:rPr>
              <a:t>образец, эталон, модель</a:t>
            </a:r>
            <a:r>
              <a:rPr lang="ru-RU" sz="4000" dirty="0" smtClean="0">
                <a:solidFill>
                  <a:srgbClr val="7030A0"/>
                </a:solidFill>
              </a:rPr>
              <a:t>, принимаемые за исходные для сопоставления с ними др. подобных объектов.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ФГОС ДО</a:t>
            </a:r>
          </a:p>
          <a:p>
            <a:pPr>
              <a:buNone/>
            </a:pPr>
            <a:r>
              <a:rPr lang="ru-RU" sz="4000" dirty="0" smtClean="0"/>
              <a:t>представляет собой совокупность обязательных требований к дошкольному образованию.</a:t>
            </a:r>
          </a:p>
          <a:p>
            <a:endParaRPr lang="ru-RU" sz="4000" dirty="0" smtClean="0"/>
          </a:p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0"/>
            <a:ext cx="5220072" cy="638136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dirty="0" smtClean="0">
                <a:solidFill>
                  <a:srgbClr val="660066"/>
                </a:solidFill>
              </a:rPr>
              <a:t>Проведённые в 2012 году исследования показывают, что родители, воспитатели, учителя начальной школы выдвигают разные требования к дошкольному образованию. Задача разработчиков ФГОС дошкольного образования – учесть интересы всех участников образовательного процесса, но, прежде всего, – ребёнка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7171" name="Picture 3" descr="C:\Users\Воспитатель\Desktop\0012-007-Itog-bese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3505150" cy="2992438"/>
          </a:xfrm>
          <a:prstGeom prst="rect">
            <a:avLst/>
          </a:prstGeom>
          <a:noFill/>
        </p:spPr>
      </p:pic>
      <p:pic>
        <p:nvPicPr>
          <p:cNvPr id="7172" name="Picture 4" descr="C:\Users\Воспитатель\Desktop\0809111509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2571451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latin typeface="Segoe UI Semibold" pitchFamily="34" charset="0"/>
                <a:cs typeface="Andalus" pitchFamily="18" charset="-78"/>
              </a:rPr>
              <a:t>Разработан группой представителей образовательного сообщества, научных институтов и общественных организаций, созданной   Министерством образования и науки Российской Федерации. Возглавляет рабочую группу директор Федерального института развития образования, академик РАО А. </a:t>
            </a:r>
            <a:r>
              <a:rPr lang="ru-RU" sz="1800" i="1" dirty="0" err="1" smtClean="0">
                <a:solidFill>
                  <a:schemeClr val="tx2">
                    <a:lumMod val="50000"/>
                  </a:schemeClr>
                </a:solidFill>
                <a:latin typeface="Segoe UI Semibold" pitchFamily="34" charset="0"/>
                <a:cs typeface="Andalus" pitchFamily="18" charset="-78"/>
              </a:rPr>
              <a:t>Асмолов</a:t>
            </a:r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latin typeface="Segoe UI Semibold" pitchFamily="34" charset="0"/>
                <a:cs typeface="Andalus" pitchFamily="18" charset="-78"/>
              </a:rPr>
              <a:t>. 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3074" name="Picture 2" descr="C:\Users\Воспитатель\Desktop\211840_orig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620000" cy="857250"/>
          </a:xfrm>
          <a:prstGeom prst="rect">
            <a:avLst/>
          </a:prstGeom>
          <a:noFill/>
        </p:spPr>
      </p:pic>
      <p:pic>
        <p:nvPicPr>
          <p:cNvPr id="3077" name="Picture 5" descr="C:\Users\Воспитатель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3959009" cy="3312368"/>
          </a:xfrm>
          <a:prstGeom prst="rect">
            <a:avLst/>
          </a:prstGeom>
          <a:noFill/>
        </p:spPr>
      </p:pic>
      <p:pic>
        <p:nvPicPr>
          <p:cNvPr id="3078" name="Picture 6" descr="C:\Users\Воспитатель\Desktop\asmolo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" y="3212976"/>
            <a:ext cx="378028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Этапы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Воспитатель\Desktop\21150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05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6923112" cy="597670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6600"/>
                </a:solidFill>
              </a:rPr>
              <a:t>ФГОС  нацелен на главный результат – социализацию ребёнка, потребность в творчестве, любознательность, мотивацию в достижении успеха.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Ключевая установка стандарта дошкольного детства- это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поддержка разнообразия детства, сохранение его уникальности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и самоценности через создание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условий социальной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ситуации взаимодействия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взрослых и детей ради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развития способностей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каждого ребенка.</a:t>
            </a:r>
          </a:p>
          <a:p>
            <a:endParaRPr lang="ru-RU" b="1" i="1" dirty="0">
              <a:solidFill>
                <a:srgbClr val="006600"/>
              </a:solidFill>
            </a:endParaRPr>
          </a:p>
        </p:txBody>
      </p:sp>
      <p:pic>
        <p:nvPicPr>
          <p:cNvPr id="8" name="Picture 2" descr="C:\Users\Воспитатель\Desktop\podgotovka_k_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84984"/>
            <a:ext cx="3563888" cy="3365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Стандарт утверждает основные принципы: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5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● поддержки разнообразия детства;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сохранения уникальности и </a:t>
            </a:r>
            <a:r>
              <a:rPr lang="ru-RU" sz="2000" dirty="0" err="1" smtClean="0">
                <a:solidFill>
                  <a:srgbClr val="006600"/>
                </a:solidFill>
              </a:rPr>
              <a:t>самоценности</a:t>
            </a:r>
            <a:r>
              <a:rPr lang="ru-RU" sz="2000" dirty="0" smtClean="0">
                <a:solidFill>
                  <a:srgbClr val="006600"/>
                </a:solidFill>
              </a:rPr>
              <a:t> дошкольного детства как важного этапа в общем развитии человека;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приобщения детей к </a:t>
            </a:r>
            <a:r>
              <a:rPr lang="ru-RU" sz="2000" dirty="0" err="1" smtClean="0">
                <a:solidFill>
                  <a:srgbClr val="006600"/>
                </a:solidFill>
              </a:rPr>
              <a:t>социокультурным</a:t>
            </a:r>
            <a:r>
              <a:rPr lang="ru-RU" sz="2000" dirty="0" smtClean="0">
                <a:solidFill>
                  <a:srgbClr val="006600"/>
                </a:solidFill>
              </a:rPr>
              <a:t> нормам, традициям семьи, общества и государства;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000" dirty="0" smtClean="0">
                <a:solidFill>
                  <a:srgbClr val="006600"/>
                </a:solidFill>
              </a:rPr>
              <a:t>● учёта этнокультурной и социальной ситуации развития детей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847</Words>
  <Application>Microsoft Office PowerPoint</Application>
  <PresentationFormat>Экран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Слайд 1</vt:lpstr>
      <vt:lpstr>     Зачем нужен ФГОС дошкольного образования?    </vt:lpstr>
      <vt:lpstr>ФГОС    Что это такое?</vt:lpstr>
      <vt:lpstr>W  ВикипедиЯ</vt:lpstr>
      <vt:lpstr>Слайд 5</vt:lpstr>
      <vt:lpstr>.</vt:lpstr>
      <vt:lpstr>Этапы</vt:lpstr>
      <vt:lpstr>Слайд 8</vt:lpstr>
      <vt:lpstr> Стандарт утверждает основные принципы:  </vt:lpstr>
      <vt:lpstr>Слайд 10</vt:lpstr>
      <vt:lpstr>Федеральный государственный образовательный стандарт включает в себя требования к:</vt:lpstr>
      <vt:lpstr> Содержание Программы должно охватывать следующие образовательные области:  </vt:lpstr>
      <vt:lpstr>Социально-коммуникативное развитие </vt:lpstr>
      <vt:lpstr>познавательное развитие;</vt:lpstr>
      <vt:lpstr>Речевое развитие</vt:lpstr>
      <vt:lpstr>художественно-эстетическое развитие;</vt:lpstr>
      <vt:lpstr>физическое развитие.</vt:lpstr>
      <vt:lpstr>Требования к условиям реализации ООП</vt:lpstr>
      <vt:lpstr>ТРЕБОВАНИЯ К РЕЗУЛЬТАТАМ ОСВОЕНИЯ ОСНОВНОЙ ОБРАЗОВАТЕЛЬНОЙ ПРОГРАММЫ ДОШКОЛЬНОГО ОБРАЗОВАНИЯ</vt:lpstr>
      <vt:lpstr>Что говорят стандарты   !</vt:lpstr>
      <vt:lpstr>Как определяются требования  к результату?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Юрий</cp:lastModifiedBy>
  <cp:revision>52</cp:revision>
  <dcterms:created xsi:type="dcterms:W3CDTF">2013-08-27T16:31:14Z</dcterms:created>
  <dcterms:modified xsi:type="dcterms:W3CDTF">2014-03-13T07:28:42Z</dcterms:modified>
</cp:coreProperties>
</file>