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8" r:id="rId19"/>
    <p:sldId id="276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71D0E5A-21A4-4089-89D8-20DFE4C726F3}" type="datetimeFigureOut">
              <a:rPr lang="ru-RU"/>
              <a:pPr>
                <a:defRPr/>
              </a:pPr>
              <a:t>15.01.2013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6FD9A5B-BC33-49A8-9BBA-E5AE80AE0A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34440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0BF330-6F7E-40F1-9A15-758D01729A49}" type="datetime1">
              <a:rPr lang="ru-RU"/>
              <a:pPr>
                <a:defRPr/>
              </a:pPr>
              <a:t>15.01.2013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8F43B-AD1E-4D38-B64D-B8E995C025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8945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217A1-8282-4DBA-8A93-779252FE682C}" type="datetime1">
              <a:rPr lang="ru-RU"/>
              <a:pPr>
                <a:defRPr/>
              </a:pPr>
              <a:t>15.01.2013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A57FED-CFAD-4B5C-9F0D-43BD5779B0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6771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054357-4159-4DAC-8AE0-727B2A91BC77}" type="datetime1">
              <a:rPr lang="ru-RU"/>
              <a:pPr>
                <a:defRPr/>
              </a:pPr>
              <a:t>15.01.2013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855F0-2A3B-4E17-A65E-324185CB67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0920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41882F-BBD0-4DCA-A60F-5666F6DC788E}" type="datetime1">
              <a:rPr lang="ru-RU"/>
              <a:pPr>
                <a:defRPr/>
              </a:pPr>
              <a:t>15.01.2013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30CFA9-9426-4970-94C1-FA319A994D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6653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BA3E3-11C3-486D-9A5B-56004D8BBDBE}" type="datetime1">
              <a:rPr lang="ru-RU"/>
              <a:pPr>
                <a:defRPr/>
              </a:pPr>
              <a:t>15.01.2013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C1F4E-6FDE-49A8-ACAA-B996136F37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4249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9C131-7AE2-49BE-A5A7-0E498412E817}" type="datetime1">
              <a:rPr lang="ru-RU"/>
              <a:pPr>
                <a:defRPr/>
              </a:pPr>
              <a:t>15.01.2013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36BF6-DF63-4311-B33D-7F099D78D4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857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3E6E8A-41B0-4F99-B3CC-9F2FBA9DBA5B}" type="datetime1">
              <a:rPr lang="ru-RU"/>
              <a:pPr>
                <a:defRPr/>
              </a:pPr>
              <a:t>15.01.2013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89635F-C69A-4C49-8E16-A845FFBECB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0096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8F00F-5A85-41F0-AA7A-3956AB742325}" type="datetime1">
              <a:rPr lang="ru-RU"/>
              <a:pPr>
                <a:defRPr/>
              </a:pPr>
              <a:t>15.01.2013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6F048F-F397-4A97-BF9D-5117D4968B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5858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44BA02-D9D5-4023-B42B-B6B0C5A97384}" type="datetime1">
              <a:rPr lang="ru-RU"/>
              <a:pPr>
                <a:defRPr/>
              </a:pPr>
              <a:t>15.01.2013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21C7EC-2F37-46DC-96BA-EF5EF6D3AC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2035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0B783-2A61-41B2-9338-747F73454CBF}" type="datetime1">
              <a:rPr lang="ru-RU"/>
              <a:pPr>
                <a:defRPr/>
              </a:pPr>
              <a:t>15.01.2013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75B2C-35BB-4CFA-935C-968FFBEEFD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6436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97946D-76FE-4C75-BD04-587987B4C355}" type="datetime1">
              <a:rPr lang="ru-RU"/>
              <a:pPr>
                <a:defRPr/>
              </a:pPr>
              <a:t>15.01.2013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A29199-1671-42A6-A3CC-504EAA1C75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291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9645B32-2D94-4EEC-9178-D972A268B06F}" type="datetime1">
              <a:rPr lang="ru-RU"/>
              <a:pPr>
                <a:defRPr/>
              </a:pPr>
              <a:t>15.01.2013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78F5433-CAAB-47D0-9646-BF33FE8D92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mailto:shkola1zeya@rambler.ru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ru/search" TargetMode="External"/><Relationship Id="rId2" Type="http://schemas.openxmlformats.org/officeDocument/2006/relationships/hyperlink" Target="http://www.google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poznayka.ru/2007/12/14/kakie_byvajut_podarki.html" TargetMode="External"/><Relationship Id="rId5" Type="http://schemas.openxmlformats.org/officeDocument/2006/relationships/hyperlink" Target="http://www.livelib.ru/author/231255/top%20&#1051;&#1091;&#1095;&#1096;&#1080;&#1077;%20&#1082;&#1085;&#1080;&#1075;&#1080;%20&#1070;.&#1045;&#1088;&#1084;&#1086;&#1083;&#1072;&#1077;&#1074;&#1072;" TargetMode="External"/><Relationship Id="rId4" Type="http://schemas.openxmlformats.org/officeDocument/2006/relationships/hyperlink" Target="http://www.livelib.ru/author/231255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Прямоугольник 1"/>
          <p:cNvSpPr>
            <a:spLocks noChangeArrowheads="1"/>
          </p:cNvSpPr>
          <p:nvPr/>
        </p:nvSpPr>
        <p:spPr bwMode="auto">
          <a:xfrm>
            <a:off x="395288" y="333375"/>
            <a:ext cx="8424862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МУНИЦИПАЛЬНОЕ ОБЩЕОБРАЗОВАТЕЛЬНОЕ АВТОНОМНОЕ УЧРЕЖДЕНИЕ СРЕДНЯЯ  ОБЩЕОБРАЗОВАТЕЛЬНАЯ  ШКОЛА № 1 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Амурская область, город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Зея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улица Мухина, дом 146; телефон 2-46-64; Е-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mail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400" u="sng" dirty="0">
                <a:latin typeface="Times New Roman" pitchFamily="18" charset="0"/>
                <a:cs typeface="Times New Roman" pitchFamily="18" charset="0"/>
                <a:hlinkClick r:id="rId2"/>
              </a:rPr>
              <a:t>shkola1zeya@rambler.ru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92325" y="1947863"/>
            <a:ext cx="5856288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Ю</a:t>
            </a:r>
            <a:r>
              <a:rPr lang="ru-RU" sz="4000" b="1" dirty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. Ермолаев «Угодили»</a:t>
            </a:r>
          </a:p>
        </p:txBody>
      </p:sp>
      <p:sp>
        <p:nvSpPr>
          <p:cNvPr id="2052" name="Прямоугольник 3"/>
          <p:cNvSpPr>
            <a:spLocks noChangeArrowheads="1"/>
          </p:cNvSpPr>
          <p:nvPr/>
        </p:nvSpPr>
        <p:spPr bwMode="auto">
          <a:xfrm>
            <a:off x="2466975" y="2833688"/>
            <a:ext cx="51069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Урок  литературного чтения  во 2 классе</a:t>
            </a:r>
          </a:p>
        </p:txBody>
      </p:sp>
      <p:sp>
        <p:nvSpPr>
          <p:cNvPr id="2053" name="Прямоугольник 5"/>
          <p:cNvSpPr>
            <a:spLocks noChangeArrowheads="1"/>
          </p:cNvSpPr>
          <p:nvPr/>
        </p:nvSpPr>
        <p:spPr bwMode="auto">
          <a:xfrm>
            <a:off x="6948264" y="4797152"/>
            <a:ext cx="1727994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Составитель: </a:t>
            </a:r>
            <a:r>
              <a:rPr lang="ru-RU" dirty="0" err="1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Ружицкая</a:t>
            </a:r>
            <a:r>
              <a:rPr lang="ru-RU" dirty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 В.В., </a:t>
            </a:r>
          </a:p>
          <a:p>
            <a:pPr algn="ctr"/>
            <a:r>
              <a:rPr lang="ru-RU" dirty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</p:txBody>
      </p:sp>
      <p:pic>
        <p:nvPicPr>
          <p:cNvPr id="2060" name="Picture 12" descr="Bears_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876" y="4455095"/>
            <a:ext cx="865188" cy="190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ChangeArrowheads="1"/>
          </p:cNvSpPr>
          <p:nvPr/>
        </p:nvSpPr>
        <p:spPr bwMode="auto">
          <a:xfrm>
            <a:off x="357188" y="571500"/>
            <a:ext cx="8358187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День рожд</a:t>
            </a:r>
            <a:r>
              <a:rPr lang="ru-RU" sz="4000" b="1">
                <a:latin typeface="Calibri" pitchFamily="34" charset="0"/>
                <a:cs typeface="Times New Roman" pitchFamily="18" charset="0"/>
              </a:rPr>
              <a:t>…</a:t>
            </a:r>
            <a:r>
              <a:rPr lang="ru-RU" sz="4000" b="1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Два внука, старший и младший, решили сделать бабушке в день её рождения</a:t>
            </a:r>
            <a:r>
              <a:rPr lang="ru-RU" sz="4000" b="1">
                <a:latin typeface="Calibri" pitchFamily="34" charset="0"/>
                <a:cs typeface="Times New Roman" pitchFamily="18" charset="0"/>
              </a:rPr>
              <a:t>…</a:t>
            </a:r>
            <a:r>
              <a:rPr lang="ru-RU" sz="4000" b="1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Взяли на-коп-лен-ные деньги и отправились в </a:t>
            </a:r>
            <a:r>
              <a:rPr lang="ru-RU" sz="4000" b="1">
                <a:latin typeface="Calibri" pitchFamily="34" charset="0"/>
                <a:cs typeface="Times New Roman" pitchFamily="18" charset="0"/>
              </a:rPr>
              <a:t>…</a:t>
            </a:r>
            <a:r>
              <a:rPr lang="ru-RU" sz="4000" b="1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Надо купить такую вещь, чтобы бабушка обра</a:t>
            </a:r>
            <a:r>
              <a:rPr lang="ru-RU" sz="4000" b="1">
                <a:latin typeface="Calibri" pitchFamily="34" charset="0"/>
                <a:cs typeface="Times New Roman" pitchFamily="18" charset="0"/>
              </a:rPr>
              <a:t>…</a:t>
            </a:r>
          </a:p>
          <a:p>
            <a:endParaRPr lang="ru-RU" sz="4000" b="1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786063" y="571500"/>
            <a:ext cx="16430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40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ения</a:t>
            </a: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000375" y="2428875"/>
            <a:ext cx="25717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подарок.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572000" y="3571875"/>
            <a:ext cx="25717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магазин.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571875" y="4857750"/>
            <a:ext cx="28575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40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довалась</a:t>
            </a: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14316"/>
            <a:ext cx="2751602" cy="2751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291" name="TextBox 2"/>
          <p:cNvSpPr txBox="1">
            <a:spLocks noChangeArrowheads="1"/>
          </p:cNvSpPr>
          <p:nvPr/>
        </p:nvSpPr>
        <p:spPr bwMode="auto">
          <a:xfrm>
            <a:off x="1862249" y="2348880"/>
            <a:ext cx="747713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8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397478"/>
            <a:ext cx="3194865" cy="2880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1"/>
          <p:cNvSpPr>
            <a:spLocks noChangeArrowheads="1"/>
          </p:cNvSpPr>
          <p:nvPr/>
        </p:nvSpPr>
        <p:spPr bwMode="auto">
          <a:xfrm>
            <a:off x="683568" y="1480344"/>
            <a:ext cx="649288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1)</a:t>
            </a:r>
            <a:endParaRPr lang="ru-RU" sz="36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5" name="Прямоугольник 2"/>
          <p:cNvSpPr>
            <a:spLocks noChangeArrowheads="1"/>
          </p:cNvSpPr>
          <p:nvPr/>
        </p:nvSpPr>
        <p:spPr bwMode="auto">
          <a:xfrm>
            <a:off x="6783978" y="1419295"/>
            <a:ext cx="165618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Басня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6" name="Прямоугольник 3"/>
          <p:cNvSpPr>
            <a:spLocks noChangeArrowheads="1"/>
          </p:cNvSpPr>
          <p:nvPr/>
        </p:nvSpPr>
        <p:spPr bwMode="auto">
          <a:xfrm>
            <a:off x="3923928" y="1418431"/>
            <a:ext cx="20875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Рассказ 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3419872" y="1480344"/>
            <a:ext cx="6492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2)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8" name="Прямоугольник 5"/>
          <p:cNvSpPr>
            <a:spLocks noChangeArrowheads="1"/>
          </p:cNvSpPr>
          <p:nvPr/>
        </p:nvSpPr>
        <p:spPr bwMode="auto">
          <a:xfrm>
            <a:off x="6156176" y="1542256"/>
            <a:ext cx="647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3)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2"/>
          <p:cNvSpPr>
            <a:spLocks noChangeArrowheads="1"/>
          </p:cNvSpPr>
          <p:nvPr/>
        </p:nvSpPr>
        <p:spPr bwMode="auto">
          <a:xfrm>
            <a:off x="1907704" y="620688"/>
            <a:ext cx="577326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Жанр произведения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242390" y="1358246"/>
            <a:ext cx="184909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Сказка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586506" y="3361171"/>
            <a:ext cx="8229600" cy="57606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q"/>
            </a:pPr>
            <a:endParaRPr lang="ru-RU" sz="2800" b="1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sz="28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4498" y="3361170"/>
            <a:ext cx="72258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Повествование о реальных событиях.</a:t>
            </a:r>
            <a:endParaRPr lang="ru-RU" sz="32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8494" y="4071958"/>
            <a:ext cx="61097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Небольшой объем.</a:t>
            </a:r>
            <a:endParaRPr lang="ru-RU" sz="32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9444" y="4799079"/>
            <a:ext cx="60987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Немного действующих лиц.</a:t>
            </a:r>
            <a:endParaRPr lang="ru-RU" sz="32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4498" y="5377394"/>
            <a:ext cx="6073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Описание одного эпизода.</a:t>
            </a:r>
            <a:endParaRPr lang="ru-RU" sz="32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25548" y="2881491"/>
            <a:ext cx="60486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ПРИЗНАКИ РАССКАЗА:</a:t>
            </a:r>
            <a:endParaRPr lang="ru-RU" sz="2800" b="1" dirty="0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  <p:bldP spid="5" grpId="0"/>
      <p:bldP spid="10" grpId="0"/>
      <p:bldP spid="11" grpId="0"/>
      <p:bldP spid="12" grpId="0"/>
      <p:bldP spid="13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ольник 2"/>
          <p:cNvSpPr>
            <a:spLocks noChangeArrowheads="1"/>
          </p:cNvSpPr>
          <p:nvPr/>
        </p:nvSpPr>
        <p:spPr bwMode="auto">
          <a:xfrm>
            <a:off x="2873375" y="495300"/>
            <a:ext cx="27066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Дискуссия</a:t>
            </a:r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8838" y="3068638"/>
            <a:ext cx="4854575" cy="3240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40" name="Прямоугольник 4"/>
          <p:cNvSpPr>
            <a:spLocks noChangeArrowheads="1"/>
          </p:cNvSpPr>
          <p:nvPr/>
        </p:nvSpPr>
        <p:spPr bwMode="auto">
          <a:xfrm>
            <a:off x="814388" y="1412875"/>
            <a:ext cx="792162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4000">
                <a:latin typeface="Times New Roman" pitchFamily="18" charset="0"/>
                <a:cs typeface="Times New Roman" pitchFamily="18" charset="0"/>
              </a:rPr>
              <a:t>Как вы относитесь к выбору подарка?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5"/>
          <p:cNvSpPr txBox="1">
            <a:spLocks noChangeArrowheads="1"/>
          </p:cNvSpPr>
          <p:nvPr/>
        </p:nvSpPr>
        <p:spPr bwMode="auto">
          <a:xfrm>
            <a:off x="874826" y="310243"/>
            <a:ext cx="8143875" cy="612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Char char="-"/>
            </a:pPr>
            <a:r>
              <a:rPr lang="ru-RU" dirty="0"/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Надо купить такую вещь, чтобы бабушка обрадовалась.</a:t>
            </a:r>
          </a:p>
          <a:p>
            <a:pPr eaLnBrk="1" hangingPunct="1">
              <a:buFontTx/>
              <a:buChar char="-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Чтобы она не ворчала: «Для чего купили? Зачем купили?»</a:t>
            </a:r>
          </a:p>
          <a:p>
            <a:pPr eaLnBrk="1" hangingPunct="1">
              <a:buFontTx/>
              <a:buChar char="-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Я знаю, что бабушке купить. Вон тот зелёный грузовик с заводным мотором.</a:t>
            </a:r>
          </a:p>
          <a:p>
            <a:pPr eaLnBrk="1" hangingPunct="1">
              <a:buFontTx/>
              <a:buChar char="-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Ты что? Разве бабушке нужна какая –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нибудь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игрушка?</a:t>
            </a:r>
          </a:p>
          <a:p>
            <a:pPr eaLnBrk="1" hangingPunct="1">
              <a:buFontTx/>
              <a:buChar char="-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Нужна! Ты что, забыл, что она нам вчера говорила?</a:t>
            </a:r>
          </a:p>
          <a:p>
            <a:pPr eaLnBrk="1" hangingPunct="1">
              <a:buFontTx/>
              <a:buChar char="-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Что? </a:t>
            </a:r>
          </a:p>
          <a:p>
            <a:pPr eaLnBrk="1" hangingPunct="1">
              <a:buFontTx/>
              <a:buChar char="-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«Я всегда бываю рада, когда вы чем-нибудь заняты и не мешаете мне». Вот мы будем играть с этим грузовиком и оставим бабушку в покое.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28625" y="1164771"/>
            <a:ext cx="5429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А.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28625" y="1964871"/>
            <a:ext cx="5429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А.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28625" y="3714749"/>
            <a:ext cx="5429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А.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87022" y="5021036"/>
            <a:ext cx="5429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А.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03791" y="4561114"/>
            <a:ext cx="6143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Л.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95287" y="2886074"/>
            <a:ext cx="5762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Л. 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57188" y="404664"/>
            <a:ext cx="6143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ольник 1"/>
          <p:cNvSpPr>
            <a:spLocks noChangeArrowheads="1"/>
          </p:cNvSpPr>
          <p:nvPr/>
        </p:nvSpPr>
        <p:spPr bwMode="auto">
          <a:xfrm>
            <a:off x="2319338" y="333375"/>
            <a:ext cx="41227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sz="3600" b="1">
                <a:latin typeface="Times New Roman" pitchFamily="18" charset="0"/>
                <a:cs typeface="Times New Roman" pitchFamily="18" charset="0"/>
              </a:rPr>
              <a:t>Творческая работа</a:t>
            </a:r>
            <a:endParaRPr lang="ru-RU" sz="3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7" name="Прямоугольник 2"/>
          <p:cNvSpPr>
            <a:spLocks noChangeArrowheads="1"/>
          </p:cNvSpPr>
          <p:nvPr/>
        </p:nvSpPr>
        <p:spPr bwMode="auto">
          <a:xfrm>
            <a:off x="515938" y="979488"/>
            <a:ext cx="8088312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3200">
                <a:latin typeface="Times New Roman" pitchFamily="18" charset="0"/>
                <a:cs typeface="Times New Roman" pitchFamily="18" charset="0"/>
              </a:rPr>
              <a:t>Что  было дальше?  Как отреагировала бабушка? </a:t>
            </a:r>
          </a:p>
        </p:txBody>
      </p:sp>
      <p:pic>
        <p:nvPicPr>
          <p:cNvPr id="1638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1992313"/>
            <a:ext cx="1765300" cy="185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9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8575" y="1970088"/>
            <a:ext cx="2281238" cy="190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90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" y="4260850"/>
            <a:ext cx="1774825" cy="177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9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288" y="1982788"/>
            <a:ext cx="1800225" cy="1808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9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5863" y="4105275"/>
            <a:ext cx="1871662" cy="187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93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4076700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1"/>
          <p:cNvSpPr>
            <a:spLocks noChangeArrowheads="1"/>
          </p:cNvSpPr>
          <p:nvPr/>
        </p:nvSpPr>
        <p:spPr bwMode="auto">
          <a:xfrm>
            <a:off x="539750" y="1207407"/>
            <a:ext cx="7920038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Творческий пересказ 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Рассказать историю: как бабушка бы рассказала о подарке. </a:t>
            </a:r>
          </a:p>
        </p:txBody>
      </p:sp>
      <p:sp>
        <p:nvSpPr>
          <p:cNvPr id="17411" name="Прямоугольник 2"/>
          <p:cNvSpPr>
            <a:spLocks noChangeArrowheads="1"/>
          </p:cNvSpPr>
          <p:nvPr/>
        </p:nvSpPr>
        <p:spPr bwMode="auto">
          <a:xfrm>
            <a:off x="2355850" y="563563"/>
            <a:ext cx="41227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sz="3600" b="1">
                <a:latin typeface="Times New Roman" pitchFamily="18" charset="0"/>
                <a:cs typeface="Times New Roman" pitchFamily="18" charset="0"/>
              </a:rPr>
              <a:t>Творческая работа</a:t>
            </a:r>
            <a:endParaRPr lang="ru-RU" sz="3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3201279" y="3068960"/>
            <a:ext cx="5583241" cy="310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Домашнее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задание на выбор: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нарисовать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подарок, который мог бы понравиться твоей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бабушке (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ТПО, с. 65, з.4), 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написать мини-сочинение на тему «Подарок для моей бабушки»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068893"/>
            <a:ext cx="2670720" cy="2564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4213" y="484188"/>
            <a:ext cx="8064500" cy="42465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было самым интересным?</a:t>
            </a:r>
          </a:p>
          <a:p>
            <a:pPr>
              <a:lnSpc>
                <a:spcPct val="150000"/>
              </a:lnSpc>
              <a:defRPr/>
            </a:pP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удалось, а что нет?</a:t>
            </a:r>
          </a:p>
          <a:p>
            <a:pPr>
              <a:lnSpc>
                <a:spcPct val="150000"/>
              </a:lnSpc>
              <a:defRPr/>
            </a:pP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взяли для себя?</a:t>
            </a:r>
          </a:p>
          <a:p>
            <a:pPr>
              <a:lnSpc>
                <a:spcPct val="150000"/>
              </a:lnSpc>
              <a:defRPr/>
            </a:pP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 участвовали в обсуждении? </a:t>
            </a:r>
          </a:p>
          <a:p>
            <a:pPr>
              <a:lnSpc>
                <a:spcPct val="150000"/>
              </a:lnSpc>
              <a:defRPr/>
            </a:pP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Чему 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сегодня научились?</a:t>
            </a: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9338" y="5013325"/>
            <a:ext cx="1628775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Line 2"/>
          <p:cNvSpPr>
            <a:spLocks noChangeShapeType="1"/>
          </p:cNvSpPr>
          <p:nvPr/>
        </p:nvSpPr>
        <p:spPr bwMode="auto">
          <a:xfrm flipH="1">
            <a:off x="1669531" y="1628800"/>
            <a:ext cx="0" cy="360045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3299" name="Line 3"/>
          <p:cNvSpPr>
            <a:spLocks noChangeShapeType="1"/>
          </p:cNvSpPr>
          <p:nvPr/>
        </p:nvSpPr>
        <p:spPr bwMode="auto">
          <a:xfrm>
            <a:off x="2606156" y="1628800"/>
            <a:ext cx="0" cy="360045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3302" name="Line 6"/>
          <p:cNvSpPr>
            <a:spLocks noChangeShapeType="1"/>
          </p:cNvSpPr>
          <p:nvPr/>
        </p:nvSpPr>
        <p:spPr bwMode="auto">
          <a:xfrm>
            <a:off x="1525069" y="5229250"/>
            <a:ext cx="22860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3304" name="Line 8"/>
          <p:cNvSpPr>
            <a:spLocks noChangeShapeType="1"/>
          </p:cNvSpPr>
          <p:nvPr/>
        </p:nvSpPr>
        <p:spPr bwMode="auto">
          <a:xfrm>
            <a:off x="2461694" y="5229250"/>
            <a:ext cx="228600" cy="0"/>
          </a:xfrm>
          <a:prstGeom prst="line">
            <a:avLst/>
          </a:prstGeom>
          <a:noFill/>
          <a:ln w="38100">
            <a:solidFill>
              <a:srgbClr val="0033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3306" name="Line 10"/>
          <p:cNvSpPr>
            <a:spLocks noChangeShapeType="1"/>
          </p:cNvSpPr>
          <p:nvPr/>
        </p:nvSpPr>
        <p:spPr bwMode="auto">
          <a:xfrm>
            <a:off x="114300" y="-4763"/>
            <a:ext cx="2286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3307" name="Line 11"/>
          <p:cNvSpPr>
            <a:spLocks noChangeShapeType="1"/>
          </p:cNvSpPr>
          <p:nvPr/>
        </p:nvSpPr>
        <p:spPr bwMode="auto">
          <a:xfrm>
            <a:off x="96838" y="-4763"/>
            <a:ext cx="2286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3308" name="Line 12"/>
          <p:cNvSpPr>
            <a:spLocks noChangeShapeType="1"/>
          </p:cNvSpPr>
          <p:nvPr/>
        </p:nvSpPr>
        <p:spPr bwMode="auto">
          <a:xfrm>
            <a:off x="79375" y="-4763"/>
            <a:ext cx="2286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3309" name="Line 13"/>
          <p:cNvSpPr>
            <a:spLocks noChangeShapeType="1"/>
          </p:cNvSpPr>
          <p:nvPr/>
        </p:nvSpPr>
        <p:spPr bwMode="auto">
          <a:xfrm>
            <a:off x="47625" y="-4763"/>
            <a:ext cx="2286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3316" name="Line 20"/>
          <p:cNvSpPr>
            <a:spLocks noChangeShapeType="1"/>
          </p:cNvSpPr>
          <p:nvPr/>
        </p:nvSpPr>
        <p:spPr bwMode="auto">
          <a:xfrm>
            <a:off x="1525069" y="1628800"/>
            <a:ext cx="228600" cy="0"/>
          </a:xfrm>
          <a:prstGeom prst="line">
            <a:avLst/>
          </a:prstGeom>
          <a:noFill/>
          <a:ln w="38100">
            <a:solidFill>
              <a:srgbClr val="33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3317" name="Line 21"/>
          <p:cNvSpPr>
            <a:spLocks noChangeShapeType="1"/>
          </p:cNvSpPr>
          <p:nvPr/>
        </p:nvSpPr>
        <p:spPr bwMode="auto">
          <a:xfrm>
            <a:off x="2461694" y="1628800"/>
            <a:ext cx="22860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3332" name="Line 36"/>
          <p:cNvSpPr>
            <a:spLocks noChangeShapeType="1"/>
          </p:cNvSpPr>
          <p:nvPr/>
        </p:nvSpPr>
        <p:spPr bwMode="auto">
          <a:xfrm>
            <a:off x="1572504" y="1052537"/>
            <a:ext cx="0" cy="576263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3353" name="Line 57"/>
          <p:cNvSpPr>
            <a:spLocks noChangeShapeType="1"/>
          </p:cNvSpPr>
          <p:nvPr/>
        </p:nvSpPr>
        <p:spPr bwMode="auto">
          <a:xfrm>
            <a:off x="3325294" y="1628800"/>
            <a:ext cx="228600" cy="0"/>
          </a:xfrm>
          <a:prstGeom prst="line">
            <a:avLst/>
          </a:prstGeom>
          <a:noFill/>
          <a:ln w="38100">
            <a:solidFill>
              <a:srgbClr val="0033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3374" name="Rectangle 78"/>
          <p:cNvSpPr>
            <a:spLocks noChangeArrowheads="1"/>
          </p:cNvSpPr>
          <p:nvPr/>
        </p:nvSpPr>
        <p:spPr bwMode="auto">
          <a:xfrm>
            <a:off x="2525713" y="727829"/>
            <a:ext cx="433438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A50021"/>
                </a:solidFill>
                <a:latin typeface="Times New Roman" pitchFamily="18" charset="0"/>
              </a:rPr>
              <a:t>Оценивание</a:t>
            </a:r>
            <a:endParaRPr lang="ru-RU" sz="3600" b="1" dirty="0">
              <a:solidFill>
                <a:srgbClr val="A50021"/>
              </a:solidFill>
              <a:latin typeface="Times New Roman" pitchFamily="18" charset="0"/>
            </a:endParaRPr>
          </a:p>
        </p:txBody>
      </p:sp>
      <p:sp>
        <p:nvSpPr>
          <p:cNvPr id="183375" name="Line 79"/>
          <p:cNvSpPr>
            <a:spLocks noChangeShapeType="1"/>
          </p:cNvSpPr>
          <p:nvPr/>
        </p:nvSpPr>
        <p:spPr bwMode="auto">
          <a:xfrm>
            <a:off x="3469756" y="1628800"/>
            <a:ext cx="0" cy="360045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3378" name="Line 82"/>
          <p:cNvSpPr>
            <a:spLocks noChangeShapeType="1"/>
          </p:cNvSpPr>
          <p:nvPr/>
        </p:nvSpPr>
        <p:spPr bwMode="auto">
          <a:xfrm>
            <a:off x="3325294" y="5229250"/>
            <a:ext cx="228600" cy="0"/>
          </a:xfrm>
          <a:prstGeom prst="line">
            <a:avLst/>
          </a:prstGeom>
          <a:noFill/>
          <a:ln w="38100">
            <a:solidFill>
              <a:srgbClr val="0033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3398" name="Line 102"/>
          <p:cNvSpPr>
            <a:spLocks noChangeShapeType="1"/>
          </p:cNvSpPr>
          <p:nvPr/>
        </p:nvSpPr>
        <p:spPr bwMode="auto">
          <a:xfrm>
            <a:off x="1525069" y="2177858"/>
            <a:ext cx="288925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3399" name="Line 103"/>
          <p:cNvSpPr>
            <a:spLocks noChangeShapeType="1"/>
          </p:cNvSpPr>
          <p:nvPr/>
        </p:nvSpPr>
        <p:spPr bwMode="auto">
          <a:xfrm flipV="1">
            <a:off x="1559083" y="2177858"/>
            <a:ext cx="288925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3400" name="Line 104"/>
          <p:cNvSpPr>
            <a:spLocks noChangeShapeType="1"/>
          </p:cNvSpPr>
          <p:nvPr/>
        </p:nvSpPr>
        <p:spPr bwMode="auto">
          <a:xfrm flipV="1">
            <a:off x="2462487" y="1708320"/>
            <a:ext cx="287337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3401" name="Line 105"/>
          <p:cNvSpPr>
            <a:spLocks noChangeShapeType="1"/>
          </p:cNvSpPr>
          <p:nvPr/>
        </p:nvSpPr>
        <p:spPr bwMode="auto">
          <a:xfrm>
            <a:off x="2462487" y="1779758"/>
            <a:ext cx="287337" cy="2873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3402" name="Line 106"/>
          <p:cNvSpPr>
            <a:spLocks noChangeShapeType="1"/>
          </p:cNvSpPr>
          <p:nvPr/>
        </p:nvSpPr>
        <p:spPr bwMode="auto">
          <a:xfrm flipV="1">
            <a:off x="3354917" y="1886914"/>
            <a:ext cx="288925" cy="3603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3403" name="Line 107"/>
          <p:cNvSpPr>
            <a:spLocks noChangeShapeType="1"/>
          </p:cNvSpPr>
          <p:nvPr/>
        </p:nvSpPr>
        <p:spPr bwMode="auto">
          <a:xfrm>
            <a:off x="3354917" y="1958351"/>
            <a:ext cx="288925" cy="2889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410485" y="5229247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3197886" y="5229248"/>
            <a:ext cx="4780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2334286" y="5229250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4788024" y="1616936"/>
            <a:ext cx="374441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активность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 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творчество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Г –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групповая </a:t>
            </a:r>
          </a:p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работа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600" b="1" dirty="0" smtClean="0"/>
          </a:p>
          <a:p>
            <a:endParaRPr lang="ru-RU" b="1" dirty="0" smtClean="0">
              <a:solidFill>
                <a:srgbClr val="C00000"/>
              </a:solidFill>
            </a:endParaRPr>
          </a:p>
        </p:txBody>
      </p:sp>
      <p:pic>
        <p:nvPicPr>
          <p:cNvPr id="36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4148" y="4153653"/>
            <a:ext cx="1512168" cy="1769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0093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750" y="549275"/>
            <a:ext cx="8135938" cy="61245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Список  литературных и других источников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u="sng" dirty="0">
                <a:latin typeface="Times New Roman" pitchFamily="18" charset="0"/>
                <a:cs typeface="Times New Roman" pitchFamily="18" charset="0"/>
                <a:hlinkClick r:id="rId2"/>
              </a:rPr>
              <a:t>http</a:t>
            </a:r>
            <a:r>
              <a:rPr lang="ru-RU" sz="2400" u="sng" dirty="0">
                <a:latin typeface="Times New Roman" pitchFamily="18" charset="0"/>
                <a:cs typeface="Times New Roman" pitchFamily="18" charset="0"/>
                <a:hlinkClick r:id="rId2"/>
              </a:rPr>
              <a:t>://www.google.ru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смайлики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400" u="sng" dirty="0">
                <a:latin typeface="Times New Roman" pitchFamily="18" charset="0"/>
                <a:cs typeface="Times New Roman" pitchFamily="18" charset="0"/>
                <a:hlinkClick r:id="rId3"/>
              </a:rPr>
              <a:t>http://www.google.ru/search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? (картинки) 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400" u="sng" dirty="0">
                <a:latin typeface="Times New Roman" pitchFamily="18" charset="0"/>
                <a:cs typeface="Times New Roman" pitchFamily="18" charset="0"/>
                <a:hlinkClick r:id="rId4"/>
              </a:rPr>
              <a:t>http://www.livelib.ru/author/231255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Биография Ермолаева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400" u="sng" dirty="0">
                <a:latin typeface="Times New Roman" pitchFamily="18" charset="0"/>
                <a:cs typeface="Times New Roman" pitchFamily="18" charset="0"/>
                <a:hlinkClick r:id="rId5"/>
              </a:rPr>
              <a:t>http://www.livelib.ru/author/231255/top Лучшие книги </a:t>
            </a:r>
            <a:r>
              <a:rPr lang="ru-RU" sz="2400" u="sng" dirty="0" err="1">
                <a:latin typeface="Times New Roman" pitchFamily="18" charset="0"/>
                <a:cs typeface="Times New Roman" pitchFamily="18" charset="0"/>
                <a:hlinkClick r:id="rId5"/>
              </a:rPr>
              <a:t>Ю.Ермолаева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400" u="sng" dirty="0">
                <a:latin typeface="Times New Roman" pitchFamily="18" charset="0"/>
                <a:cs typeface="Times New Roman" pitchFamily="18" charset="0"/>
                <a:hlinkClick r:id="rId6"/>
              </a:rPr>
              <a:t>http://www.poznayka.ru/2007/12/14/kakie_byvajut_podarki.html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стихи   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Кубасова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О.В. Литературное чтение «Любимые страницы» Рабочая тетрадь, Смоленск «Ассоциация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XXI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век», 2012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Кубасова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О.В. Литературное чтение «Любимые страницы». Учебник для 2 класса,   Смоленск «Ассоциация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XXI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век», 2012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Леонович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Е.Н. Толковый словарь. Москва: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АСТпресс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1997.с.150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рямоугольник 1"/>
          <p:cNvSpPr>
            <a:spLocks noChangeArrowheads="1"/>
          </p:cNvSpPr>
          <p:nvPr/>
        </p:nvSpPr>
        <p:spPr bwMode="auto">
          <a:xfrm>
            <a:off x="419100" y="1484313"/>
            <a:ext cx="8426450" cy="378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На дворе трава, на траве дрова.</a:t>
            </a:r>
          </a:p>
          <a:p>
            <a:pPr algn="ctr">
              <a:lnSpc>
                <a:spcPct val="150000"/>
              </a:lnSpc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Кукушка кукушонку купила капюшон. </a:t>
            </a:r>
          </a:p>
          <a:p>
            <a:pPr algn="ctr">
              <a:lnSpc>
                <a:spcPct val="150000"/>
              </a:lnSpc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Кукушонок в капюшоне смешон.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1"/>
          <p:cNvSpPr txBox="1">
            <a:spLocks noChangeArrowheads="1"/>
          </p:cNvSpPr>
          <p:nvPr/>
        </p:nvSpPr>
        <p:spPr bwMode="auto">
          <a:xfrm>
            <a:off x="1000125" y="2571750"/>
            <a:ext cx="50006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6000" b="1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Д</a:t>
            </a:r>
          </a:p>
        </p:txBody>
      </p:sp>
      <p:sp>
        <p:nvSpPr>
          <p:cNvPr id="4099" name="TextBox 2"/>
          <p:cNvSpPr txBox="1">
            <a:spLocks noChangeArrowheads="1"/>
          </p:cNvSpPr>
          <p:nvPr/>
        </p:nvSpPr>
        <p:spPr bwMode="auto">
          <a:xfrm>
            <a:off x="2143125" y="1071563"/>
            <a:ext cx="50006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6000" b="1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Г</a:t>
            </a:r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4608513" y="665163"/>
            <a:ext cx="5000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6000" b="1" dirty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4101" name="TextBox 4"/>
          <p:cNvSpPr txBox="1">
            <a:spLocks noChangeArrowheads="1"/>
          </p:cNvSpPr>
          <p:nvPr/>
        </p:nvSpPr>
        <p:spPr bwMode="auto">
          <a:xfrm>
            <a:off x="6143625" y="1714500"/>
            <a:ext cx="8572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5400" b="1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4102" name="TextBox 5"/>
          <p:cNvSpPr txBox="1">
            <a:spLocks noChangeArrowheads="1"/>
          </p:cNvSpPr>
          <p:nvPr/>
        </p:nvSpPr>
        <p:spPr bwMode="auto">
          <a:xfrm>
            <a:off x="6357938" y="3071813"/>
            <a:ext cx="8572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5400" b="1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4103" name="TextBox 6"/>
          <p:cNvSpPr txBox="1">
            <a:spLocks noChangeArrowheads="1"/>
          </p:cNvSpPr>
          <p:nvPr/>
        </p:nvSpPr>
        <p:spPr bwMode="auto">
          <a:xfrm>
            <a:off x="5072063" y="4143375"/>
            <a:ext cx="85725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80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У</a:t>
            </a:r>
          </a:p>
        </p:txBody>
      </p:sp>
      <p:sp>
        <p:nvSpPr>
          <p:cNvPr id="4104" name="TextBox 7"/>
          <p:cNvSpPr txBox="1">
            <a:spLocks noChangeArrowheads="1"/>
          </p:cNvSpPr>
          <p:nvPr/>
        </p:nvSpPr>
        <p:spPr bwMode="auto">
          <a:xfrm>
            <a:off x="1857375" y="4143375"/>
            <a:ext cx="8572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5400" b="1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 rot="10800000">
            <a:off x="2500313" y="1714500"/>
            <a:ext cx="2714625" cy="257175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0800000">
            <a:off x="1785938" y="3214688"/>
            <a:ext cx="4429125" cy="35718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2786063" y="1785938"/>
            <a:ext cx="3643312" cy="164306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1714500" y="1428750"/>
            <a:ext cx="3000375" cy="17145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>
            <a:off x="2214563" y="1928812"/>
            <a:ext cx="2857500" cy="214312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2714625" y="2571750"/>
            <a:ext cx="3571875" cy="2033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236862" y="5373216"/>
            <a:ext cx="6814540" cy="101566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6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6000" dirty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6000" b="1" dirty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УГОДИЛИ»</a:t>
            </a:r>
            <a:endParaRPr lang="ru-RU" sz="6000" b="1" dirty="0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5108575" y="4148138"/>
            <a:ext cx="255588" cy="252412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A5002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1"/>
          <p:cNvSpPr>
            <a:spLocks noChangeArrowheads="1"/>
          </p:cNvSpPr>
          <p:nvPr/>
        </p:nvSpPr>
        <p:spPr bwMode="auto">
          <a:xfrm>
            <a:off x="468313" y="633413"/>
            <a:ext cx="3816350" cy="569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600" b="1">
                <a:latin typeface="Times New Roman" pitchFamily="18" charset="0"/>
                <a:cs typeface="Times New Roman" pitchFamily="18" charset="0"/>
              </a:rPr>
              <a:t>ЮРИЙ </a:t>
            </a:r>
          </a:p>
          <a:p>
            <a:pPr algn="ctr">
              <a:lnSpc>
                <a:spcPct val="150000"/>
              </a:lnSpc>
            </a:pPr>
            <a:r>
              <a:rPr lang="ru-RU" sz="3600" b="1">
                <a:latin typeface="Times New Roman" pitchFamily="18" charset="0"/>
                <a:cs typeface="Times New Roman" pitchFamily="18" charset="0"/>
              </a:rPr>
              <a:t>ИВАНОВИЧ</a:t>
            </a:r>
          </a:p>
          <a:p>
            <a:pPr algn="ctr">
              <a:lnSpc>
                <a:spcPct val="150000"/>
              </a:lnSpc>
            </a:pPr>
            <a:r>
              <a:rPr lang="ru-RU" sz="3600" b="1">
                <a:latin typeface="Times New Roman" pitchFamily="18" charset="0"/>
                <a:cs typeface="Times New Roman" pitchFamily="18" charset="0"/>
              </a:rPr>
              <a:t>ЕРМОЛАЕВ</a:t>
            </a:r>
          </a:p>
          <a:p>
            <a:pPr algn="ctr">
              <a:lnSpc>
                <a:spcPct val="150000"/>
              </a:lnSpc>
            </a:pPr>
            <a:endParaRPr lang="ru-RU" sz="3600" b="1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3600" b="1">
                <a:latin typeface="Times New Roman" pitchFamily="18" charset="0"/>
                <a:cs typeface="Times New Roman" pitchFamily="18" charset="0"/>
              </a:rPr>
              <a:t>детский писатель, актёр</a:t>
            </a:r>
          </a:p>
          <a:p>
            <a:endParaRPr lang="ru-RU" sz="4000" b="1"/>
          </a:p>
        </p:txBody>
      </p:sp>
      <p:pic>
        <p:nvPicPr>
          <p:cNvPr id="512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404813"/>
            <a:ext cx="4157662" cy="559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4" name="Прямоугольник 3"/>
          <p:cNvSpPr>
            <a:spLocks noChangeArrowheads="1"/>
          </p:cNvSpPr>
          <p:nvPr/>
        </p:nvSpPr>
        <p:spPr bwMode="auto">
          <a:xfrm>
            <a:off x="5580063" y="6015038"/>
            <a:ext cx="26733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1921 г. - 1996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2423" y="3475831"/>
            <a:ext cx="2049462" cy="294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654" y="506652"/>
            <a:ext cx="2060575" cy="290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64098"/>
            <a:ext cx="2101850" cy="294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586163"/>
            <a:ext cx="2052637" cy="2719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66725"/>
            <a:ext cx="2301875" cy="290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1" name="Прямоугольник 1"/>
          <p:cNvSpPr>
            <a:spLocks noChangeArrowheads="1"/>
          </p:cNvSpPr>
          <p:nvPr/>
        </p:nvSpPr>
        <p:spPr bwMode="auto">
          <a:xfrm>
            <a:off x="2708971" y="3861048"/>
            <a:ext cx="3449637" cy="1481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Лучшие книги </a:t>
            </a:r>
          </a:p>
          <a:p>
            <a:pPr algn="ctr">
              <a:lnSpc>
                <a:spcPct val="150000"/>
              </a:lnSpc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Юрия Ермолаева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5918" y="1052736"/>
            <a:ext cx="5572164" cy="101566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6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4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УГОДИЛИ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1" name="Прямоугольник 2"/>
          <p:cNvSpPr>
            <a:spLocks noChangeArrowheads="1"/>
          </p:cNvSpPr>
          <p:nvPr/>
        </p:nvSpPr>
        <p:spPr bwMode="auto">
          <a:xfrm>
            <a:off x="684213" y="2708275"/>
            <a:ext cx="7991475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000" b="1">
                <a:latin typeface="Times New Roman" pitchFamily="18" charset="0"/>
                <a:cs typeface="Times New Roman" pitchFamily="18" charset="0"/>
              </a:rPr>
              <a:t>«Угодить – сделать так, чтобы другому было угодно, приятно»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1"/>
          <p:cNvSpPr txBox="1">
            <a:spLocks noChangeArrowheads="1"/>
          </p:cNvSpPr>
          <p:nvPr/>
        </p:nvSpPr>
        <p:spPr bwMode="auto">
          <a:xfrm>
            <a:off x="3606800" y="512763"/>
            <a:ext cx="1500188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0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8195" name="TextBox 2"/>
          <p:cNvSpPr txBox="1">
            <a:spLocks noChangeArrowheads="1"/>
          </p:cNvSpPr>
          <p:nvPr/>
        </p:nvSpPr>
        <p:spPr bwMode="auto">
          <a:xfrm>
            <a:off x="2820988" y="1727200"/>
            <a:ext cx="3000375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00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РОК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749550" y="1941513"/>
            <a:ext cx="3071813" cy="1587"/>
          </a:xfrm>
          <a:prstGeom prst="line">
            <a:avLst/>
          </a:prstGeom>
          <a:ln w="571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042988" y="3789363"/>
            <a:ext cx="4786312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8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подарок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3789363"/>
            <a:ext cx="1800225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813594"/>
            <a:ext cx="1925637" cy="146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1261" y="615158"/>
            <a:ext cx="1828800" cy="1830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1839" y="573882"/>
            <a:ext cx="1012825" cy="187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1805" y="611982"/>
            <a:ext cx="1009650" cy="187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413" y="2758182"/>
            <a:ext cx="1724025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3107" y="2679715"/>
            <a:ext cx="2087562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4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6420" y="2631878"/>
            <a:ext cx="1643062" cy="164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5" name="Picture 1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1720" y="4548126"/>
            <a:ext cx="1960736" cy="1866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6" name="Picture 1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1486" y="4548126"/>
            <a:ext cx="1899215" cy="1890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1"/>
          <p:cNvSpPr>
            <a:spLocks noChangeArrowheads="1"/>
          </p:cNvSpPr>
          <p:nvPr/>
        </p:nvSpPr>
        <p:spPr bwMode="auto">
          <a:xfrm>
            <a:off x="1247775" y="2205038"/>
            <a:ext cx="6697663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4000" b="1" u="sng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шт</a:t>
            </a:r>
            <a:r>
              <a:rPr lang="ru-RU" sz="40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] - </a:t>
            </a:r>
            <a:r>
              <a:rPr lang="ru-RU" sz="40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то, </a:t>
            </a:r>
          </a:p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4000" b="1" u="sng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шт</a:t>
            </a:r>
            <a:r>
              <a:rPr lang="ru-RU" sz="40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обы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4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4000" b="1" u="sng" dirty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4000" b="1" dirty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тобы</a:t>
            </a:r>
          </a:p>
          <a:p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аздник классический">
  <a:themeElements>
    <a:clrScheme name="Другая 46">
      <a:dk1>
        <a:srgbClr val="76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Праздник классический</Template>
  <TotalTime>110</TotalTime>
  <Words>424</Words>
  <Application>Microsoft Office PowerPoint</Application>
  <PresentationFormat>Экран (4:3)</PresentationFormat>
  <Paragraphs>100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Calibri</vt:lpstr>
      <vt:lpstr>Times New Roman</vt:lpstr>
      <vt:lpstr>Праздник классический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Вера</dc:creator>
  <dc:description>http://aida.ucoz.ru</dc:description>
  <cp:lastModifiedBy>Вера</cp:lastModifiedBy>
  <cp:revision>15</cp:revision>
  <dcterms:created xsi:type="dcterms:W3CDTF">2013-01-15T11:48:19Z</dcterms:created>
  <dcterms:modified xsi:type="dcterms:W3CDTF">2013-01-15T13:40:20Z</dcterms:modified>
  <cp:category>шаблоны к Powerpoint</cp:category>
</cp:coreProperties>
</file>