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8" r:id="rId10"/>
    <p:sldId id="267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8F8"/>
    <a:srgbClr val="009900"/>
    <a:srgbClr val="8A0000"/>
    <a:srgbClr val="6C00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338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0"/>
            <a:ext cx="1296988" cy="9155113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0B81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0B81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0B81F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0B81F"/>
                </a:solidFill>
              </a:endParaRPr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027510" y="3048000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056670-922F-4C15-9A25-8DD7AB4701D5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2400300" y="8532813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C8DEBA-CB56-45CE-8903-47A2A09869F0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DB10D0-686B-4B7A-9E91-9FCAFD558404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2E68CD-6EE6-4429-AB25-3C26F4169C57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99485" y="330200"/>
            <a:ext cx="1457325" cy="739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27510" y="330200"/>
            <a:ext cx="4257675" cy="739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5A9DA8-24CC-45A1-AC77-C1567D3716EC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C04E38-BA5D-410B-B1EC-BCF9C9906157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953ED8-D4BD-439F-B0A5-15ADB2667ED5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593C64-E010-4EE2-BE4D-B3F29DAE760D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ABD8C-742E-4A6C-A66F-9A257A7DBA81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18720E-5C64-4714-96D2-D120D86C3C3F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27510" y="2235200"/>
            <a:ext cx="2857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9310" y="2235200"/>
            <a:ext cx="2857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810CF5-050A-421B-87D4-6891D798B78B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DCC3A-C330-436F-A738-02572DFFB818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4100AE-A451-4C6A-9AB6-5AF442AF1C74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A0D2E4-650E-4B78-8004-E0084E284F71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C3D24C-65CF-46E1-98D5-A326FB3C9705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697C6A-FA85-4DFF-AB62-75DDFBB38848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E44973-F823-4B0A-839B-A2225C505D5C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E81141-A163-4A88-A737-E2BDF20E530C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65E5D4-74A6-4A20-A759-D5C7ED8B6D13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7ADA13-B30D-4B19-A374-C17A8556CAC1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B3A82-650A-454B-A75B-B9660793747E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08010B-6B16-4B79-A9A3-FC43B9D686AB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75" y="0"/>
            <a:ext cx="1296988" cy="9155113"/>
            <a:chOff x="3" y="0"/>
            <a:chExt cx="1089" cy="4325"/>
          </a:xfrm>
        </p:grpSpPr>
        <p:sp>
          <p:nvSpPr>
            <p:cNvPr id="6147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0B81F"/>
                </a:solidFill>
              </a:endParaRPr>
            </a:p>
          </p:txBody>
        </p:sp>
        <p:sp>
          <p:nvSpPr>
            <p:cNvPr id="6148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0B81F"/>
                </a:solidFill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 cstate="email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0B81F"/>
                </a:solidFill>
              </a:endParaRPr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0B81F"/>
                </a:solidFill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3302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7113" y="22352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5344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01C9BF9B-052D-4B9E-BE6A-16D2D7D86799}" type="datetimeFigureOut">
              <a:rPr lang="ru-RU">
                <a:solidFill>
                  <a:srgbClr val="F0B81F"/>
                </a:solidFill>
              </a:rPr>
              <a:pPr>
                <a:defRPr/>
              </a:pPr>
              <a:t>13.04.2013</a:t>
            </a:fld>
            <a:endParaRPr lang="ru-RU">
              <a:solidFill>
                <a:srgbClr val="F0B81F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85344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0B81F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27663" y="8532813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B4983C42-A94B-47FC-A7B4-F1C474329CF0}" type="slidenum">
              <a:rPr lang="ru-RU">
                <a:solidFill>
                  <a:srgbClr val="F0B81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B81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sportal.ru/node/649413" TargetMode="External"/><Relationship Id="rId13" Type="http://schemas.openxmlformats.org/officeDocument/2006/relationships/hyperlink" Target="http://nsportal.ru/node/648929" TargetMode="External"/><Relationship Id="rId18" Type="http://schemas.openxmlformats.org/officeDocument/2006/relationships/hyperlink" Target="http://nsportal.ru/node/648951" TargetMode="External"/><Relationship Id="rId26" Type="http://schemas.openxmlformats.org/officeDocument/2006/relationships/hyperlink" Target="http://nsportal.ru/node/648883" TargetMode="External"/><Relationship Id="rId3" Type="http://schemas.openxmlformats.org/officeDocument/2006/relationships/image" Target="../media/image28.png"/><Relationship Id="rId21" Type="http://schemas.openxmlformats.org/officeDocument/2006/relationships/hyperlink" Target="http://nsportal.ru/node/648942" TargetMode="External"/><Relationship Id="rId34" Type="http://schemas.openxmlformats.org/officeDocument/2006/relationships/hyperlink" Target="http://nsportal.ru/node/648955" TargetMode="External"/><Relationship Id="rId7" Type="http://schemas.openxmlformats.org/officeDocument/2006/relationships/hyperlink" Target="http://nsportal.ru/node/649406" TargetMode="External"/><Relationship Id="rId12" Type="http://schemas.openxmlformats.org/officeDocument/2006/relationships/hyperlink" Target="http://nsportal.ru/node/648869" TargetMode="External"/><Relationship Id="rId17" Type="http://schemas.openxmlformats.org/officeDocument/2006/relationships/hyperlink" Target="http://nsportal.ru/node/648949" TargetMode="External"/><Relationship Id="rId25" Type="http://schemas.openxmlformats.org/officeDocument/2006/relationships/hyperlink" Target="http://nsportal.ru/node/648881" TargetMode="External"/><Relationship Id="rId33" Type="http://schemas.openxmlformats.org/officeDocument/2006/relationships/hyperlink" Target="http://nsportal.ru/node/648958" TargetMode="External"/><Relationship Id="rId38" Type="http://schemas.openxmlformats.org/officeDocument/2006/relationships/hyperlink" Target="http://nsportal.ru/node/648889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nsportal.ru/node/648938" TargetMode="External"/><Relationship Id="rId20" Type="http://schemas.openxmlformats.org/officeDocument/2006/relationships/hyperlink" Target="http://nsportal.ru/node/648931" TargetMode="External"/><Relationship Id="rId29" Type="http://schemas.openxmlformats.org/officeDocument/2006/relationships/hyperlink" Target="http://nsportal.ru/node/51917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sportal.ru/node/649400" TargetMode="External"/><Relationship Id="rId11" Type="http://schemas.openxmlformats.org/officeDocument/2006/relationships/hyperlink" Target="http://nsportal.ru/node/648868" TargetMode="External"/><Relationship Id="rId24" Type="http://schemas.openxmlformats.org/officeDocument/2006/relationships/hyperlink" Target="http://nsportal.ru/node/648878" TargetMode="External"/><Relationship Id="rId32" Type="http://schemas.openxmlformats.org/officeDocument/2006/relationships/hyperlink" Target="http://nsportal.ru/node/648953" TargetMode="External"/><Relationship Id="rId37" Type="http://schemas.openxmlformats.org/officeDocument/2006/relationships/hyperlink" Target="http://nsportal.ru/node/584395" TargetMode="External"/><Relationship Id="rId5" Type="http://schemas.openxmlformats.org/officeDocument/2006/relationships/hyperlink" Target="http://nsportal.ru/node/649374" TargetMode="External"/><Relationship Id="rId15" Type="http://schemas.openxmlformats.org/officeDocument/2006/relationships/hyperlink" Target="http://nsportal.ru/node/648937" TargetMode="External"/><Relationship Id="rId23" Type="http://schemas.openxmlformats.org/officeDocument/2006/relationships/hyperlink" Target="http://nsportal.ru/node/648874" TargetMode="External"/><Relationship Id="rId28" Type="http://schemas.openxmlformats.org/officeDocument/2006/relationships/hyperlink" Target="http://nsportal.ru/node/648891" TargetMode="External"/><Relationship Id="rId36" Type="http://schemas.openxmlformats.org/officeDocument/2006/relationships/hyperlink" Target="http://nsportal.ru/node/519089" TargetMode="External"/><Relationship Id="rId10" Type="http://schemas.openxmlformats.org/officeDocument/2006/relationships/hyperlink" Target="http://nsportal.ru/node/584412" TargetMode="External"/><Relationship Id="rId19" Type="http://schemas.openxmlformats.org/officeDocument/2006/relationships/hyperlink" Target="http://nsportal.ru/node/648947" TargetMode="External"/><Relationship Id="rId31" Type="http://schemas.openxmlformats.org/officeDocument/2006/relationships/hyperlink" Target="http://nsportal.ru/node/648952" TargetMode="External"/><Relationship Id="rId4" Type="http://schemas.openxmlformats.org/officeDocument/2006/relationships/hyperlink" Target="http://nsportal.ru/node/519415" TargetMode="External"/><Relationship Id="rId9" Type="http://schemas.openxmlformats.org/officeDocument/2006/relationships/hyperlink" Target="http://nsportal.ru/node/519094" TargetMode="External"/><Relationship Id="rId14" Type="http://schemas.openxmlformats.org/officeDocument/2006/relationships/hyperlink" Target="http://nsportal.ru/node/648936" TargetMode="External"/><Relationship Id="rId22" Type="http://schemas.openxmlformats.org/officeDocument/2006/relationships/hyperlink" Target="http://nsportal.ru/node/648943" TargetMode="External"/><Relationship Id="rId27" Type="http://schemas.openxmlformats.org/officeDocument/2006/relationships/hyperlink" Target="http://nsportal.ru/node/648887" TargetMode="External"/><Relationship Id="rId30" Type="http://schemas.openxmlformats.org/officeDocument/2006/relationships/hyperlink" Target="http://nsportal.ru/node/648956" TargetMode="External"/><Relationship Id="rId35" Type="http://schemas.openxmlformats.org/officeDocument/2006/relationships/hyperlink" Target="http://nsportal.ru/node/5844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40851"/>
            <a:ext cx="6858000" cy="9184851"/>
          </a:xfrm>
          <a:prstGeom prst="rect">
            <a:avLst/>
          </a:prstGeom>
        </p:spPr>
      </p:pic>
      <p:pic>
        <p:nvPicPr>
          <p:cNvPr id="1031" name="Picture 7" descr="C:\Documents and Settings\User\Мои документы\0_56f30_87427f88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774367">
            <a:off x="1293225" y="3489126"/>
            <a:ext cx="2181033" cy="3929066"/>
          </a:xfrm>
          <a:prstGeom prst="rect">
            <a:avLst/>
          </a:prstGeom>
          <a:noFill/>
        </p:spPr>
      </p:pic>
      <p:pic>
        <p:nvPicPr>
          <p:cNvPr id="11" name="Рисунок 10" descr="Копия getImag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928934" y="1882574"/>
            <a:ext cx="2990922" cy="404674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42268" y="285720"/>
            <a:ext cx="3868687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ПОРТФОЛИО</a:t>
            </a:r>
          </a:p>
          <a:p>
            <a:pPr algn="ctr">
              <a:defRPr/>
            </a:pPr>
            <a:r>
              <a:rPr lang="ru-RU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ПЕДАГОГА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7094" y="6429388"/>
            <a:ext cx="4667816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АЛЕЙНИК </a:t>
            </a:r>
          </a:p>
          <a:p>
            <a:pPr algn="ctr">
              <a:defRPr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НАТАЛЬЯ </a:t>
            </a:r>
          </a:p>
          <a:p>
            <a:pPr algn="ctr">
              <a:defRPr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ВЛАДИМИРОВНА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074" name="Picture 2" descr="C:\Documents and Settings\User\Мои документы\0_7a3a8_29c5e6b6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8" y="4929190"/>
            <a:ext cx="4429156" cy="12049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28934" y="550069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Hortensia" pitchFamily="2" charset="0"/>
              </a:rPr>
              <a:t>ВОСПИТАТЕЛЬ</a:t>
            </a:r>
            <a:endParaRPr lang="ru-RU" sz="2400" b="1" dirty="0">
              <a:solidFill>
                <a:srgbClr val="C00000"/>
              </a:solidFill>
              <a:latin typeface="Hortensi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848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36" y="285720"/>
            <a:ext cx="55721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МЕТОДИЧЕСКАЯ  КОПИЛКА</a:t>
            </a:r>
          </a:p>
        </p:txBody>
      </p:sp>
      <p:pic>
        <p:nvPicPr>
          <p:cNvPr id="8" name="Рисунок 7" descr="9d03a5db521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74" y="928663"/>
            <a:ext cx="1214446" cy="106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74" y="2143108"/>
            <a:ext cx="5072098" cy="686341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</a:rPr>
              <a:t>Аппликация, лепка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4"/>
              </a:rPr>
              <a:t>"Наша улица, наша станица"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5"/>
              </a:rPr>
              <a:t>1Мастер-класс с педагогами "Дорого яичко ко Христову дню"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6"/>
              </a:rPr>
              <a:t>Буклет №1 "Соленое тесто" (приложение к мастер-классу)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7"/>
              </a:rPr>
              <a:t>Буклет №2 "Пасхальное яичко" (приложение к мастер-классу)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8"/>
              </a:rPr>
              <a:t>Буклет №3 "Пасхальные забавы"- это интересно! (приложение к мастер-классу)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r>
              <a:rPr lang="ru-RU" sz="1000" b="1" dirty="0" smtClean="0">
                <a:solidFill>
                  <a:srgbClr val="000000"/>
                </a:solidFill>
              </a:rPr>
              <a:t>Конструирование, ручной труд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9"/>
              </a:rPr>
              <a:t>"Построим кукле мебель"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r>
              <a:rPr lang="ru-RU" sz="1000" b="1" dirty="0" smtClean="0">
                <a:solidFill>
                  <a:srgbClr val="000000"/>
                </a:solidFill>
              </a:rPr>
              <a:t>Окружающий мир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0"/>
              </a:rPr>
              <a:t>01Исследовательско-творческий проект "Голубая капелька" - 2 </a:t>
            </a:r>
            <a:r>
              <a:rPr lang="ru-RU" sz="1000" b="1" dirty="0" err="1" smtClean="0">
                <a:solidFill>
                  <a:srgbClr val="000000"/>
                </a:solidFill>
                <a:hlinkClick r:id="rId10"/>
              </a:rPr>
              <a:t>млд</a:t>
            </a:r>
            <a:r>
              <a:rPr lang="ru-RU" sz="1000" b="1" dirty="0" smtClean="0">
                <a:solidFill>
                  <a:srgbClr val="000000"/>
                </a:solidFill>
                <a:hlinkClick r:id="rId10"/>
              </a:rPr>
              <a:t>. группа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1"/>
              </a:rPr>
              <a:t>02Беседы о воде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2"/>
              </a:rPr>
              <a:t>03Вода в работе ДОУ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3"/>
              </a:rPr>
              <a:t>04Занятие "Без воды и не </a:t>
            </a:r>
            <a:r>
              <a:rPr lang="ru-RU" sz="1000" b="1" dirty="0" err="1" smtClean="0">
                <a:solidFill>
                  <a:srgbClr val="000000"/>
                </a:solidFill>
                <a:hlinkClick r:id="rId13"/>
              </a:rPr>
              <a:t>туды</a:t>
            </a:r>
            <a:r>
              <a:rPr lang="ru-RU" sz="1000" b="1" dirty="0" smtClean="0">
                <a:solidFill>
                  <a:srgbClr val="000000"/>
                </a:solidFill>
                <a:hlinkClick r:id="rId13"/>
              </a:rPr>
              <a:t>, и не </a:t>
            </a:r>
            <a:r>
              <a:rPr lang="ru-RU" sz="1000" b="1" dirty="0" err="1" smtClean="0">
                <a:solidFill>
                  <a:srgbClr val="000000"/>
                </a:solidFill>
                <a:hlinkClick r:id="rId13"/>
              </a:rPr>
              <a:t>сюды</a:t>
            </a:r>
            <a:r>
              <a:rPr lang="ru-RU" sz="1000" b="1" dirty="0" smtClean="0">
                <a:solidFill>
                  <a:srgbClr val="000000"/>
                </a:solidFill>
                <a:hlinkClick r:id="rId13"/>
              </a:rPr>
              <a:t>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4"/>
              </a:rPr>
              <a:t>04Занятие "Вода, вода – кругом вода"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5"/>
              </a:rPr>
              <a:t>04Занятие "Водичка, водичка ..."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6"/>
              </a:rPr>
              <a:t>04Занятие "Здравствуй, водичка!"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7"/>
              </a:rPr>
              <a:t>04Занятие "Путешествие капельки" (круговорот воды)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8"/>
              </a:rPr>
              <a:t>04Занятие "Уроки Айболита"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19"/>
              </a:rPr>
              <a:t>04Занятие "Ходит капелька по кругу"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0"/>
              </a:rPr>
              <a:t>04Занятие - "Что мы знаем о воде"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1"/>
              </a:rPr>
              <a:t>04Занятие интегрированное "Про маленькую капельку"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2"/>
              </a:rPr>
              <a:t>04Занятие познавательное «Капельки - подружки» во 2 младшей группе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3"/>
              </a:rPr>
              <a:t>05Опыты с водой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4"/>
              </a:rPr>
              <a:t>06Игры с водой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5"/>
              </a:rPr>
              <a:t>07Сказки о воде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6"/>
              </a:rPr>
              <a:t>08Сюжетно-ролевые игры с водой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7"/>
              </a:rPr>
              <a:t>09Стихи, загадки о воде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8"/>
              </a:rPr>
              <a:t>11Волшебница вода в гостях у детей- праздник (итоги)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29"/>
              </a:rPr>
              <a:t>Календарь погоды-2 младшая группа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r>
              <a:rPr lang="ru-RU" sz="1000" b="1" dirty="0" smtClean="0">
                <a:solidFill>
                  <a:srgbClr val="000000"/>
                </a:solidFill>
              </a:rPr>
              <a:t>Рисование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0"/>
              </a:rPr>
              <a:t>ИЗО - "Дождик, дождик, веселей"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1"/>
              </a:rPr>
              <a:t>ИЗО - "Капли - крошки"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2"/>
              </a:rPr>
              <a:t>ИЗО - "Мой любимый дождик"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3"/>
              </a:rPr>
              <a:t>ИЗО - "Рисование животных из капельки"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4"/>
              </a:rPr>
              <a:t>ИЗО - "Синьор дождик"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5"/>
              </a:rPr>
              <a:t>Рисовальная сказка "Волшебные превращения дождевой Капельки"- сказка авторская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r>
              <a:rPr lang="ru-RU" sz="1000" b="1" dirty="0" smtClean="0">
                <a:solidFill>
                  <a:srgbClr val="000000"/>
                </a:solidFill>
              </a:rPr>
              <a:t>Управление ДОУ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6"/>
              </a:rPr>
              <a:t>План расстановки столов в группе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r>
              <a:rPr lang="ru-RU" sz="1000" b="1" dirty="0" smtClean="0">
                <a:solidFill>
                  <a:srgbClr val="000000"/>
                </a:solidFill>
              </a:rPr>
              <a:t>Материалы для родителей</a:t>
            </a: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7"/>
              </a:rPr>
              <a:t>"Развивающие детские игры с песком и водой"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000" b="1" dirty="0" smtClean="0">
                <a:solidFill>
                  <a:srgbClr val="000000"/>
                </a:solidFill>
                <a:hlinkClick r:id="rId38"/>
              </a:rPr>
              <a:t>10Работа с </a:t>
            </a:r>
            <a:r>
              <a:rPr lang="ru-RU" sz="1000" b="1" dirty="0" err="1" smtClean="0">
                <a:solidFill>
                  <a:srgbClr val="000000"/>
                </a:solidFill>
                <a:hlinkClick r:id="rId38"/>
              </a:rPr>
              <a:t>родителями-Игры</a:t>
            </a:r>
            <a:r>
              <a:rPr lang="ru-RU" sz="1000" b="1" dirty="0" smtClean="0">
                <a:solidFill>
                  <a:srgbClr val="000000"/>
                </a:solidFill>
                <a:hlinkClick r:id="rId38"/>
              </a:rPr>
              <a:t> </a:t>
            </a:r>
            <a:r>
              <a:rPr lang="ru-RU" sz="1000" b="1" dirty="0" err="1" smtClean="0">
                <a:solidFill>
                  <a:srgbClr val="000000"/>
                </a:solidFill>
                <a:hlinkClick r:id="rId38"/>
              </a:rPr>
              <a:t>с</a:t>
            </a:r>
            <a:r>
              <a:rPr lang="ru-RU" sz="1000" b="1" dirty="0" smtClean="0">
                <a:solidFill>
                  <a:srgbClr val="000000"/>
                </a:solidFill>
                <a:hlinkClick r:id="rId38"/>
              </a:rPr>
              <a:t> водой дома (к проекту)</a:t>
            </a:r>
            <a:endParaRPr lang="ru-RU" sz="1000" b="1" dirty="0" smtClean="0">
              <a:solidFill>
                <a:srgbClr val="000000"/>
              </a:solidFill>
            </a:endParaRPr>
          </a:p>
          <a:p>
            <a:endParaRPr lang="ru-RU" sz="1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6858000" cy="9184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12" y="3214678"/>
            <a:ext cx="48577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F8F8F8"/>
                </a:solidFill>
              </a:rPr>
              <a:t>"Любить детей — это и курица умеет. А вот уметь воспитывать их — это великое государственное дело, требующее таланта и широкого знания жизни«</a:t>
            </a:r>
          </a:p>
          <a:p>
            <a:pPr algn="r">
              <a:defRPr/>
            </a:pPr>
            <a:r>
              <a:rPr lang="ru-RU" sz="2800" b="1" i="1" dirty="0" smtClean="0">
                <a:solidFill>
                  <a:srgbClr val="F8F8F8"/>
                </a:solidFill>
              </a:rPr>
              <a:t>А.М.Горький</a:t>
            </a:r>
          </a:p>
          <a:p>
            <a:pPr>
              <a:defRPr/>
            </a:pPr>
            <a:endParaRPr lang="ru-RU" sz="2800" b="1" i="1" dirty="0">
              <a:solidFill>
                <a:srgbClr val="F8F8F8"/>
              </a:solidFill>
            </a:endParaRPr>
          </a:p>
          <a:p>
            <a:pPr>
              <a:defRPr/>
            </a:pPr>
            <a:endParaRPr lang="ru-RU" sz="2800" b="1" i="1" dirty="0">
              <a:solidFill>
                <a:srgbClr val="F8F8F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50" y="357158"/>
            <a:ext cx="47863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МОЕ  педагогическое </a:t>
            </a:r>
          </a:p>
          <a:p>
            <a:pPr algn="ctr">
              <a:defRPr/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КРЕДО: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40851"/>
            <a:ext cx="6858000" cy="91848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0675" y="285720"/>
            <a:ext cx="394691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МОЙ  ДЕВИЗ: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2051" name="Picture 3" descr="C:\Documents and Settings\User\Мои документы\5a0ccb1a23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98493"/>
            <a:ext cx="6858000" cy="61455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0298222">
            <a:off x="3382127" y="4577377"/>
            <a:ext cx="25003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70C0"/>
                </a:solidFill>
              </a:rPr>
              <a:t>«Не рядом,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70C0"/>
                </a:solidFill>
              </a:rPr>
              <a:t>Не над,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rgbClr val="0070C0"/>
                </a:solidFill>
              </a:rPr>
              <a:t>а ВМЕСТЕ»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Documents and Settings\User\Мои документы\85926325_4783955_d18dd0bcd0b1d0bbd0b5d0bcd0b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36" y="1000100"/>
            <a:ext cx="2857520" cy="2913782"/>
          </a:xfrm>
          <a:prstGeom prst="rect">
            <a:avLst/>
          </a:prstGeom>
          <a:noFill/>
        </p:spPr>
      </p:pic>
      <p:pic>
        <p:nvPicPr>
          <p:cNvPr id="10" name="Рисунок 9" descr="vospit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31214">
            <a:off x="2209922" y="6232132"/>
            <a:ext cx="1443038" cy="1289114"/>
          </a:xfrm>
          <a:prstGeom prst="rect">
            <a:avLst/>
          </a:prstGeom>
        </p:spPr>
      </p:pic>
      <p:pic>
        <p:nvPicPr>
          <p:cNvPr id="11" name="Рисунок 10" descr="68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37568">
            <a:off x="4177763" y="5972415"/>
            <a:ext cx="1634933" cy="4863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6858000" cy="9184851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1428736" y="5715008"/>
            <a:ext cx="521497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Образование СРЕДНЕЕ ПЕДАГОГИЧЕСКОЕ: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357298" y="7419637"/>
            <a:ext cx="5214974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8F8F8"/>
                </a:solidFill>
              </a:rPr>
              <a:t>Ленинградский педагогический колледж </a:t>
            </a:r>
          </a:p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8F8F8"/>
                </a:solidFill>
              </a:rPr>
              <a:t>2009 год</a:t>
            </a:r>
            <a:r>
              <a:rPr lang="ru-RU" b="1" dirty="0">
                <a:solidFill>
                  <a:srgbClr val="F8F8F8"/>
                </a:solidFill>
              </a:rPr>
              <a:t/>
            </a:r>
            <a:br>
              <a:rPr lang="ru-RU" b="1" dirty="0">
                <a:solidFill>
                  <a:srgbClr val="F8F8F8"/>
                </a:solidFill>
              </a:rPr>
            </a:br>
            <a:r>
              <a:rPr lang="ru-RU" b="1" dirty="0">
                <a:solidFill>
                  <a:srgbClr val="F8F8F8"/>
                </a:solidFill>
              </a:rPr>
              <a:t>(ст. Ленинградская)</a:t>
            </a:r>
            <a:br>
              <a:rPr lang="ru-RU" b="1" dirty="0">
                <a:solidFill>
                  <a:srgbClr val="F8F8F8"/>
                </a:solidFill>
              </a:rPr>
            </a:br>
            <a:endParaRPr lang="ru-RU" b="1" dirty="0">
              <a:solidFill>
                <a:srgbClr val="F8F8F8"/>
              </a:solidFill>
            </a:endParaRPr>
          </a:p>
        </p:txBody>
      </p:sp>
      <p:pic>
        <p:nvPicPr>
          <p:cNvPr id="5" name="Рисунок 4" descr="Диплом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8645" y="1571604"/>
            <a:ext cx="5065065" cy="37010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6858000" cy="9184851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1428736" y="5143504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ДОПОЛНИТЕЛЬНОЕ ОБРАЗОВАНИЕ: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Воспитатель дошкольных учреждений со знанием информационных  компьютерных технологий в работе логопеда, </a:t>
            </a:r>
            <a:endParaRPr lang="ru-RU" kern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пользователь </a:t>
            </a:r>
            <a:r>
              <a:rPr lang="ru-RU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ПК</a:t>
            </a:r>
            <a:endParaRPr lang="ru-RU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1428736" y="7409755"/>
            <a:ext cx="5214974" cy="107721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F8F8F8"/>
                </a:solidFill>
              </a:rPr>
              <a:t>Ленинградский педагогический колледж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F8F8F8"/>
                </a:solidFill>
              </a:rPr>
              <a:t>2009 год</a:t>
            </a:r>
            <a:r>
              <a:rPr lang="ru-RU" sz="1600" b="1" dirty="0">
                <a:solidFill>
                  <a:srgbClr val="F8F8F8"/>
                </a:solidFill>
              </a:rPr>
              <a:t/>
            </a:r>
            <a:br>
              <a:rPr lang="ru-RU" sz="1600" b="1" dirty="0">
                <a:solidFill>
                  <a:srgbClr val="F8F8F8"/>
                </a:solidFill>
              </a:rPr>
            </a:br>
            <a:r>
              <a:rPr lang="ru-RU" sz="1600" b="1" dirty="0">
                <a:solidFill>
                  <a:srgbClr val="F8F8F8"/>
                </a:solidFill>
              </a:rPr>
              <a:t>(ст. Ленинградская)</a:t>
            </a:r>
            <a:br>
              <a:rPr lang="ru-RU" sz="1600" b="1" dirty="0">
                <a:solidFill>
                  <a:srgbClr val="F8F8F8"/>
                </a:solidFill>
              </a:rPr>
            </a:br>
            <a:endParaRPr lang="ru-RU" sz="1600" b="1" dirty="0">
              <a:solidFill>
                <a:srgbClr val="F8F8F8"/>
              </a:solidFill>
            </a:endParaRPr>
          </a:p>
        </p:txBody>
      </p:sp>
      <p:pic>
        <p:nvPicPr>
          <p:cNvPr id="5" name="Рисунок 4" descr="Доп. квалиф.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1612" y="1285852"/>
            <a:ext cx="5000636" cy="3329183"/>
          </a:xfrm>
          <a:prstGeom prst="rect">
            <a:avLst/>
          </a:prstGeom>
          <a:ln w="38100">
            <a:solidFill>
              <a:srgbClr val="F8F8F8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6858000" cy="91848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5926" y="528638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КВАЛИФИКАЦИЯ: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8" y="6143636"/>
            <a:ext cx="4857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«воспитатель детей дошкольного возраста, воспитатель дошкольных учреждений </a:t>
            </a:r>
          </a:p>
          <a:p>
            <a:pPr algn="ctr">
              <a:defRPr/>
            </a:pPr>
            <a:r>
              <a:rPr lang="ru-RU" sz="1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для детей </a:t>
            </a:r>
          </a:p>
          <a:p>
            <a:pPr algn="ctr">
              <a:defRPr/>
            </a:pPr>
            <a:r>
              <a:rPr lang="ru-RU" sz="1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с недостатками умственного </a:t>
            </a:r>
          </a:p>
          <a:p>
            <a:pPr algn="ctr">
              <a:defRPr/>
            </a:pPr>
            <a:r>
              <a:rPr lang="ru-RU" sz="1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и речевого развития»</a:t>
            </a:r>
            <a:endParaRPr lang="ru-RU" sz="1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88" y="7715272"/>
            <a:ext cx="53578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rgbClr val="F8F8F8"/>
                </a:solidFill>
              </a:rPr>
              <a:t>Педагогический стаж   -   </a:t>
            </a:r>
            <a:r>
              <a:rPr lang="ru-RU" sz="1600" b="1" dirty="0" smtClean="0">
                <a:solidFill>
                  <a:srgbClr val="F8F8F8"/>
                </a:solidFill>
              </a:rPr>
              <a:t>4 года</a:t>
            </a:r>
            <a:endParaRPr lang="ru-RU" sz="1600" b="1" dirty="0">
              <a:solidFill>
                <a:srgbClr val="F8F8F8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ru-RU" sz="1600" b="1" dirty="0">
                <a:solidFill>
                  <a:srgbClr val="F8F8F8"/>
                </a:solidFill>
              </a:rPr>
              <a:t>Квалификационная категория  - </a:t>
            </a:r>
            <a:r>
              <a:rPr lang="ru-RU" sz="1600" b="1" dirty="0" smtClean="0">
                <a:solidFill>
                  <a:srgbClr val="F8F8F8"/>
                </a:solidFill>
              </a:rPr>
              <a:t>нет</a:t>
            </a:r>
            <a:endParaRPr lang="ru-RU" sz="1600" b="1" dirty="0">
              <a:solidFill>
                <a:srgbClr val="F8F8F8"/>
              </a:solidFill>
            </a:endParaRPr>
          </a:p>
        </p:txBody>
      </p:sp>
      <p:pic>
        <p:nvPicPr>
          <p:cNvPr id="11" name="Рисунок 10" descr="доу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1612" y="642910"/>
            <a:ext cx="5000660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6858000" cy="9184851"/>
          </a:xfrm>
          <a:prstGeom prst="rect">
            <a:avLst/>
          </a:prstGeom>
        </p:spPr>
      </p:pic>
      <p:pic>
        <p:nvPicPr>
          <p:cNvPr id="7" name="Picture 2" descr="C:\Documents and Settings\User\Мои документы\Сайт Наташи\69310445_1295166210_4f24ff67d0e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92" y="5286380"/>
            <a:ext cx="3500462" cy="35004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74" y="1857356"/>
            <a:ext cx="5072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1600" b="1" dirty="0" smtClean="0">
                <a:solidFill>
                  <a:srgbClr val="F8F8F8"/>
                </a:solidFill>
              </a:rPr>
              <a:t>Моей  темой  является  ЭКСПЕРИМЕНТИРОВАНИЕ. </a:t>
            </a:r>
          </a:p>
          <a:p>
            <a:pPr>
              <a:buClr>
                <a:srgbClr val="C00000"/>
              </a:buClr>
            </a:pPr>
            <a:r>
              <a:rPr lang="ru-RU" sz="1600" b="1" dirty="0" smtClean="0">
                <a:solidFill>
                  <a:srgbClr val="F8F8F8"/>
                </a:solidFill>
              </a:rPr>
              <a:t>В связи с новыми требованиями ФГТ,  используя соответствующие инновации, я убедилась, что в процессе самостоятельной деятельности, ребенок осуществляет многоуровневый эксперимент: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8F8F8"/>
                </a:solidFill>
              </a:rPr>
              <a:t>природоведческий – знакомится с окружающим миром;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8F8F8"/>
                </a:solidFill>
              </a:rPr>
              <a:t>социальный – запоминает формы взаимодействия людей друг с другом;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8F8F8"/>
                </a:solidFill>
              </a:rPr>
              <a:t>личностный – узнает свои личные возможности.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8F8F8"/>
                </a:solidFill>
              </a:rPr>
              <a:t>физический – учится управлять своим телом;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24" y="6572264"/>
            <a:ext cx="357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8F8F8"/>
                </a:solidFill>
              </a:rPr>
              <a:t>На данный  этапе идет работа с детьми </a:t>
            </a:r>
          </a:p>
          <a:p>
            <a:pPr algn="ctr"/>
            <a:r>
              <a:rPr lang="ru-RU" sz="1600" b="1" dirty="0" smtClean="0">
                <a:solidFill>
                  <a:srgbClr val="F8F8F8"/>
                </a:solidFill>
              </a:rPr>
              <a:t>2 младшей группы </a:t>
            </a:r>
          </a:p>
          <a:p>
            <a:pPr algn="ctr"/>
            <a:r>
              <a:rPr lang="ru-RU" sz="1600" b="1" dirty="0" smtClean="0">
                <a:solidFill>
                  <a:srgbClr val="F8F8F8"/>
                </a:solidFill>
              </a:rPr>
              <a:t>над  </a:t>
            </a:r>
            <a:r>
              <a:rPr lang="ru-RU" sz="1600" b="1" dirty="0" err="1" smtClean="0">
                <a:solidFill>
                  <a:srgbClr val="F8F8F8"/>
                </a:solidFill>
              </a:rPr>
              <a:t>исследовательско-творческим</a:t>
            </a:r>
            <a:r>
              <a:rPr lang="ru-RU" sz="1600" b="1" dirty="0" smtClean="0">
                <a:solidFill>
                  <a:srgbClr val="F8F8F8"/>
                </a:solidFill>
              </a:rPr>
              <a:t> проектом «ГОЛУБАЯ  КАПЕЛЬКА»</a:t>
            </a:r>
            <a:endParaRPr lang="ru-RU" sz="1600" dirty="0" smtClean="0">
              <a:solidFill>
                <a:srgbClr val="F8F8F8"/>
              </a:solidFill>
            </a:endParaRPr>
          </a:p>
        </p:txBody>
      </p:sp>
      <p:pic>
        <p:nvPicPr>
          <p:cNvPr id="1027" name="Picture 3" descr="C:\Documents and Settings\User\Мои документы\Материалы для РАССЫЛКИ по группам\Проект Капелька-Наташе\Картинки\66900359_kapitoshk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8" y="428596"/>
            <a:ext cx="2062438" cy="187166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14596" y="285720"/>
            <a:ext cx="4143404" cy="135732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Работаю над  </a:t>
            </a:r>
            <a:r>
              <a:rPr lang="ru-RU" sz="3600" b="1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ТЕМОЙ:</a:t>
            </a:r>
            <a:r>
              <a:rPr lang="ru-RU" sz="36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/>
            </a:r>
            <a:br>
              <a:rPr lang="ru-RU" sz="36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</a:br>
            <a:endParaRPr lang="ru-RU" sz="3600" b="1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User\Мои документы\Сайт Наташи\Вода\127080472514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9" y="6500827"/>
            <a:ext cx="2348859" cy="2643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848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1428736" y="0"/>
            <a:ext cx="5429264" cy="9144000"/>
          </a:xfrm>
          <a:prstGeom prst="rect">
            <a:avLst/>
          </a:prstGeom>
          <a:solidFill>
            <a:srgbClr val="F8F8F8"/>
          </a:solidFill>
          <a:ln w="76200" cap="flat" cmpd="sng" algn="ctr">
            <a:solidFill>
              <a:srgbClr val="8A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Рисунок 7" descr="0_8eb99_dd92f4f2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8" y="6286512"/>
            <a:ext cx="1856236" cy="2438405"/>
          </a:xfrm>
          <a:prstGeom prst="rect">
            <a:avLst/>
          </a:prstGeom>
        </p:spPr>
      </p:pic>
      <p:pic>
        <p:nvPicPr>
          <p:cNvPr id="9" name="Рисунок 8" descr="69310445_1295166210_4f24ff67d0e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71942" y="1857356"/>
            <a:ext cx="2420264" cy="2420264"/>
          </a:xfrm>
          <a:prstGeom prst="rect">
            <a:avLst/>
          </a:prstGeom>
        </p:spPr>
      </p:pic>
      <p:pic>
        <p:nvPicPr>
          <p:cNvPr id="10" name="Рисунок 9" descr="0_30f54_64bc09ca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86190" y="4357686"/>
            <a:ext cx="2428892" cy="2530096"/>
          </a:xfrm>
          <a:prstGeom prst="rect">
            <a:avLst/>
          </a:prstGeom>
        </p:spPr>
      </p:pic>
      <p:pic>
        <p:nvPicPr>
          <p:cNvPr id="11" name="Рисунок 10" descr="69310473_1295166414_68cdc662c56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00504" y="7072330"/>
            <a:ext cx="2133604" cy="1658115"/>
          </a:xfrm>
          <a:prstGeom prst="rect">
            <a:avLst/>
          </a:prstGeom>
        </p:spPr>
      </p:pic>
      <p:pic>
        <p:nvPicPr>
          <p:cNvPr id="2050" name="Picture 2" descr="C:\Documents and Settings\User\Мои документы\Материалы для РАССЫЛКИ по группам\Проект Капелька-Наташе\Картинки\45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50" y="1714480"/>
            <a:ext cx="1983893" cy="221457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Материалы для РАССЫЛКИ по группам\Проект Капелька-Наташе\Картинки\1328203985_9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71612" y="4214810"/>
            <a:ext cx="1947853" cy="2241204"/>
          </a:xfrm>
          <a:prstGeom prst="rect">
            <a:avLst/>
          </a:prstGeom>
          <a:noFill/>
        </p:spPr>
      </p:pic>
      <p:sp>
        <p:nvSpPr>
          <p:cNvPr id="2052" name="WordArt 4" descr="454"/>
          <p:cNvSpPr>
            <a:spLocks noChangeArrowheads="1" noChangeShapeType="1" noTextEdit="1"/>
          </p:cNvSpPr>
          <p:nvPr/>
        </p:nvSpPr>
        <p:spPr bwMode="auto">
          <a:xfrm>
            <a:off x="3214686" y="285720"/>
            <a:ext cx="3267079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99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38100">
                  <a:solidFill>
                    <a:srgbClr val="00B0F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«ГОЛУБАЯ   </a:t>
            </a:r>
          </a:p>
          <a:p>
            <a:pPr algn="ctr" rtl="0"/>
            <a:r>
              <a:rPr lang="ru-RU" sz="3600" i="1" kern="10" spc="0" dirty="0" smtClean="0">
                <a:ln w="38100">
                  <a:solidFill>
                    <a:srgbClr val="00B0F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КАПЕЛЬКА»</a:t>
            </a:r>
            <a:endParaRPr lang="ru-RU" sz="3600" i="1" kern="10" spc="0" dirty="0">
              <a:ln w="38100">
                <a:solidFill>
                  <a:srgbClr val="00B0F0"/>
                </a:solidFill>
                <a:round/>
                <a:headEnd/>
                <a:tailEnd/>
              </a:ln>
              <a:blipFill dpi="0" rotWithShape="0">
                <a:blip r:embed="rId9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3" name="Picture 5" descr="C:\Documents and Settings\User\Мои документы\Мои рисунки 4\4Коллекция Microsoft\Облака 2\1341067324_04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18" y="0"/>
            <a:ext cx="2313135" cy="200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пия 3892288-aa1ce11a036da8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858000" cy="91848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0306" y="285720"/>
            <a:ext cx="392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 </a:t>
            </a:r>
          </a:p>
          <a:p>
            <a:pPr algn="ctr">
              <a:defRPr/>
            </a:pPr>
            <a:r>
              <a:rPr lang="ru-RU" sz="36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</a:t>
            </a:r>
          </a:p>
        </p:txBody>
      </p:sp>
      <p:pic>
        <p:nvPicPr>
          <p:cNvPr id="1026" name="Picture 2" descr="C:\Documents and Settings\User\Мои документы\Разное\kubk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12" y="500034"/>
            <a:ext cx="1285875" cy="1142160"/>
          </a:xfrm>
          <a:prstGeom prst="rect">
            <a:avLst/>
          </a:prstGeom>
          <a:noFill/>
        </p:spPr>
      </p:pic>
      <p:pic>
        <p:nvPicPr>
          <p:cNvPr id="5" name="Рисунок 4" descr="Грамота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50" y="1928794"/>
            <a:ext cx="2357454" cy="3429024"/>
          </a:xfrm>
          <a:prstGeom prst="rect">
            <a:avLst/>
          </a:prstGeom>
          <a:ln w="38100">
            <a:solidFill>
              <a:srgbClr val="F8F8F8"/>
            </a:solidFill>
          </a:ln>
        </p:spPr>
      </p:pic>
      <p:pic>
        <p:nvPicPr>
          <p:cNvPr id="6" name="Рисунок 5" descr="Грамот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76456" y="3214678"/>
            <a:ext cx="2224378" cy="3357586"/>
          </a:xfrm>
          <a:prstGeom prst="rect">
            <a:avLst/>
          </a:prstGeom>
        </p:spPr>
      </p:pic>
      <p:pic>
        <p:nvPicPr>
          <p:cNvPr id="2" name="Picture 2" descr="C:\Documents and Settings\User\Мои документы\Сайт Наташи\Документы\view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12" y="5715008"/>
            <a:ext cx="2424811" cy="342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75">
  <a:themeElements>
    <a:clrScheme name="Другая 29">
      <a:dk1>
        <a:srgbClr val="F0B81F"/>
      </a:dk1>
      <a:lt1>
        <a:srgbClr val="D7EDBF"/>
      </a:lt1>
      <a:dk2>
        <a:srgbClr val="BDE296"/>
      </a:dk2>
      <a:lt2>
        <a:srgbClr val="C5D1D7"/>
      </a:lt2>
      <a:accent1>
        <a:srgbClr val="D16349"/>
      </a:accent1>
      <a:accent2>
        <a:srgbClr val="CCB400"/>
      </a:accent2>
      <a:accent3>
        <a:srgbClr val="36FF91"/>
      </a:accent3>
      <a:accent4>
        <a:srgbClr val="00B050"/>
      </a:accent4>
      <a:accent5>
        <a:srgbClr val="E4F3D5"/>
      </a:accent5>
      <a:accent6>
        <a:srgbClr val="D19049"/>
      </a:accent6>
      <a:hlink>
        <a:srgbClr val="00A3D6"/>
      </a:hlink>
      <a:folHlink>
        <a:srgbClr val="694F07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4">
        <a:dk1>
          <a:srgbClr val="336699"/>
        </a:dk1>
        <a:lt1>
          <a:srgbClr val="0099CC"/>
        </a:lt1>
        <a:dk2>
          <a:srgbClr val="0066FF"/>
        </a:dk2>
        <a:lt2>
          <a:srgbClr val="F3AA8D"/>
        </a:lt2>
        <a:accent1>
          <a:srgbClr val="66CCFF"/>
        </a:accent1>
        <a:accent2>
          <a:srgbClr val="6699FF"/>
        </a:accent2>
        <a:accent3>
          <a:srgbClr val="AACAE2"/>
        </a:accent3>
        <a:accent4>
          <a:srgbClr val="2A5682"/>
        </a:accent4>
        <a:accent5>
          <a:srgbClr val="B8E2FF"/>
        </a:accent5>
        <a:accent6>
          <a:srgbClr val="5C8AE7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529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Тема175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43</cp:revision>
  <dcterms:modified xsi:type="dcterms:W3CDTF">2013-04-13T12:20:01Z</dcterms:modified>
</cp:coreProperties>
</file>