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82" r:id="rId2"/>
    <p:sldId id="324" r:id="rId3"/>
    <p:sldId id="314" r:id="rId4"/>
    <p:sldId id="319" r:id="rId5"/>
    <p:sldId id="312" r:id="rId6"/>
    <p:sldId id="336" r:id="rId7"/>
    <p:sldId id="343" r:id="rId8"/>
    <p:sldId id="347" r:id="rId9"/>
    <p:sldId id="348" r:id="rId10"/>
    <p:sldId id="306" r:id="rId11"/>
    <p:sldId id="350" r:id="rId12"/>
    <p:sldId id="352" r:id="rId13"/>
    <p:sldId id="353" r:id="rId14"/>
    <p:sldId id="345" r:id="rId15"/>
    <p:sldId id="35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ADC8-C25B-4854-9BAD-F2BD53BCDC4C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14082-6607-4446-B3E7-3C518419F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14082-6607-4446-B3E7-3C518419F5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DD6389-10C5-4C26-B8E1-211ED91A1107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B966DE-F8CD-4BD6-AA02-496E17D6F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Копия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71625"/>
            <a:ext cx="8229600" cy="12093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Урок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обучения грамоте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61" name="Номер слайда 11"/>
          <p:cNvSpPr>
            <a:spLocks noGrp="1"/>
          </p:cNvSpPr>
          <p:nvPr>
            <p:ph type="sldNum" sz="quarter" idx="12"/>
          </p:nvPr>
        </p:nvSpPr>
        <p:spPr>
          <a:xfrm flipH="1">
            <a:off x="8458200" y="6248400"/>
            <a:ext cx="257175" cy="457200"/>
          </a:xfrm>
          <a:noFill/>
        </p:spPr>
        <p:txBody>
          <a:bodyPr/>
          <a:lstStyle/>
          <a:p>
            <a:fld id="{D8DE051D-9600-4819-A973-26D8492E364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905000" y="215900"/>
            <a:ext cx="5029200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rgbClr val="000066"/>
              </a:solidFill>
            </a:endParaRPr>
          </a:p>
          <a:p>
            <a:endParaRPr lang="en-US" sz="2000">
              <a:solidFill>
                <a:srgbClr val="000066"/>
              </a:solidFill>
            </a:endParaRPr>
          </a:p>
          <a:p>
            <a:endParaRPr lang="en-US" sz="3000">
              <a:solidFill>
                <a:srgbClr val="000066"/>
              </a:solidFill>
            </a:endParaRPr>
          </a:p>
          <a:p>
            <a:r>
              <a:rPr lang="en-US" sz="3000">
                <a:solidFill>
                  <a:srgbClr val="000066"/>
                </a:solidFill>
              </a:rPr>
              <a:t>  </a:t>
            </a:r>
            <a:endParaRPr lang="en-US" sz="2000">
              <a:solidFill>
                <a:srgbClr val="000066"/>
              </a:solidFill>
            </a:endParaRPr>
          </a:p>
          <a:p>
            <a:r>
              <a:rPr lang="ru-RU" sz="200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58375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85992"/>
            <a:ext cx="4572000" cy="2123658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класс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71750" y="3786188"/>
            <a:ext cx="3048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kern="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kern="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kern="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kern="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kern="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1" kern="0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kern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»</a:t>
            </a:r>
            <a:endParaRPr lang="ru-RU" sz="2800" b="1" i="1" kern="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3248" y="4929198"/>
            <a:ext cx="747790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ru-RU" sz="1800" b="1" dirty="0">
              <a:ln w="11430"/>
            </a:endParaRPr>
          </a:p>
          <a:p>
            <a:pPr algn="ctr">
              <a:defRPr/>
            </a:pP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7" y="0"/>
            <a:ext cx="11430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9" y="0"/>
            <a:ext cx="7858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572000" y="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72000" y="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495800" y="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343400" y="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343400" y="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76400" y="-76200"/>
            <a:ext cx="2438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 dirty="0" err="1">
                <a:solidFill>
                  <a:srgbClr val="0000FF"/>
                </a:solidFill>
                <a:latin typeface="Times New Roman" pitchFamily="18" charset="0"/>
              </a:rPr>
              <a:t>ц</a:t>
            </a:r>
            <a:endParaRPr lang="ru-RU" sz="3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343400" y="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43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dirty="0" err="1">
                <a:solidFill>
                  <a:srgbClr val="FF3300"/>
                </a:solidFill>
                <a:latin typeface="Times New Roman" pitchFamily="18" charset="0"/>
              </a:rPr>
              <a:t>ы</a:t>
            </a:r>
            <a:endParaRPr lang="ru-RU" sz="80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2514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590800" y="5410200"/>
            <a:ext cx="1143000" cy="1219200"/>
          </a:xfrm>
          <a:prstGeom prst="rect">
            <a:avLst/>
          </a:prstGeom>
          <a:solidFill>
            <a:srgbClr val="80D0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657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 dirty="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4876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3733800" y="54102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371600" y="228600"/>
            <a:ext cx="1143000" cy="1219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590800" y="5410200"/>
            <a:ext cx="3429000" cy="1219200"/>
          </a:xfrm>
          <a:prstGeom prst="rect">
            <a:avLst/>
          </a:prstGeom>
          <a:noFill/>
          <a:ln w="57150">
            <a:solidFill>
              <a:srgbClr val="80D0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4800600" y="22860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1371600" y="228600"/>
            <a:ext cx="5715000" cy="12192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63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63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3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34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3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hold"/>
                                        <p:tgtEl>
                                          <p:spTgt spid="635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hold"/>
                                        <p:tgtEl>
                                          <p:spTgt spid="635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635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635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hold"/>
                                        <p:tgtEl>
                                          <p:spTgt spid="63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hold"/>
                                        <p:tgtEl>
                                          <p:spTgt spid="63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63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635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hold"/>
                                        <p:tgtEl>
                                          <p:spTgt spid="63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hold"/>
                                        <p:tgtEl>
                                          <p:spTgt spid="63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hold"/>
                                        <p:tgtEl>
                                          <p:spTgt spid="63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635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634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634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634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634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3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635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635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635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635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05"/>
                  </p:tgtEl>
                </p:cond>
              </p:nextCondLst>
            </p:seq>
          </p:childTnLst>
        </p:cTn>
      </p:par>
    </p:tnLst>
    <p:bldLst>
      <p:bldP spid="63490" grpId="0"/>
      <p:bldP spid="63490" grpId="1"/>
      <p:bldP spid="63491" grpId="0"/>
      <p:bldP spid="63491" grpId="1"/>
      <p:bldP spid="63492" grpId="0"/>
      <p:bldP spid="63492" grpId="1"/>
      <p:bldP spid="63493" grpId="0"/>
      <p:bldP spid="63493" grpId="1"/>
      <p:bldP spid="63494" grpId="0"/>
      <p:bldP spid="63494" grpId="1"/>
      <p:bldP spid="63495" grpId="0"/>
      <p:bldP spid="63495" grpId="1"/>
      <p:bldP spid="63496" grpId="0"/>
      <p:bldP spid="63496" grpId="1"/>
      <p:bldP spid="63497" grpId="0"/>
      <p:bldP spid="63498" grpId="0"/>
      <p:bldP spid="63500" grpId="0"/>
      <p:bldP spid="63501" grpId="0"/>
      <p:bldP spid="63502" grpId="0"/>
      <p:bldP spid="63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828800" y="14288"/>
            <a:ext cx="29718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огур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90600" y="1143000"/>
            <a:ext cx="3810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молод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14400" y="2147888"/>
            <a:ext cx="35052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ножни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219200" y="3124200"/>
            <a:ext cx="2971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сквор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133600" y="4129088"/>
            <a:ext cx="2133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пти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09800" y="5119688"/>
            <a:ext cx="29718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спи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038600" y="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цы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962400" y="1143000"/>
            <a:ext cx="1676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цы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114800" y="21478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цы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962400" y="31384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цы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3886200" y="41290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цы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886200" y="5119688"/>
            <a:ext cx="1676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>
                <a:solidFill>
                  <a:srgbClr val="663300"/>
                </a:solidFill>
                <a:latin typeface="Times New Roman" pitchFamily="18" charset="0"/>
              </a:rPr>
              <a:t>цы</a:t>
            </a:r>
          </a:p>
        </p:txBody>
      </p:sp>
      <p:sp>
        <p:nvSpPr>
          <p:cNvPr id="64526" name="WordArt 14"/>
          <p:cNvSpPr>
            <a:spLocks noChangeArrowheads="1" noChangeShapeType="1" noTextEdit="1"/>
          </p:cNvSpPr>
          <p:nvPr/>
        </p:nvSpPr>
        <p:spPr bwMode="auto">
          <a:xfrm>
            <a:off x="5029200" y="2133600"/>
            <a:ext cx="22860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/>
              </a:rPr>
              <a:t>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6 0.28889 " pathEditMode="relative" ptsTypes="AA">
                                      <p:cBhvr>
                                        <p:cTn id="44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14167 0.162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 0.0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1667 -0.028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3333 -0.139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7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-0.25556 " pathEditMode="relative" ptsTypes="AA">
                                      <p:cBhvr>
                                        <p:cTn id="54" dur="2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0" grpId="1"/>
      <p:bldP spid="64521" grpId="0"/>
      <p:bldP spid="64521" grpId="1"/>
      <p:bldP spid="64522" grpId="0"/>
      <p:bldP spid="64522" grpId="1"/>
      <p:bldP spid="64523" grpId="0"/>
      <p:bldP spid="64523" grpId="1"/>
      <p:bldP spid="64524" grpId="0"/>
      <p:bldP spid="64524" grpId="1"/>
      <p:bldP spid="64525" grpId="0"/>
      <p:bldP spid="64525" grpId="1"/>
      <p:bldP spid="645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77" descr="bird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752528" cy="410445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412776"/>
            <a:ext cx="46805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43808" y="1772816"/>
            <a:ext cx="3456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Корней Иванович Чуковский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Загадки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" name="Picture 77" descr="bird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752528" cy="4104456"/>
          </a:xfrm>
          <a:prstGeom prst="rect">
            <a:avLst/>
          </a:prstGeom>
          <a:noFill/>
        </p:spPr>
      </p:pic>
      <p:pic>
        <p:nvPicPr>
          <p:cNvPr id="3074" name="Picture 2" descr="http://www.by.all.biz/img/by/catalog/4719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5160" y="3645024"/>
            <a:ext cx="2988840" cy="1656184"/>
          </a:xfrm>
          <a:prstGeom prst="rect">
            <a:avLst/>
          </a:prstGeom>
          <a:noFill/>
        </p:spPr>
      </p:pic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6516216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483768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3059832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800" dirty="0" err="1" smtClean="0">
                <a:solidFill>
                  <a:srgbClr val="FF3300"/>
                </a:solidFill>
                <a:latin typeface="Times New Roman" pitchFamily="18" charset="0"/>
              </a:rPr>
              <a:t>ы</a:t>
            </a:r>
            <a:endParaRPr lang="ru-RU" sz="4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4788024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635896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4211960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5940152" y="4149080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5940152" y="3573016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940152" y="2996952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940152" y="2420888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5940152" y="472514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5940152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800" dirty="0" smtClean="0">
                <a:solidFill>
                  <a:srgbClr val="FF3300"/>
                </a:solidFill>
                <a:latin typeface="Times New Roman" pitchFamily="18" charset="0"/>
              </a:rPr>
              <a:t>о</a:t>
            </a:r>
            <a:endParaRPr lang="ru-RU" sz="4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5364088" y="1844824"/>
            <a:ext cx="576064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0134" y="1000108"/>
            <a:ext cx="73637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«Цыплёнок  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Цып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Картинка 3 из 11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Картинка 1 из 238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916832"/>
            <a:ext cx="1584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Картинка 47 из 145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797152"/>
            <a:ext cx="22145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Картинка 4 из 27192"/>
          <p:cNvPicPr>
            <a:picLocks noChangeAspect="1" noChangeArrowheads="1"/>
          </p:cNvPicPr>
          <p:nvPr/>
        </p:nvPicPr>
        <p:blipFill>
          <a:blip r:embed="rId6" cstate="print"/>
          <a:srcRect l="18394" r="4352" b="5334"/>
          <a:stretch>
            <a:fillRect/>
          </a:stretch>
        </p:blipFill>
        <p:spPr bwMode="auto">
          <a:xfrm>
            <a:off x="6372200" y="1700808"/>
            <a:ext cx="25209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Картинка 3 из 137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4387"/>
            <a:ext cx="25336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915816" y="54868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Слушаем сказку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950" y="981075"/>
            <a:ext cx="8535988" cy="5519738"/>
          </a:xfrm>
        </p:spPr>
        <p:txBody>
          <a:bodyPr lIns="90000" tIns="46800" rIns="90000" bIns="46800"/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На уроке я был активным и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внимательным. Я всё запомнил.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Я работал хорошо. Но в некоторых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заданиях я сомневался. </a:t>
            </a:r>
            <a:endParaRPr lang="ru-RU" sz="1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Не всё получилось, как хотелось бы..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Ещё придётся потрудиться.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80803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Оцени свою работу.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7092280" y="1412776"/>
            <a:ext cx="931862" cy="863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6376" name="AutoShape 8"/>
          <p:cNvSpPr>
            <a:spLocks noChangeArrowheads="1"/>
          </p:cNvSpPr>
          <p:nvPr/>
        </p:nvSpPr>
        <p:spPr bwMode="auto">
          <a:xfrm>
            <a:off x="7164288" y="4437112"/>
            <a:ext cx="935038" cy="857250"/>
          </a:xfrm>
          <a:prstGeom prst="smileyFace">
            <a:avLst>
              <a:gd name="adj" fmla="val -69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6377" name="AutoShape 9"/>
          <p:cNvSpPr>
            <a:spLocks noChangeArrowheads="1"/>
          </p:cNvSpPr>
          <p:nvPr/>
        </p:nvSpPr>
        <p:spPr bwMode="auto">
          <a:xfrm>
            <a:off x="7164288" y="2852936"/>
            <a:ext cx="887413" cy="792163"/>
          </a:xfrm>
          <a:prstGeom prst="smileyFace">
            <a:avLst>
              <a:gd name="adj" fmla="val 4653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 animBg="1"/>
      <p:bldP spid="186376" grpId="0" animBg="1"/>
      <p:bldP spid="1863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2" descr="C:\Documents and Settings\1\Рабочий стол\фоны для презентаций\313876-8c311320dd781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4584" y="-387424"/>
            <a:ext cx="10191750" cy="8012113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63" y="1285875"/>
            <a:ext cx="6643687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Propisi" pitchFamily="2" charset="0"/>
              </a:rPr>
              <a:t>                   </a:t>
            </a:r>
          </a:p>
          <a:p>
            <a:pPr algn="ctr">
              <a:defRPr/>
            </a:pPr>
            <a:endParaRPr lang="ru-RU" sz="4000" b="1" dirty="0" smtClean="0">
              <a:solidFill>
                <a:schemeClr val="tx2"/>
              </a:solidFill>
              <a:latin typeface="Propisi" pitchFamily="2" charset="0"/>
            </a:endParaRPr>
          </a:p>
          <a:p>
            <a:pPr algn="ctr"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Propisi" pitchFamily="2" charset="0"/>
              </a:rPr>
              <a:t>МАСТЕРСКАЯ СЛОВА</a:t>
            </a:r>
            <a:endParaRPr lang="ru-RU" sz="60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>
              <a:defRPr/>
            </a:pPr>
            <a:endParaRPr lang="ru-RU" sz="6000" b="1" dirty="0">
              <a:solidFill>
                <a:schemeClr val="bg2">
                  <a:lumMod val="10000"/>
                </a:schemeClr>
              </a:solidFill>
              <a:latin typeface="Propisi" pitchFamily="2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2987824" y="3717032"/>
            <a:ext cx="864096" cy="792088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076056" y="4869160"/>
            <a:ext cx="1008112" cy="864096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236296" y="3717032"/>
            <a:ext cx="936104" cy="864096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5" y="980728"/>
            <a:ext cx="2448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1412776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endParaRPr 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141277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   </a:t>
            </a:r>
            <a:endParaRPr 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412776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   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085054" y="1153798"/>
            <a:ext cx="3647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А Б В</a:t>
            </a:r>
            <a:endParaRPr lang="ru-RU" sz="6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advTm="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00500" y="285750"/>
            <a:ext cx="1219200" cy="990600"/>
          </a:xfrm>
          <a:prstGeom prst="rect">
            <a:avLst/>
          </a:prstGeom>
          <a:solidFill>
            <a:srgbClr val="FFFFFF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Line 3"/>
          <p:cNvSpPr>
            <a:spLocks/>
          </p:cNvSpPr>
          <p:nvPr/>
        </p:nvSpPr>
        <p:spPr bwMode="auto">
          <a:xfrm flipH="1">
            <a:off x="4114800" y="1371600"/>
            <a:ext cx="457200" cy="304800"/>
          </a:xfrm>
          <a:custGeom>
            <a:avLst/>
            <a:gdLst>
              <a:gd name="T0" fmla="*/ 228600 w 457200"/>
              <a:gd name="T1" fmla="*/ 0 h 304796"/>
              <a:gd name="T2" fmla="*/ 457200 w 457200"/>
              <a:gd name="T3" fmla="*/ 152468 h 304796"/>
              <a:gd name="T4" fmla="*/ 228600 w 457200"/>
              <a:gd name="T5" fmla="*/ 304936 h 304796"/>
              <a:gd name="T6" fmla="*/ 0 w 457200"/>
              <a:gd name="T7" fmla="*/ 152468 h 304796"/>
              <a:gd name="T8" fmla="*/ 0 w 457200"/>
              <a:gd name="T9" fmla="*/ 0 h 304796"/>
              <a:gd name="T10" fmla="*/ 457200 w 457200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04796"/>
              <a:gd name="T20" fmla="*/ 457200 w 457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04796">
                <a:moveTo>
                  <a:pt x="0" y="0"/>
                </a:moveTo>
                <a:lnTo>
                  <a:pt x="457200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"/>
          <p:cNvSpPr>
            <a:spLocks/>
          </p:cNvSpPr>
          <p:nvPr/>
        </p:nvSpPr>
        <p:spPr bwMode="auto">
          <a:xfrm>
            <a:off x="4572000" y="1371600"/>
            <a:ext cx="381000" cy="304800"/>
          </a:xfrm>
          <a:custGeom>
            <a:avLst/>
            <a:gdLst>
              <a:gd name="T0" fmla="*/ 190466 w 381003"/>
              <a:gd name="T1" fmla="*/ 0 h 304796"/>
              <a:gd name="T2" fmla="*/ 380898 w 381003"/>
              <a:gd name="T3" fmla="*/ 152468 h 304796"/>
              <a:gd name="T4" fmla="*/ 190466 w 381003"/>
              <a:gd name="T5" fmla="*/ 304936 h 304796"/>
              <a:gd name="T6" fmla="*/ 0 w 381003"/>
              <a:gd name="T7" fmla="*/ 152468 h 304796"/>
              <a:gd name="T8" fmla="*/ 0 w 381003"/>
              <a:gd name="T9" fmla="*/ 0 h 304796"/>
              <a:gd name="T10" fmla="*/ 380898 w 381003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304796"/>
              <a:gd name="T20" fmla="*/ 381003 w 381003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304796">
                <a:moveTo>
                  <a:pt x="0" y="0"/>
                </a:moveTo>
                <a:lnTo>
                  <a:pt x="381003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1752600"/>
            <a:ext cx="1219200" cy="990600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648196" y="1752603"/>
            <a:ext cx="1219196" cy="990596"/>
          </a:xfrm>
          <a:prstGeom prst="rect">
            <a:avLst/>
          </a:prstGeom>
          <a:solidFill>
            <a:srgbClr val="FFFF00"/>
          </a:solidFill>
          <a:ln w="38103">
            <a:solidFill>
              <a:srgbClr val="000000"/>
            </a:solidFill>
            <a:prstDash val="solid"/>
            <a:miter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10"/>
          <p:cNvSpPr>
            <a:spLocks/>
          </p:cNvSpPr>
          <p:nvPr/>
        </p:nvSpPr>
        <p:spPr bwMode="auto">
          <a:xfrm>
            <a:off x="3124200" y="2819400"/>
            <a:ext cx="457200" cy="304800"/>
          </a:xfrm>
          <a:custGeom>
            <a:avLst/>
            <a:gdLst>
              <a:gd name="T0" fmla="*/ 228600 w 457200"/>
              <a:gd name="T1" fmla="*/ 0 h 304796"/>
              <a:gd name="T2" fmla="*/ 457200 w 457200"/>
              <a:gd name="T3" fmla="*/ 152468 h 304796"/>
              <a:gd name="T4" fmla="*/ 228600 w 457200"/>
              <a:gd name="T5" fmla="*/ 304936 h 304796"/>
              <a:gd name="T6" fmla="*/ 0 w 457200"/>
              <a:gd name="T7" fmla="*/ 152468 h 304796"/>
              <a:gd name="T8" fmla="*/ 0 w 457200"/>
              <a:gd name="T9" fmla="*/ 0 h 304796"/>
              <a:gd name="T10" fmla="*/ 457200 w 457200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04796"/>
              <a:gd name="T20" fmla="*/ 457200 w 457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04796">
                <a:moveTo>
                  <a:pt x="0" y="0"/>
                </a:moveTo>
                <a:lnTo>
                  <a:pt x="457200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6"/>
          <p:cNvSpPr>
            <a:spLocks/>
          </p:cNvSpPr>
          <p:nvPr/>
        </p:nvSpPr>
        <p:spPr bwMode="auto">
          <a:xfrm flipH="1">
            <a:off x="2667000" y="2819400"/>
            <a:ext cx="457200" cy="304800"/>
          </a:xfrm>
          <a:custGeom>
            <a:avLst/>
            <a:gdLst>
              <a:gd name="T0" fmla="*/ 228600 w 457200"/>
              <a:gd name="T1" fmla="*/ 0 h 304796"/>
              <a:gd name="T2" fmla="*/ 457200 w 457200"/>
              <a:gd name="T3" fmla="*/ 152468 h 304796"/>
              <a:gd name="T4" fmla="*/ 228600 w 457200"/>
              <a:gd name="T5" fmla="*/ 304936 h 304796"/>
              <a:gd name="T6" fmla="*/ 0 w 457200"/>
              <a:gd name="T7" fmla="*/ 152468 h 304796"/>
              <a:gd name="T8" fmla="*/ 0 w 457200"/>
              <a:gd name="T9" fmla="*/ 0 h 304796"/>
              <a:gd name="T10" fmla="*/ 457200 w 457200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04796"/>
              <a:gd name="T20" fmla="*/ 457200 w 457200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04796">
                <a:moveTo>
                  <a:pt x="0" y="0"/>
                </a:moveTo>
                <a:lnTo>
                  <a:pt x="457200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20"/>
          <p:cNvSpPr>
            <a:spLocks/>
          </p:cNvSpPr>
          <p:nvPr/>
        </p:nvSpPr>
        <p:spPr bwMode="auto">
          <a:xfrm flipH="1">
            <a:off x="2057400" y="2743200"/>
            <a:ext cx="381000" cy="304800"/>
          </a:xfrm>
          <a:custGeom>
            <a:avLst/>
            <a:gdLst>
              <a:gd name="T0" fmla="*/ 190466 w 381003"/>
              <a:gd name="T1" fmla="*/ 0 h 304796"/>
              <a:gd name="T2" fmla="*/ 380898 w 381003"/>
              <a:gd name="T3" fmla="*/ 152468 h 304796"/>
              <a:gd name="T4" fmla="*/ 190466 w 381003"/>
              <a:gd name="T5" fmla="*/ 304936 h 304796"/>
              <a:gd name="T6" fmla="*/ 0 w 381003"/>
              <a:gd name="T7" fmla="*/ 152468 h 304796"/>
              <a:gd name="T8" fmla="*/ 0 w 381003"/>
              <a:gd name="T9" fmla="*/ 0 h 304796"/>
              <a:gd name="T10" fmla="*/ 380898 w 381003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304796"/>
              <a:gd name="T20" fmla="*/ 381003 w 381003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304796">
                <a:moveTo>
                  <a:pt x="0" y="0"/>
                </a:moveTo>
                <a:lnTo>
                  <a:pt x="381003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4648200" y="3200400"/>
            <a:ext cx="1219200" cy="990600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172200" y="3200400"/>
            <a:ext cx="1219200" cy="990600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Line 24"/>
          <p:cNvSpPr>
            <a:spLocks/>
          </p:cNvSpPr>
          <p:nvPr/>
        </p:nvSpPr>
        <p:spPr bwMode="auto">
          <a:xfrm flipH="1">
            <a:off x="5334000" y="2819400"/>
            <a:ext cx="381000" cy="304800"/>
          </a:xfrm>
          <a:custGeom>
            <a:avLst/>
            <a:gdLst>
              <a:gd name="T0" fmla="*/ 190466 w 381003"/>
              <a:gd name="T1" fmla="*/ 0 h 304796"/>
              <a:gd name="T2" fmla="*/ 380898 w 381003"/>
              <a:gd name="T3" fmla="*/ 152468 h 304796"/>
              <a:gd name="T4" fmla="*/ 190466 w 381003"/>
              <a:gd name="T5" fmla="*/ 304936 h 304796"/>
              <a:gd name="T6" fmla="*/ 0 w 381003"/>
              <a:gd name="T7" fmla="*/ 152468 h 304796"/>
              <a:gd name="T8" fmla="*/ 0 w 381003"/>
              <a:gd name="T9" fmla="*/ 0 h 304796"/>
              <a:gd name="T10" fmla="*/ 380898 w 381003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381003"/>
              <a:gd name="T19" fmla="*/ 0 h 304796"/>
              <a:gd name="T20" fmla="*/ 381003 w 381003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1003" h="304796">
                <a:moveTo>
                  <a:pt x="0" y="0"/>
                </a:moveTo>
                <a:lnTo>
                  <a:pt x="381003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5"/>
          <p:cNvSpPr>
            <a:spLocks/>
          </p:cNvSpPr>
          <p:nvPr/>
        </p:nvSpPr>
        <p:spPr bwMode="auto">
          <a:xfrm>
            <a:off x="5715000" y="2819400"/>
            <a:ext cx="533400" cy="304800"/>
          </a:xfrm>
          <a:custGeom>
            <a:avLst/>
            <a:gdLst>
              <a:gd name="T0" fmla="*/ 266768 w 533396"/>
              <a:gd name="T1" fmla="*/ 0 h 304796"/>
              <a:gd name="T2" fmla="*/ 533536 w 533396"/>
              <a:gd name="T3" fmla="*/ 152468 h 304796"/>
              <a:gd name="T4" fmla="*/ 266768 w 533396"/>
              <a:gd name="T5" fmla="*/ 304936 h 304796"/>
              <a:gd name="T6" fmla="*/ 0 w 533396"/>
              <a:gd name="T7" fmla="*/ 152468 h 304796"/>
              <a:gd name="T8" fmla="*/ 0 w 533396"/>
              <a:gd name="T9" fmla="*/ 0 h 304796"/>
              <a:gd name="T10" fmla="*/ 533536 w 533396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04796"/>
              <a:gd name="T20" fmla="*/ 533396 w 533396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04796">
                <a:moveTo>
                  <a:pt x="0" y="0"/>
                </a:moveTo>
                <a:lnTo>
                  <a:pt x="533396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357554" y="5072074"/>
            <a:ext cx="1219200" cy="990600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4788024" y="5085184"/>
            <a:ext cx="1219200" cy="990600"/>
          </a:xfrm>
          <a:prstGeom prst="rect">
            <a:avLst/>
          </a:prstGeom>
          <a:solidFill>
            <a:srgbClr val="0033CC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6215074" y="5072074"/>
            <a:ext cx="1219200" cy="990600"/>
          </a:xfrm>
          <a:prstGeom prst="rect">
            <a:avLst/>
          </a:prstGeom>
          <a:solidFill>
            <a:srgbClr val="00B05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7643834" y="5072074"/>
            <a:ext cx="1219200" cy="990600"/>
          </a:xfrm>
          <a:prstGeom prst="rect">
            <a:avLst/>
          </a:prstGeom>
          <a:solidFill>
            <a:srgbClr val="00B05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Line 33"/>
          <p:cNvSpPr>
            <a:spLocks/>
          </p:cNvSpPr>
          <p:nvPr/>
        </p:nvSpPr>
        <p:spPr bwMode="auto">
          <a:xfrm flipH="1">
            <a:off x="4419600" y="4267200"/>
            <a:ext cx="533400" cy="304800"/>
          </a:xfrm>
          <a:custGeom>
            <a:avLst/>
            <a:gdLst>
              <a:gd name="T0" fmla="*/ 266768 w 533396"/>
              <a:gd name="T1" fmla="*/ 0 h 304796"/>
              <a:gd name="T2" fmla="*/ 533536 w 533396"/>
              <a:gd name="T3" fmla="*/ 152468 h 304796"/>
              <a:gd name="T4" fmla="*/ 266768 w 533396"/>
              <a:gd name="T5" fmla="*/ 304936 h 304796"/>
              <a:gd name="T6" fmla="*/ 0 w 533396"/>
              <a:gd name="T7" fmla="*/ 152468 h 304796"/>
              <a:gd name="T8" fmla="*/ 0 w 533396"/>
              <a:gd name="T9" fmla="*/ 0 h 304796"/>
              <a:gd name="T10" fmla="*/ 533536 w 533396"/>
              <a:gd name="T11" fmla="*/ 304936 h 304796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04796"/>
              <a:gd name="T20" fmla="*/ 533396 w 533396"/>
              <a:gd name="T21" fmla="*/ 304796 h 3047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04796">
                <a:moveTo>
                  <a:pt x="0" y="0"/>
                </a:moveTo>
                <a:lnTo>
                  <a:pt x="533396" y="304796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34"/>
          <p:cNvSpPr>
            <a:spLocks/>
          </p:cNvSpPr>
          <p:nvPr/>
        </p:nvSpPr>
        <p:spPr bwMode="auto">
          <a:xfrm>
            <a:off x="4953000" y="4267200"/>
            <a:ext cx="457200" cy="381000"/>
          </a:xfrm>
          <a:custGeom>
            <a:avLst/>
            <a:gdLst>
              <a:gd name="T0" fmla="*/ 228600 w 457200"/>
              <a:gd name="T1" fmla="*/ 0 h 381003"/>
              <a:gd name="T2" fmla="*/ 457200 w 457200"/>
              <a:gd name="T3" fmla="*/ 190466 h 381003"/>
              <a:gd name="T4" fmla="*/ 228600 w 457200"/>
              <a:gd name="T5" fmla="*/ 380898 h 381003"/>
              <a:gd name="T6" fmla="*/ 0 w 457200"/>
              <a:gd name="T7" fmla="*/ 190466 h 381003"/>
              <a:gd name="T8" fmla="*/ 0 w 457200"/>
              <a:gd name="T9" fmla="*/ 0 h 381003"/>
              <a:gd name="T10" fmla="*/ 457200 w 457200"/>
              <a:gd name="T11" fmla="*/ 380898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457200"/>
              <a:gd name="T19" fmla="*/ 0 h 381003"/>
              <a:gd name="T20" fmla="*/ 457200 w 457200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200" h="381003">
                <a:moveTo>
                  <a:pt x="0" y="0"/>
                </a:moveTo>
                <a:lnTo>
                  <a:pt x="457200" y="381003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35"/>
          <p:cNvSpPr>
            <a:spLocks/>
          </p:cNvSpPr>
          <p:nvPr/>
        </p:nvSpPr>
        <p:spPr bwMode="auto">
          <a:xfrm flipH="1">
            <a:off x="6781800" y="4267200"/>
            <a:ext cx="533400" cy="381000"/>
          </a:xfrm>
          <a:custGeom>
            <a:avLst/>
            <a:gdLst>
              <a:gd name="T0" fmla="*/ 266768 w 533396"/>
              <a:gd name="T1" fmla="*/ 0 h 381003"/>
              <a:gd name="T2" fmla="*/ 533536 w 533396"/>
              <a:gd name="T3" fmla="*/ 190466 h 381003"/>
              <a:gd name="T4" fmla="*/ 266768 w 533396"/>
              <a:gd name="T5" fmla="*/ 380898 h 381003"/>
              <a:gd name="T6" fmla="*/ 0 w 533396"/>
              <a:gd name="T7" fmla="*/ 190466 h 381003"/>
              <a:gd name="T8" fmla="*/ 0 w 533396"/>
              <a:gd name="T9" fmla="*/ 0 h 381003"/>
              <a:gd name="T10" fmla="*/ 533536 w 533396"/>
              <a:gd name="T11" fmla="*/ 380898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81003"/>
              <a:gd name="T20" fmla="*/ 533396 w 533396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81003">
                <a:moveTo>
                  <a:pt x="0" y="0"/>
                </a:moveTo>
                <a:lnTo>
                  <a:pt x="533396" y="381003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36"/>
          <p:cNvSpPr>
            <a:spLocks/>
          </p:cNvSpPr>
          <p:nvPr/>
        </p:nvSpPr>
        <p:spPr bwMode="auto">
          <a:xfrm>
            <a:off x="7315200" y="4267200"/>
            <a:ext cx="533400" cy="381000"/>
          </a:xfrm>
          <a:custGeom>
            <a:avLst/>
            <a:gdLst>
              <a:gd name="T0" fmla="*/ 266768 w 533396"/>
              <a:gd name="T1" fmla="*/ 0 h 381003"/>
              <a:gd name="T2" fmla="*/ 533536 w 533396"/>
              <a:gd name="T3" fmla="*/ 190466 h 381003"/>
              <a:gd name="T4" fmla="*/ 266768 w 533396"/>
              <a:gd name="T5" fmla="*/ 380898 h 381003"/>
              <a:gd name="T6" fmla="*/ 0 w 533396"/>
              <a:gd name="T7" fmla="*/ 190466 h 381003"/>
              <a:gd name="T8" fmla="*/ 0 w 533396"/>
              <a:gd name="T9" fmla="*/ 0 h 381003"/>
              <a:gd name="T10" fmla="*/ 533536 w 533396"/>
              <a:gd name="T11" fmla="*/ 380898 h 381003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533396"/>
              <a:gd name="T19" fmla="*/ 0 h 381003"/>
              <a:gd name="T20" fmla="*/ 533396 w 533396"/>
              <a:gd name="T21" fmla="*/ 381003 h 3810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396" h="381003">
                <a:moveTo>
                  <a:pt x="0" y="0"/>
                </a:moveTo>
                <a:lnTo>
                  <a:pt x="533396" y="381003"/>
                </a:lnTo>
              </a:path>
            </a:pathLst>
          </a:custGeom>
          <a:noFill/>
          <a:ln w="571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7188" y="285750"/>
            <a:ext cx="30003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речи</a:t>
            </a: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331640" y="3140968"/>
            <a:ext cx="1219200" cy="990600"/>
          </a:xfrm>
          <a:prstGeom prst="rect">
            <a:avLst/>
          </a:prstGeom>
          <a:solidFill>
            <a:srgbClr val="FF00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000375" y="3143250"/>
            <a:ext cx="1219200" cy="990600"/>
          </a:xfrm>
          <a:prstGeom prst="rect">
            <a:avLst/>
          </a:prstGeom>
          <a:solidFill>
            <a:srgbClr val="FF00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" name="Picture 9" descr="gold_christmas_bell_hc_min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4143380"/>
            <a:ext cx="708025" cy="855662"/>
          </a:xfrm>
          <a:prstGeom prst="rect">
            <a:avLst/>
          </a:prstGeom>
          <a:noFill/>
        </p:spPr>
      </p:pic>
      <p:pic>
        <p:nvPicPr>
          <p:cNvPr id="33" name="Picture 9" descr="gold_christmas_bell_hc_min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4214818"/>
            <a:ext cx="708025" cy="855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331640" y="1196752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u="sng" dirty="0">
                <a:solidFill>
                  <a:srgbClr val="FF0000"/>
                </a:solidFill>
                <a:latin typeface="Impact" pitchFamily="34" charset="0"/>
              </a:rPr>
              <a:t>Гласные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7784" y="2492897"/>
            <a:ext cx="48245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Impact" pitchFamily="34" charset="0"/>
              </a:rPr>
              <a:t>а  о  </a:t>
            </a:r>
            <a:r>
              <a:rPr lang="ru-RU" sz="5400" dirty="0" err="1" smtClean="0">
                <a:solidFill>
                  <a:srgbClr val="C00000"/>
                </a:solidFill>
                <a:latin typeface="Impact" pitchFamily="34" charset="0"/>
              </a:rPr>
              <a:t>ы</a:t>
            </a:r>
            <a:r>
              <a:rPr lang="ru-RU" sz="5400" dirty="0" smtClean="0">
                <a:solidFill>
                  <a:srgbClr val="C00000"/>
                </a:solidFill>
                <a:latin typeface="Impact" pitchFamily="34" charset="0"/>
              </a:rPr>
              <a:t>  у  э</a:t>
            </a:r>
            <a:endParaRPr lang="ru-RU" sz="54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4293096"/>
            <a:ext cx="571500" cy="5715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2708920"/>
            <a:ext cx="571500" cy="571500"/>
          </a:xfrm>
          <a:prstGeom prst="rect">
            <a:avLst/>
          </a:prstGeom>
          <a:solidFill>
            <a:srgbClr val="0606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4077072"/>
            <a:ext cx="6720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srgbClr val="C00000"/>
                </a:solidFill>
                <a:latin typeface="Impact" pitchFamily="34" charset="0"/>
              </a:rPr>
              <a:t>    </a:t>
            </a:r>
            <a:r>
              <a:rPr lang="ru-RU" sz="5400" dirty="0" smtClean="0">
                <a:solidFill>
                  <a:srgbClr val="C00000"/>
                </a:solidFill>
                <a:latin typeface="Impact" pitchFamily="34" charset="0"/>
              </a:rPr>
              <a:t>я  ё  </a:t>
            </a:r>
            <a:r>
              <a:rPr lang="ru-RU" sz="5400" dirty="0" err="1" smtClean="0">
                <a:solidFill>
                  <a:srgbClr val="C00000"/>
                </a:solidFill>
                <a:latin typeface="Impact" pitchFamily="34" charset="0"/>
              </a:rPr>
              <a:t>е</a:t>
            </a:r>
            <a:r>
              <a:rPr lang="ru-RU" sz="5400" dirty="0" smtClean="0">
                <a:solidFill>
                  <a:srgbClr val="C00000"/>
                </a:solidFill>
                <a:latin typeface="Impact" pitchFamily="34" charset="0"/>
              </a:rPr>
              <a:t>  </a:t>
            </a:r>
            <a:r>
              <a:rPr lang="ru-RU" sz="5400" dirty="0" smtClean="0">
                <a:solidFill>
                  <a:srgbClr val="C00000"/>
                </a:solidFill>
                <a:latin typeface="Impact" pitchFamily="34" charset="0"/>
              </a:rPr>
              <a:t>и  </a:t>
            </a:r>
            <a:r>
              <a:rPr lang="ru-RU" sz="5400" dirty="0" err="1" smtClean="0">
                <a:solidFill>
                  <a:srgbClr val="C00000"/>
                </a:solidFill>
                <a:latin typeface="Impact" pitchFamily="34" charset="0"/>
              </a:rPr>
              <a:t>ю</a:t>
            </a:r>
            <a:endParaRPr lang="ru-RU" sz="54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 flipV="1">
            <a:off x="3124200" y="2708921"/>
            <a:ext cx="2895600" cy="648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8" name="Picture 4" descr="1294430-caf564c00445e9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2209800" y="1371600"/>
            <a:ext cx="51816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Знакомство с буквой 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Ц,ц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286000" y="1981200"/>
            <a:ext cx="44958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733800" y="3276600"/>
            <a:ext cx="1676400" cy="720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438400" y="4038600"/>
            <a:ext cx="3733800" cy="838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2500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35896" y="3140968"/>
            <a:ext cx="576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2492896"/>
            <a:ext cx="22322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Букварь</a:t>
            </a:r>
            <a:endParaRPr lang="ru-RU" sz="4400" b="1" i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0134" y="1000108"/>
            <a:ext cx="73637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цыплёнок  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Цып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Картинка 3 из 11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8803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Пользователь\Рабочий стол\буквы\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312368" cy="3600400"/>
          </a:xfrm>
          <a:prstGeom prst="rect">
            <a:avLst/>
          </a:prstGeom>
          <a:noFill/>
        </p:spPr>
      </p:pic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6444208" y="2852936"/>
            <a:ext cx="2232249" cy="2232248"/>
          </a:xfrm>
          <a:prstGeom prst="ellipse">
            <a:avLst/>
          </a:prstGeom>
          <a:solidFill>
            <a:srgbClr val="0070C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9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81128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 ?</a:t>
            </a:r>
            <a:r>
              <a:rPr lang="ru-RU" sz="6000" b="1" dirty="0" smtClean="0">
                <a:solidFill>
                  <a:srgbClr val="FF0000"/>
                </a:solidFill>
              </a:rPr>
              <a:t>      </a:t>
            </a:r>
            <a:r>
              <a:rPr lang="en-US" sz="6000" b="1" dirty="0" smtClean="0">
                <a:solidFill>
                  <a:srgbClr val="FF0000"/>
                </a:solidFill>
              </a:rPr>
              <a:t>  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8436" name="Picture 4" descr="000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032449" cy="329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rds_0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888432" cy="3381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000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32449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5220072" y="4941168"/>
            <a:ext cx="864096" cy="792088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588224" y="4941168"/>
            <a:ext cx="864096" cy="792088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884368" y="4941168"/>
            <a:ext cx="864096" cy="792088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683568" y="4941168"/>
            <a:ext cx="864096" cy="792088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23728" y="4941168"/>
            <a:ext cx="864096" cy="792088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19872" y="4941168"/>
            <a:ext cx="864096" cy="792088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581128"/>
            <a:ext cx="8686800" cy="1656184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синица            цапля</a:t>
            </a:r>
            <a:r>
              <a:rPr lang="ru-RU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8436" name="Picture 4" descr="0005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4032449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rds_0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816424" cy="3247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5508104" y="4653136"/>
            <a:ext cx="576064" cy="576064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236296" y="4653136"/>
            <a:ext cx="576064" cy="576064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084168" y="4653136"/>
            <a:ext cx="648072" cy="576064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3419872" y="4653136"/>
            <a:ext cx="576064" cy="576064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195736" y="4653136"/>
            <a:ext cx="576064" cy="576064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971600" y="4653136"/>
            <a:ext cx="576064" cy="576064"/>
          </a:xfrm>
          <a:prstGeom prst="rect">
            <a:avLst/>
          </a:prstGeom>
          <a:solidFill>
            <a:srgbClr val="0099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95936" y="4653136"/>
            <a:ext cx="648072" cy="576064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771800" y="4653136"/>
            <a:ext cx="648072" cy="576064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547664" y="4653136"/>
            <a:ext cx="648072" cy="576064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660232" y="4653136"/>
            <a:ext cx="576064" cy="576064"/>
          </a:xfrm>
          <a:prstGeom prst="rect">
            <a:avLst/>
          </a:prstGeom>
          <a:solidFill>
            <a:srgbClr val="0A0AC6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7812360" y="4653136"/>
            <a:ext cx="648072" cy="576064"/>
          </a:xfrm>
          <a:prstGeom prst="rect">
            <a:avLst/>
          </a:prstGeom>
          <a:solidFill>
            <a:srgbClr val="CC3300"/>
          </a:solidFill>
          <a:ln w="38103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3" name="Picture 9" descr="gold_christmas_bell_hc_min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3933056"/>
            <a:ext cx="576064" cy="696185"/>
          </a:xfrm>
          <a:prstGeom prst="rect">
            <a:avLst/>
          </a:prstGeom>
          <a:noFill/>
        </p:spPr>
      </p:pic>
      <p:pic>
        <p:nvPicPr>
          <p:cNvPr id="34" name="Picture 9" descr="gold_christmas_bell_hc_min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933056"/>
            <a:ext cx="576064" cy="696185"/>
          </a:xfrm>
          <a:prstGeom prst="rect">
            <a:avLst/>
          </a:prstGeom>
          <a:noFill/>
        </p:spPr>
      </p:pic>
      <p:sp>
        <p:nvSpPr>
          <p:cNvPr id="19" name="Равнобедренный треугольник 18"/>
          <p:cNvSpPr/>
          <p:nvPr/>
        </p:nvSpPr>
        <p:spPr>
          <a:xfrm>
            <a:off x="3491880" y="5229200"/>
            <a:ext cx="504056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580112" y="5229200"/>
            <a:ext cx="504056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6" descr="9f7f5b51414ce2e6765d375c5e3b9f2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644900"/>
            <a:ext cx="78581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126</Words>
  <Application>Microsoft Office PowerPoint</Application>
  <PresentationFormat>Экран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                        Урок                 обучения грамоте  </vt:lpstr>
      <vt:lpstr>Слайд 2</vt:lpstr>
      <vt:lpstr>Слайд 3</vt:lpstr>
      <vt:lpstr>Слайд 4</vt:lpstr>
      <vt:lpstr>Слайд 5</vt:lpstr>
      <vt:lpstr>Слайд 6</vt:lpstr>
      <vt:lpstr> ?         </vt:lpstr>
      <vt:lpstr>   синица            цапля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800855</cp:lastModifiedBy>
  <cp:revision>66</cp:revision>
  <dcterms:created xsi:type="dcterms:W3CDTF">2011-02-02T14:07:59Z</dcterms:created>
  <dcterms:modified xsi:type="dcterms:W3CDTF">2014-01-05T13:20:01Z</dcterms:modified>
</cp:coreProperties>
</file>