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делать, если ребёнок плохо ест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dirty="0"/>
          </a:p>
          <a:p>
            <a:pPr algn="just"/>
            <a:r>
              <a:rPr lang="ru-RU" sz="3200" b="1" dirty="0"/>
              <a:t>• Выяснить, не может ли это быть связано с каким-либо заболеванием или однообразием приготовленной пищи. </a:t>
            </a:r>
            <a:endParaRPr lang="ru-RU" sz="3200" b="1" dirty="0" smtClean="0"/>
          </a:p>
          <a:p>
            <a:pPr algn="just"/>
            <a:endParaRPr lang="ru-RU" sz="3200" b="1" dirty="0"/>
          </a:p>
          <a:p>
            <a:pPr algn="just"/>
            <a:r>
              <a:rPr lang="ru-RU" sz="3200" b="1" dirty="0"/>
              <a:t>• Не торопите ребёнка, пусть он хоть и медленно, но справляется с блюдом, медленно пережёвывает пищу. </a:t>
            </a:r>
          </a:p>
        </p:txBody>
      </p:sp>
    </p:spTree>
    <p:extLst>
      <p:ext uri="{BB962C8B-B14F-4D97-AF65-F5344CB8AC3E}">
        <p14:creationId xmlns:p14="http://schemas.microsoft.com/office/powerpoint/2010/main" val="20439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/>
              <a:t>• Некоторые дети пьют во время еды много воды, что снижает объём потребляемой пищи и её усвоение. Однако при плохом аппетите разрешите малышу запивать небольшими глоточками густую и твёрдую пищу. </a:t>
            </a:r>
            <a:endParaRPr lang="ru-RU" sz="3000" b="1" dirty="0" smtClean="0"/>
          </a:p>
          <a:p>
            <a:pPr algn="just"/>
            <a:endParaRPr lang="ru-RU" sz="3000" b="1" dirty="0"/>
          </a:p>
          <a:p>
            <a:pPr algn="just"/>
            <a:r>
              <a:rPr lang="ru-RU" sz="3000" b="1" dirty="0"/>
              <a:t>• Не прибегайте к кормлению насильно. Если ребёнок отказывается от еды, лучше пропустить одно кормление вообще, чем настаивать и доводить его до слёз. Не кормите с уговорами, с развлечениями, во время игры. </a:t>
            </a:r>
          </a:p>
        </p:txBody>
      </p:sp>
    </p:spTree>
    <p:extLst>
      <p:ext uri="{BB962C8B-B14F-4D97-AF65-F5344CB8AC3E}">
        <p14:creationId xmlns:p14="http://schemas.microsoft.com/office/powerpoint/2010/main" val="35768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• Не ведите разговоров при ребёнке о плохом аппетите и о своих переживаниях по этому поводу. Он может привыкнуть к таким </a:t>
            </a:r>
            <a:r>
              <a:rPr lang="ru-RU" sz="3200" b="1" dirty="0" smtClean="0"/>
              <a:t>разговорам </a:t>
            </a:r>
            <a:r>
              <a:rPr lang="ru-RU" sz="3200" b="1" dirty="0"/>
              <a:t>и действительно будет </a:t>
            </a:r>
            <a:r>
              <a:rPr lang="ru-RU" sz="3200" b="1" dirty="0" smtClean="0"/>
              <a:t>капризничать </a:t>
            </a:r>
            <a:r>
              <a:rPr lang="ru-RU" sz="3200" b="1" dirty="0"/>
              <a:t>и отказываться от еды. В то же время, если малыш съел всю предложенную ему еду, похвалите его</a:t>
            </a:r>
            <a:r>
              <a:rPr lang="ru-RU" sz="3200" b="1" dirty="0" smtClean="0"/>
              <a:t>.</a:t>
            </a:r>
          </a:p>
          <a:p>
            <a:pPr algn="just"/>
            <a:r>
              <a:rPr lang="ru-RU" sz="3200" b="1" dirty="0" smtClean="0"/>
              <a:t> </a:t>
            </a:r>
            <a:endParaRPr lang="ru-RU" sz="3200" b="1" dirty="0"/>
          </a:p>
          <a:p>
            <a:pPr algn="just"/>
            <a:r>
              <a:rPr lang="ru-RU" sz="3200" b="1" dirty="0"/>
              <a:t>• 2-3 часа перед обедом необходимо гулять с малышом - «нагулять аппетит». </a:t>
            </a:r>
          </a:p>
        </p:txBody>
      </p:sp>
    </p:spTree>
    <p:extLst>
      <p:ext uri="{BB962C8B-B14F-4D97-AF65-F5344CB8AC3E}">
        <p14:creationId xmlns:p14="http://schemas.microsoft.com/office/powerpoint/2010/main" val="68003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• Переживая из-за плохого аппетита детей, родители нередко забывают, что баловали своих любимцев конфеткой, мягкой булочкой перед завтраком, обедом или ужином. А между тем кормление во внеурочное время и сами по себе сладости вызывают срыв аппетита. Помните, если на столе постоянно стоит ваза с конфетами и печеньями и доступ к ней свободный, то проблем с аппетитом или нарушением здоровья не избежать. </a:t>
            </a:r>
          </a:p>
          <a:p>
            <a:pPr algn="just"/>
            <a:r>
              <a:rPr lang="ru-RU" sz="2800" b="1" dirty="0"/>
              <a:t>• При желании ребёнка полакомиться, предложите ему между кормлениями морковку, яблоко, помидор, огурец. </a:t>
            </a:r>
          </a:p>
        </p:txBody>
      </p:sp>
    </p:spTree>
    <p:extLst>
      <p:ext uri="{BB962C8B-B14F-4D97-AF65-F5344CB8AC3E}">
        <p14:creationId xmlns:p14="http://schemas.microsoft.com/office/powerpoint/2010/main" val="38052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/>
              <a:t>• Есть дети «</a:t>
            </a:r>
            <a:r>
              <a:rPr lang="ru-RU" sz="3000" b="1" dirty="0" err="1"/>
              <a:t>малоешки</a:t>
            </a:r>
            <a:r>
              <a:rPr lang="ru-RU" sz="3000" b="1" dirty="0"/>
              <a:t>». Для них необходимо увеличить в рационе белковые продукты (творог, мясо, рыба, орехи, йогурт за счет уменьшения каш и хлеба). </a:t>
            </a:r>
            <a:endParaRPr lang="ru-RU" sz="3000" b="1" dirty="0" smtClean="0"/>
          </a:p>
          <a:p>
            <a:pPr algn="just"/>
            <a:endParaRPr lang="ru-RU" sz="3000" b="1" dirty="0" smtClean="0"/>
          </a:p>
          <a:p>
            <a:pPr algn="just"/>
            <a:r>
              <a:rPr lang="ru-RU" sz="3000" b="1" dirty="0"/>
              <a:t>• Если за завтраком или обедом ребёнок плохо ел, родителям нужно собрать волю в кулак и выдержать характер: убрать всё со стола и ничего не давать до следующего приёма пищи. Вынужденное голодание может отучить ребёнка привередничать за столом. </a:t>
            </a:r>
          </a:p>
        </p:txBody>
      </p:sp>
    </p:spTree>
    <p:extLst>
      <p:ext uri="{BB962C8B-B14F-4D97-AF65-F5344CB8AC3E}">
        <p14:creationId xmlns:p14="http://schemas.microsoft.com/office/powerpoint/2010/main" val="38553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/>
              <a:t>• Необходимо соблюдать определённый интервал между приёмами пищи. </a:t>
            </a:r>
          </a:p>
          <a:p>
            <a:pPr algn="just"/>
            <a:r>
              <a:rPr lang="ru-RU" sz="3000" b="1" dirty="0"/>
              <a:t>Отклонение от установленного времени не должно превышать 15-30 минут. При этом у ребёнка регулярно возникает чувство голода, сопровождающееся усилением выделения желудочного сока, к тому же вырабатывается интерес к приёму пищи. </a:t>
            </a:r>
          </a:p>
        </p:txBody>
      </p:sp>
    </p:spTree>
    <p:extLst>
      <p:ext uri="{BB962C8B-B14F-4D97-AF65-F5344CB8AC3E}">
        <p14:creationId xmlns:p14="http://schemas.microsoft.com/office/powerpoint/2010/main" val="28554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384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юра</dc:creator>
  <cp:lastModifiedBy>юра</cp:lastModifiedBy>
  <cp:revision>5</cp:revision>
  <dcterms:created xsi:type="dcterms:W3CDTF">2013-11-11T15:32:11Z</dcterms:created>
  <dcterms:modified xsi:type="dcterms:W3CDTF">2013-11-11T16:18:57Z</dcterms:modified>
</cp:coreProperties>
</file>