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4" r:id="rId8"/>
    <p:sldId id="262" r:id="rId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0"/>
    <p:restoredTop sz="94600"/>
  </p:normalViewPr>
  <p:slideViewPr>
    <p:cSldViewPr>
      <p:cViewPr>
        <p:scale>
          <a:sx n="98" d="100"/>
          <a:sy n="98" d="100"/>
        </p:scale>
        <p:origin x="-360" y="-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910E367-609F-43C0-9262-BE09B48A71D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B6B391-18AB-4DC8-A9AA-A685236CC79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802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E6F1B-A9A3-4F5C-BC54-9A764A017C5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814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99D33E-E5F4-42FB-8CD5-B81D0728328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009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461448-6595-4FA2-B2D4-47AD71F72D3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866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5023C0-9975-49FF-B232-85AE72E4822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280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DFF34E-627A-4CA0-80A1-7D8639ACFC4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930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5DF59A-C786-4A23-B315-A698AC54EF7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718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5E366C-468E-4342-8EDB-721F5A2B43F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743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90F279-861B-4891-BFBE-6CBDD2732B1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991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42F459-58C5-4AA7-BF34-C90B3A98D48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664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D65C57C-A0F6-48B3-B3E1-E5C98917604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microsoft.com/office/2007/relationships/hdphoto" Target="../media/hdphoto1.wdp"/><Relationship Id="rId7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918848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59632" y="791126"/>
            <a:ext cx="695235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400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Муниципальное бюджетное дошкольное образовательное учреждение</a:t>
            </a:r>
          </a:p>
          <a:p>
            <a:pPr algn="ctr"/>
            <a:r>
              <a:rPr lang="ru-RU" sz="14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комбинированного вида детский сад №50 «Теремок»</a:t>
            </a:r>
            <a:endParaRPr lang="ru-RU" sz="14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63400" y="1538789"/>
            <a:ext cx="7344816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Развитие психических процессов</a:t>
            </a:r>
          </a:p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 дошкольников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73515" y="4132233"/>
            <a:ext cx="1875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Воспитатель: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141455" y="4501565"/>
            <a:ext cx="190731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</a:t>
            </a:r>
            <a:r>
              <a:rPr lang="ru-RU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опылова И.В.</a:t>
            </a:r>
            <a:endParaRPr lang="ru-RU" sz="1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04556" y="5661248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err="1" smtClean="0"/>
              <a:t>г.Тамбов</a:t>
            </a:r>
            <a:r>
              <a:rPr lang="ru-RU" sz="1400" b="1" dirty="0" smtClean="0"/>
              <a:t> – 2013г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6" name="Picture 2" descr="C:\Users\byf\Pictures\01\Рисунок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400" y="2521013"/>
            <a:ext cx="4732736" cy="3527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004" y="22315"/>
            <a:ext cx="9140015" cy="683369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539552" y="692696"/>
            <a:ext cx="792088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Мир, в котором мы живём, сложен, многогранен и изменчив.</a:t>
            </a:r>
          </a:p>
          <a:p>
            <a:r>
              <a:rPr lang="ru-RU" sz="1600" dirty="0" smtClean="0"/>
              <a:t>Люди, человечество – часть этого мира – открывают для себя всё новые и новые объекты, явления и закономерности действительности.</a:t>
            </a:r>
          </a:p>
          <a:p>
            <a:r>
              <a:rPr lang="ru-RU" sz="1600" dirty="0" smtClean="0"/>
              <a:t>При этом каждый человек вращается в рамках сформированного у него образа мира.</a:t>
            </a:r>
          </a:p>
          <a:p>
            <a:endParaRPr lang="ru-RU" sz="1600" dirty="0" smtClean="0"/>
          </a:p>
          <a:p>
            <a:r>
              <a:rPr lang="ru-RU" sz="1600" dirty="0" smtClean="0"/>
              <a:t>В период дошкольного детства происходит зарождение первичного элементарного образа мира, который совершенствуется всю последующую жизнь. </a:t>
            </a:r>
          </a:p>
          <a:p>
            <a:r>
              <a:rPr lang="ru-RU" sz="1600" dirty="0" smtClean="0"/>
              <a:t>Именно поэтому так важно в этот возрастной период серьёзно заниматься развитием познавательной сферы ребёнка.</a:t>
            </a:r>
            <a:endParaRPr lang="ru-RU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510719" y="3717032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Психические процессы являются частью познавательной сферы.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135150" y="4249141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Психические (познавательные) процессы включают в себя:</a:t>
            </a:r>
            <a:endParaRPr lang="ru-RU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90739" y="5138515"/>
            <a:ext cx="7704856" cy="72182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010669" y="5327785"/>
            <a:ext cx="7233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восприятие, внимание, память, воображение, мышление</a:t>
            </a:r>
            <a:endParaRPr lang="ru-RU" b="1" dirty="0"/>
          </a:p>
        </p:txBody>
      </p:sp>
      <p:cxnSp>
        <p:nvCxnSpPr>
          <p:cNvPr id="12" name="Прямая со стрелкой 11"/>
          <p:cNvCxnSpPr>
            <a:stCxn id="8" idx="2"/>
          </p:cNvCxnSpPr>
          <p:nvPr/>
        </p:nvCxnSpPr>
        <p:spPr>
          <a:xfrm flipH="1">
            <a:off x="1835696" y="4618473"/>
            <a:ext cx="2791842" cy="52134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8" idx="2"/>
          </p:cNvCxnSpPr>
          <p:nvPr/>
        </p:nvCxnSpPr>
        <p:spPr>
          <a:xfrm flipH="1">
            <a:off x="3419872" y="4618473"/>
            <a:ext cx="1207666" cy="5200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8" idx="2"/>
          </p:cNvCxnSpPr>
          <p:nvPr/>
        </p:nvCxnSpPr>
        <p:spPr>
          <a:xfrm>
            <a:off x="4627538" y="4618473"/>
            <a:ext cx="979450" cy="52134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8" idx="2"/>
          </p:cNvCxnSpPr>
          <p:nvPr/>
        </p:nvCxnSpPr>
        <p:spPr>
          <a:xfrm>
            <a:off x="4627538" y="4618473"/>
            <a:ext cx="2536750" cy="52134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0" y="24310"/>
            <a:ext cx="9140015" cy="683369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3275856" y="548680"/>
            <a:ext cx="304410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u="sng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Мышление</a:t>
            </a:r>
            <a:endParaRPr lang="ru-RU" sz="4000" b="1" u="sng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11560" y="1484784"/>
            <a:ext cx="7992888" cy="86409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755576" y="1593666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- это психический познавательный процесс отражения существенных связей и отношений предметов и явлений объективного мира.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11561" y="3012010"/>
            <a:ext cx="3968816" cy="300930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707879" y="3012010"/>
            <a:ext cx="3896569" cy="300930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899592" y="3140968"/>
            <a:ext cx="331236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Конвергентное мышление </a:t>
            </a:r>
            <a:r>
              <a:rPr lang="ru-RU" dirty="0" smtClean="0"/>
              <a:t>–</a:t>
            </a:r>
          </a:p>
          <a:p>
            <a:pPr algn="ctr"/>
            <a:r>
              <a:rPr lang="ru-RU" sz="1600" dirty="0" smtClean="0"/>
              <a:t>логическое, последовательное, однонаправленное.</a:t>
            </a:r>
            <a:endParaRPr lang="ru-RU" sz="1600" dirty="0"/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2591780" y="2348880"/>
            <a:ext cx="2016224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3" idx="2"/>
          </p:cNvCxnSpPr>
          <p:nvPr/>
        </p:nvCxnSpPr>
        <p:spPr>
          <a:xfrm>
            <a:off x="4608004" y="2348880"/>
            <a:ext cx="2079240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031060" y="3140968"/>
            <a:ext cx="331236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Дивергентное мышление </a:t>
            </a:r>
            <a:r>
              <a:rPr lang="ru-RU" dirty="0" smtClean="0"/>
              <a:t>–</a:t>
            </a:r>
          </a:p>
          <a:p>
            <a:pPr algn="ctr"/>
            <a:r>
              <a:rPr lang="ru-RU" sz="1600" dirty="0" smtClean="0"/>
              <a:t>альтернативное, отступающее от логики.</a:t>
            </a:r>
            <a:endParaRPr lang="ru-RU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607372" y="4205431"/>
            <a:ext cx="396881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Данный вид мышления проявляется в задачах, имеющих единственный правильный ответ, причём этот ответ может быть логически выведен из самих условий.</a:t>
            </a:r>
          </a:p>
          <a:p>
            <a:pPr algn="ctr"/>
            <a:r>
              <a:rPr lang="ru-RU" sz="1400" dirty="0" smtClean="0"/>
              <a:t>В результате дети овладевают такими умениями, как умение анализировать, систематизировать, делать обобщения, классифицировать.</a:t>
            </a:r>
            <a:endParaRPr lang="ru-RU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4797907" y="4184793"/>
            <a:ext cx="365382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Данный вид мышления тесно связан с воображением и служит средством порождения большого количества оригинальных и разнообразных идей.</a:t>
            </a:r>
          </a:p>
          <a:p>
            <a:pPr algn="ctr"/>
            <a:r>
              <a:rPr lang="ru-RU" sz="1400" dirty="0" smtClean="0"/>
              <a:t>Дивергентная задача – задача, имеющая несколько или даже множество верных ответов (творческий вид мышления)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82287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3" y="49096"/>
            <a:ext cx="9140015" cy="683369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Штриховая стрелка вправо 2"/>
          <p:cNvSpPr/>
          <p:nvPr/>
        </p:nvSpPr>
        <p:spPr>
          <a:xfrm>
            <a:off x="1475656" y="620688"/>
            <a:ext cx="6840760" cy="792088"/>
          </a:xfrm>
          <a:prstGeom prst="striped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419872" y="832066"/>
            <a:ext cx="30672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Конвергентное мышление </a:t>
            </a:r>
            <a:endParaRPr lang="ru-RU" dirty="0"/>
          </a:p>
        </p:txBody>
      </p:sp>
      <p:pic>
        <p:nvPicPr>
          <p:cNvPr id="17410" name="Picture 2" descr="C:\Users\byf\Desktop\docu025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1" t="8564" r="2475" b="3624"/>
          <a:stretch/>
        </p:blipFill>
        <p:spPr bwMode="auto">
          <a:xfrm>
            <a:off x="562260" y="1345299"/>
            <a:ext cx="3306093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19162" y="1988840"/>
            <a:ext cx="2592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FF0000"/>
                </a:solidFill>
              </a:rPr>
              <a:t>Д/у «Составь квадрат»</a:t>
            </a:r>
            <a:endParaRPr lang="ru-RU" sz="1400" dirty="0">
              <a:solidFill>
                <a:srgbClr val="FF0000"/>
              </a:solidFill>
            </a:endParaRPr>
          </a:p>
        </p:txBody>
      </p:sp>
      <p:pic>
        <p:nvPicPr>
          <p:cNvPr id="17411" name="Picture 3" descr="C:\Users\byf\Desktop\docu025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62" y="4365104"/>
            <a:ext cx="2276472" cy="2126242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C:\Users\byf\Desktop\docu025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916832"/>
            <a:ext cx="4580231" cy="432048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326882" y="3456844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Д/у с применением блоков  </a:t>
            </a:r>
            <a:r>
              <a:rPr lang="ru-RU" dirty="0" err="1" smtClean="0">
                <a:solidFill>
                  <a:srgbClr val="FF0000"/>
                </a:solidFill>
              </a:rPr>
              <a:t>Дьенеша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50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015" cy="683369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7" name="Штриховая стрелка вправо 6"/>
          <p:cNvSpPr/>
          <p:nvPr/>
        </p:nvSpPr>
        <p:spPr>
          <a:xfrm>
            <a:off x="1475656" y="620688"/>
            <a:ext cx="6840760" cy="792088"/>
          </a:xfrm>
          <a:prstGeom prst="striped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347864" y="832066"/>
            <a:ext cx="29614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Дивергентное мышление </a:t>
            </a:r>
            <a:endParaRPr lang="ru-RU" dirty="0"/>
          </a:p>
        </p:txBody>
      </p:sp>
      <p:pic>
        <p:nvPicPr>
          <p:cNvPr id="9" name="Picture 2" descr="C:\Users\byf\Desktop\подарки Д.М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747"/>
          <a:stretch/>
        </p:blipFill>
        <p:spPr bwMode="auto">
          <a:xfrm>
            <a:off x="683568" y="1334377"/>
            <a:ext cx="2396343" cy="209040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452602" y="3416845"/>
            <a:ext cx="3240360" cy="122413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818540" y="1556602"/>
            <a:ext cx="2929924" cy="76347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524610" y="3424781"/>
            <a:ext cx="309634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Рассмотри изображения на карточках (силуэты мешочков) и скажи, на что они похожи, какая игрушка может лежать в этих мешочках?</a:t>
            </a:r>
            <a:endParaRPr lang="ru-RU" sz="1400" dirty="0"/>
          </a:p>
        </p:txBody>
      </p:sp>
      <p:pic>
        <p:nvPicPr>
          <p:cNvPr id="13" name="Picture 2" descr="C:\Users\byf\Desktop\подарки Д.М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70" t="79733" r="18246"/>
          <a:stretch/>
        </p:blipFill>
        <p:spPr bwMode="auto">
          <a:xfrm>
            <a:off x="3799488" y="2008333"/>
            <a:ext cx="2615320" cy="144016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917948" y="1650568"/>
            <a:ext cx="280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Нарисуй картинку с помощью карточки!</a:t>
            </a:r>
            <a:endParaRPr lang="ru-RU" sz="1400" dirty="0"/>
          </a:p>
        </p:txBody>
      </p:sp>
      <p:pic>
        <p:nvPicPr>
          <p:cNvPr id="16" name="Picture 18" descr="рис1"/>
          <p:cNvPicPr>
            <a:picLocks noChangeAspect="1" noChangeArrowheads="1"/>
          </p:cNvPicPr>
          <p:nvPr/>
        </p:nvPicPr>
        <p:blipFill>
          <a:blip r:embed="rId6" cstate="print">
            <a:lum bright="-12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95" t="19386" r="1639" b="-668"/>
          <a:stretch>
            <a:fillRect/>
          </a:stretch>
        </p:blipFill>
        <p:spPr bwMode="auto">
          <a:xfrm>
            <a:off x="7020272" y="2370449"/>
            <a:ext cx="1776097" cy="411289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softEdge rad="63500"/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1" descr="рис13"/>
          <p:cNvPicPr>
            <a:picLocks noChangeAspect="1" noChangeArrowheads="1"/>
          </p:cNvPicPr>
          <p:nvPr/>
        </p:nvPicPr>
        <p:blipFill>
          <a:blip r:embed="rId7" cstate="print">
            <a:lum bright="-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46" t="3140" r="20183" b="2585"/>
          <a:stretch>
            <a:fillRect/>
          </a:stretch>
        </p:blipFill>
        <p:spPr bwMode="auto">
          <a:xfrm>
            <a:off x="4375462" y="3330671"/>
            <a:ext cx="1521992" cy="3155052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7" descr="рис11"/>
          <p:cNvPicPr>
            <a:picLocks noChangeAspect="1" noChangeArrowheads="1"/>
          </p:cNvPicPr>
          <p:nvPr/>
        </p:nvPicPr>
        <p:blipFill>
          <a:blip r:embed="rId8" cstate="print">
            <a:lum bright="-6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5" t="5577" r="9641" b="20183"/>
          <a:stretch>
            <a:fillRect/>
          </a:stretch>
        </p:blipFill>
        <p:spPr bwMode="auto">
          <a:xfrm>
            <a:off x="553093" y="4721938"/>
            <a:ext cx="2203241" cy="1632759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" name="Picture 17" descr="рисунок1"/>
          <p:cNvPicPr>
            <a:picLocks noChangeAspect="1" noChangeArrowheads="1"/>
          </p:cNvPicPr>
          <p:nvPr/>
        </p:nvPicPr>
        <p:blipFill>
          <a:blip r:embed="rId9" cstate="print">
            <a:lum bright="-24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" t="19389" r="18329" b="7465"/>
          <a:stretch>
            <a:fillRect/>
          </a:stretch>
        </p:blipFill>
        <p:spPr bwMode="auto">
          <a:xfrm>
            <a:off x="5652120" y="4483398"/>
            <a:ext cx="1866900" cy="1911350"/>
          </a:xfrm>
          <a:prstGeom prst="round2Same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4" descr="рис4"/>
          <p:cNvPicPr>
            <a:picLocks noChangeAspect="1" noChangeArrowheads="1"/>
          </p:cNvPicPr>
          <p:nvPr/>
        </p:nvPicPr>
        <p:blipFill>
          <a:blip r:embed="rId10" cstate="print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2" t="11263" r="36882" b="53008"/>
          <a:stretch>
            <a:fillRect/>
          </a:stretch>
        </p:blipFill>
        <p:spPr bwMode="auto">
          <a:xfrm>
            <a:off x="2846738" y="4709105"/>
            <a:ext cx="1733639" cy="1658424"/>
          </a:xfrm>
          <a:prstGeom prst="round2Same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62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0" y="24310"/>
            <a:ext cx="9140015" cy="683369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5247480" y="350246"/>
            <a:ext cx="330058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u="sng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Восприятие</a:t>
            </a:r>
            <a:endParaRPr lang="ru-RU" sz="4000" b="1" u="sng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332656"/>
            <a:ext cx="371896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u="sng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Воображение</a:t>
            </a:r>
            <a:endParaRPr lang="ru-RU" sz="4000" b="1" u="sng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83568" y="1332505"/>
            <a:ext cx="3528392" cy="142955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049938" y="1332505"/>
            <a:ext cx="3528392" cy="142955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719572" y="1373513"/>
            <a:ext cx="345638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- психический процесс создания образов, предметов, ситуаций путём комбинирования элементов прошлого опыта (задания близки по содержанию дивергентному мышлению)</a:t>
            </a:r>
            <a:endParaRPr lang="ru-RU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5049938" y="1377061"/>
            <a:ext cx="35283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- тесно связано с мышлением, памятью и вниманием. Задания ориентированы на формирование и развитие восприятия предметов, движений, пространства, времени, людей и отношений.</a:t>
            </a:r>
            <a:endParaRPr lang="ru-RU" sz="1400" dirty="0"/>
          </a:p>
        </p:txBody>
      </p:sp>
      <p:pic>
        <p:nvPicPr>
          <p:cNvPr id="19458" name="Picture 2" descr="C:\Users\byf\Desktop\что можно нар из овал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516" y="3356992"/>
            <a:ext cx="3075513" cy="22955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9459" name="Picture 3" descr="C:\Users\byf\Desktop\что здесь нарисовано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4920" y="2762057"/>
            <a:ext cx="4307359" cy="3281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03920" y="6068740"/>
            <a:ext cx="37720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</a:rPr>
              <a:t>Д/у «Что можно нарисовать из овала?»</a:t>
            </a:r>
            <a:endParaRPr lang="ru-RU" sz="14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45319" y="60687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</a:rPr>
              <a:t>Д/у «Что здесь нарисовано?»</a:t>
            </a:r>
            <a:endParaRPr lang="ru-RU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87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47" y="24310"/>
            <a:ext cx="9140015" cy="683369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5497551" y="350246"/>
            <a:ext cx="280044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u="sng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Внимание</a:t>
            </a:r>
            <a:endParaRPr lang="ru-RU" sz="4000" b="1" u="sng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80903" y="332656"/>
            <a:ext cx="21243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u="sng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Память</a:t>
            </a:r>
            <a:endParaRPr lang="ru-RU" sz="4000" b="1" u="sng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97232" y="1196752"/>
            <a:ext cx="3986860" cy="166444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064629" y="1197587"/>
            <a:ext cx="3528392" cy="166444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577660" y="1229591"/>
            <a:ext cx="386080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Способствует сохранению прошлого опыта, делает возможным его использование в разнообразной деятельности.</a:t>
            </a:r>
          </a:p>
          <a:p>
            <a:pPr algn="ctr"/>
            <a:r>
              <a:rPr lang="ru-RU" sz="1400" dirty="0" smtClean="0"/>
              <a:t>Преимущество не у того, у кого объём памяти больше, а у того, кто умеет в определённый момент извлечь из памяти нужную информацию.</a:t>
            </a:r>
            <a:endParaRPr lang="ru-RU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5064629" y="1260761"/>
            <a:ext cx="352839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Психическое явление, характеризующее сосредоточенность субъекта в данный момент времени на образе, предмете, событии, рассуждении…</a:t>
            </a:r>
          </a:p>
          <a:p>
            <a:pPr algn="ctr"/>
            <a:r>
              <a:rPr lang="ru-RU" sz="1400" dirty="0" smtClean="0"/>
              <a:t>Внимание бывает непроизвольным и произвольным.</a:t>
            </a:r>
            <a:endParaRPr lang="ru-RU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4200240" y="3613815"/>
            <a:ext cx="21830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</a:rPr>
              <a:t>Д/у «кто спрятался?»</a:t>
            </a:r>
            <a:endParaRPr lang="ru-RU" sz="14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37887" y="5867399"/>
            <a:ext cx="14041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</a:rPr>
              <a:t>Д/у «Цветы»</a:t>
            </a:r>
            <a:endParaRPr lang="ru-RU" sz="1400" b="1" dirty="0">
              <a:solidFill>
                <a:srgbClr val="FF0000"/>
              </a:solidFill>
            </a:endParaRPr>
          </a:p>
        </p:txBody>
      </p:sp>
      <p:pic>
        <p:nvPicPr>
          <p:cNvPr id="20482" name="Picture 2" descr="C:\Users\byf\Desktop\прятки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419"/>
          <a:stretch/>
        </p:blipFill>
        <p:spPr bwMode="auto">
          <a:xfrm>
            <a:off x="4200240" y="4197585"/>
            <a:ext cx="4679451" cy="172819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byf\Desktop\прятки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2" r="15329" b="40828"/>
          <a:stretch/>
        </p:blipFill>
        <p:spPr bwMode="auto">
          <a:xfrm>
            <a:off x="827584" y="2871396"/>
            <a:ext cx="3215958" cy="3601398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194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28" y="24552"/>
            <a:ext cx="9140015" cy="683369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621871" y="260648"/>
            <a:ext cx="586461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u="sng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Сказка на математике</a:t>
            </a:r>
            <a:endParaRPr lang="ru-RU" sz="4000" b="1" u="sng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33498" y="1042599"/>
            <a:ext cx="5954726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Часто задачи, которые ставит педагог перед детьми, не отвечают их потребностям и интересам. Дети не понимают значения, важности для них программных задач. В результате они не проявляют ни интереса, ни старания. Ребёнку очень важно знать, что то, что он делает, кому-то нужно. Но кому, в каком мире, нужны дорожки из геометрических фигур или нарисованный штрихами дождик?</a:t>
            </a:r>
          </a:p>
          <a:p>
            <a:pPr algn="ctr"/>
            <a:r>
              <a:rPr lang="ru-RU" sz="16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счастью, такой мир существует!</a:t>
            </a:r>
          </a:p>
          <a:p>
            <a:r>
              <a:rPr lang="ru-RU" sz="1400" dirty="0" smtClean="0"/>
              <a:t>Это удивительный мир игрушек и сказок! </a:t>
            </a:r>
          </a:p>
          <a:p>
            <a:r>
              <a:rPr lang="ru-RU" sz="1400" dirty="0" smtClean="0"/>
              <a:t>Только в этом прекрасном мире ребёнок может и должен полноценно жить и учиться!</a:t>
            </a:r>
            <a:endParaRPr lang="ru-RU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589007" y="3256731"/>
            <a:ext cx="796810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1400" dirty="0" smtClean="0"/>
              <a:t>Ребёнок должен знать, что результат его усилий необходим какому-нибудь игровому персонажу. У детей появится желание помочь одному из обитателей сказочного мира.</a:t>
            </a:r>
          </a:p>
          <a:p>
            <a:pPr marL="342900" indent="-342900">
              <a:buAutoNum type="arabicPeriod"/>
            </a:pPr>
            <a:r>
              <a:rPr lang="ru-RU" sz="1400" dirty="0" smtClean="0"/>
              <a:t>Необходимо показать, что игровые персонажи оказались в опасном положении, добиться отклика у детей. Ребёнок становится в позицию помощника, защитника!</a:t>
            </a:r>
          </a:p>
          <a:p>
            <a:pPr marL="342900" indent="-342900">
              <a:buAutoNum type="arabicPeriod"/>
            </a:pPr>
            <a:r>
              <a:rPr lang="ru-RU" sz="1400" dirty="0" smtClean="0"/>
              <a:t>Чтобы дети активно включились в работу, необходимо им объяснить, что для спасения героев сказки необходимо нарисовать именно такую дорожку…</a:t>
            </a:r>
          </a:p>
          <a:p>
            <a:pPr marL="342900" indent="-342900">
              <a:buAutoNum type="arabicPeriod"/>
            </a:pPr>
            <a:r>
              <a:rPr lang="ru-RU" sz="1400" dirty="0" smtClean="0"/>
              <a:t>Часто знаний для достижения поставленной цели, детям не хватает. Ребёнок начинает искать выход, думать…</a:t>
            </a:r>
            <a:endParaRPr lang="ru-RU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529698" y="5072613"/>
            <a:ext cx="7992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Дети ищут замок принца, потерянную туфельку Золушки, помогают маме-Козе спасти козлят, а Белоснежке приготовить сок для гномов…</a:t>
            </a:r>
            <a:endParaRPr lang="ru-RU" sz="14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21871" y="5615216"/>
            <a:ext cx="7878438" cy="86347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685049" y="5677623"/>
            <a:ext cx="77520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</a:rPr>
              <a:t>Обучение должно быть таким, чтобы оно вызывало напряжение, усилие мысли, но не вызывало усталости, страха и нежелания учиться раньше, чем ребёнок придёт в школу!</a:t>
            </a:r>
            <a:endParaRPr lang="ru-RU" sz="1400" b="1" dirty="0">
              <a:solidFill>
                <a:srgbClr val="FF0000"/>
              </a:solidFill>
            </a:endParaRPr>
          </a:p>
        </p:txBody>
      </p:sp>
      <p:pic>
        <p:nvPicPr>
          <p:cNvPr id="21506" name="Picture 2" descr="C:\Users\byf\Desktop\теремок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DFF"/>
              </a:clrFrom>
              <a:clrTo>
                <a:srgbClr val="FCFD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36587"/>
            <a:ext cx="2872711" cy="2983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892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ежевые кирпичи">
  <a:themeElements>
    <a:clrScheme name="Тема Office 1">
      <a:dk1>
        <a:srgbClr val="000000"/>
      </a:dk1>
      <a:lt1>
        <a:srgbClr val="FAF0E6"/>
      </a:lt1>
      <a:dk2>
        <a:srgbClr val="000000"/>
      </a:dk2>
      <a:lt2>
        <a:srgbClr val="8C8C8C"/>
      </a:lt2>
      <a:accent1>
        <a:srgbClr val="E9BD91"/>
      </a:accent1>
      <a:accent2>
        <a:srgbClr val="CE9A63"/>
      </a:accent2>
      <a:accent3>
        <a:srgbClr val="FCF6F0"/>
      </a:accent3>
      <a:accent4>
        <a:srgbClr val="000000"/>
      </a:accent4>
      <a:accent5>
        <a:srgbClr val="F2DBC7"/>
      </a:accent5>
      <a:accent6>
        <a:srgbClr val="BA8B59"/>
      </a:accent6>
      <a:hlink>
        <a:srgbClr val="AD6521"/>
      </a:hlink>
      <a:folHlink>
        <a:srgbClr val="6B4D29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AF0E6"/>
        </a:lt1>
        <a:dk2>
          <a:srgbClr val="000000"/>
        </a:dk2>
        <a:lt2>
          <a:srgbClr val="8C8C8C"/>
        </a:lt2>
        <a:accent1>
          <a:srgbClr val="E9BD91"/>
        </a:accent1>
        <a:accent2>
          <a:srgbClr val="CE9A63"/>
        </a:accent2>
        <a:accent3>
          <a:srgbClr val="FCF6F0"/>
        </a:accent3>
        <a:accent4>
          <a:srgbClr val="000000"/>
        </a:accent4>
        <a:accent5>
          <a:srgbClr val="F2DBC7"/>
        </a:accent5>
        <a:accent6>
          <a:srgbClr val="BA8B59"/>
        </a:accent6>
        <a:hlink>
          <a:srgbClr val="AD6521"/>
        </a:hlink>
        <a:folHlink>
          <a:srgbClr val="6B4D2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AF0E6"/>
        </a:lt1>
        <a:dk2>
          <a:srgbClr val="000000"/>
        </a:dk2>
        <a:lt2>
          <a:srgbClr val="8C8C8C"/>
        </a:lt2>
        <a:accent1>
          <a:srgbClr val="F2E540"/>
        </a:accent1>
        <a:accent2>
          <a:srgbClr val="FFC081"/>
        </a:accent2>
        <a:accent3>
          <a:srgbClr val="FCF6F0"/>
        </a:accent3>
        <a:accent4>
          <a:srgbClr val="000000"/>
        </a:accent4>
        <a:accent5>
          <a:srgbClr val="F7F0AF"/>
        </a:accent5>
        <a:accent6>
          <a:srgbClr val="E7AE74"/>
        </a:accent6>
        <a:hlink>
          <a:srgbClr val="DB9C38"/>
        </a:hlink>
        <a:folHlink>
          <a:srgbClr val="DD523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AF0E6"/>
        </a:lt1>
        <a:dk2>
          <a:srgbClr val="000000"/>
        </a:dk2>
        <a:lt2>
          <a:srgbClr val="8C8C8C"/>
        </a:lt2>
        <a:accent1>
          <a:srgbClr val="91BFED"/>
        </a:accent1>
        <a:accent2>
          <a:srgbClr val="90ECDA"/>
        </a:accent2>
        <a:accent3>
          <a:srgbClr val="FCF6F0"/>
        </a:accent3>
        <a:accent4>
          <a:srgbClr val="000000"/>
        </a:accent4>
        <a:accent5>
          <a:srgbClr val="C7DCF4"/>
        </a:accent5>
        <a:accent6>
          <a:srgbClr val="82D6C5"/>
        </a:accent6>
        <a:hlink>
          <a:srgbClr val="384BDB"/>
        </a:hlink>
        <a:folHlink>
          <a:srgbClr val="DB8A3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AF0E6"/>
        </a:lt1>
        <a:dk2>
          <a:srgbClr val="000000"/>
        </a:dk2>
        <a:lt2>
          <a:srgbClr val="8C8C8C"/>
        </a:lt2>
        <a:accent1>
          <a:srgbClr val="FFEA81"/>
        </a:accent1>
        <a:accent2>
          <a:srgbClr val="FFC081"/>
        </a:accent2>
        <a:accent3>
          <a:srgbClr val="FCF6F0"/>
        </a:accent3>
        <a:accent4>
          <a:srgbClr val="000000"/>
        </a:accent4>
        <a:accent5>
          <a:srgbClr val="FFF3C1"/>
        </a:accent5>
        <a:accent6>
          <a:srgbClr val="E7AE74"/>
        </a:accent6>
        <a:hlink>
          <a:srgbClr val="388ADB"/>
        </a:hlink>
        <a:folHlink>
          <a:srgbClr val="9C3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C8C8C"/>
        </a:lt2>
        <a:accent1>
          <a:srgbClr val="E9BD91"/>
        </a:accent1>
        <a:accent2>
          <a:srgbClr val="CE9A63"/>
        </a:accent2>
        <a:accent3>
          <a:srgbClr val="FFFFFF"/>
        </a:accent3>
        <a:accent4>
          <a:srgbClr val="000000"/>
        </a:accent4>
        <a:accent5>
          <a:srgbClr val="F2DBC7"/>
        </a:accent5>
        <a:accent6>
          <a:srgbClr val="BA8B59"/>
        </a:accent6>
        <a:hlink>
          <a:srgbClr val="AD6521"/>
        </a:hlink>
        <a:folHlink>
          <a:srgbClr val="6B4D2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C8C8C"/>
        </a:lt2>
        <a:accent1>
          <a:srgbClr val="F2E540"/>
        </a:accent1>
        <a:accent2>
          <a:srgbClr val="FFC081"/>
        </a:accent2>
        <a:accent3>
          <a:srgbClr val="FFFFFF"/>
        </a:accent3>
        <a:accent4>
          <a:srgbClr val="000000"/>
        </a:accent4>
        <a:accent5>
          <a:srgbClr val="F7F0AF"/>
        </a:accent5>
        <a:accent6>
          <a:srgbClr val="E7AE74"/>
        </a:accent6>
        <a:hlink>
          <a:srgbClr val="DB9C38"/>
        </a:hlink>
        <a:folHlink>
          <a:srgbClr val="DD523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C8C8C"/>
        </a:lt2>
        <a:accent1>
          <a:srgbClr val="91BFED"/>
        </a:accent1>
        <a:accent2>
          <a:srgbClr val="90ECDA"/>
        </a:accent2>
        <a:accent3>
          <a:srgbClr val="FFFFFF"/>
        </a:accent3>
        <a:accent4>
          <a:srgbClr val="000000"/>
        </a:accent4>
        <a:accent5>
          <a:srgbClr val="C7DCF4"/>
        </a:accent5>
        <a:accent6>
          <a:srgbClr val="82D6C5"/>
        </a:accent6>
        <a:hlink>
          <a:srgbClr val="384BDB"/>
        </a:hlink>
        <a:folHlink>
          <a:srgbClr val="DB8A3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0000"/>
        </a:dk1>
        <a:lt1>
          <a:srgbClr val="FFFFFF"/>
        </a:lt1>
        <a:dk2>
          <a:srgbClr val="000000"/>
        </a:dk2>
        <a:lt2>
          <a:srgbClr val="8C8C8C"/>
        </a:lt2>
        <a:accent1>
          <a:srgbClr val="FFEA81"/>
        </a:accent1>
        <a:accent2>
          <a:srgbClr val="FFC081"/>
        </a:accent2>
        <a:accent3>
          <a:srgbClr val="FFFFFF"/>
        </a:accent3>
        <a:accent4>
          <a:srgbClr val="000000"/>
        </a:accent4>
        <a:accent5>
          <a:srgbClr val="FFF3C1"/>
        </a:accent5>
        <a:accent6>
          <a:srgbClr val="E7AE74"/>
        </a:accent6>
        <a:hlink>
          <a:srgbClr val="388ADB"/>
        </a:hlink>
        <a:folHlink>
          <a:srgbClr val="9C38D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бежевые кирпичи</Template>
  <TotalTime>183</TotalTime>
  <Words>670</Words>
  <Application>Microsoft Office PowerPoint</Application>
  <PresentationFormat>Экран (4:3)</PresentationFormat>
  <Paragraphs>57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бежевые кирпичи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byf; Копылова И.В.</dc:creator>
  <cp:keywords>мышление, память, внимание</cp:keywords>
  <cp:lastModifiedBy>byf</cp:lastModifiedBy>
  <cp:revision>21</cp:revision>
  <dcterms:created xsi:type="dcterms:W3CDTF">2013-03-23T11:43:38Z</dcterms:created>
  <dcterms:modified xsi:type="dcterms:W3CDTF">2013-03-23T15:03:29Z</dcterms:modified>
  <cp:category>дошкольное воспитание</cp:category>
</cp:coreProperties>
</file>