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4" r:id="rId8"/>
    <p:sldId id="270" r:id="rId9"/>
    <p:sldId id="277" r:id="rId10"/>
    <p:sldId id="271" r:id="rId11"/>
    <p:sldId id="272" r:id="rId12"/>
    <p:sldId id="279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6CBF95-71EA-4439-A64F-4A1CE8B174B4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188FD3-1BA4-4EF4-A2AD-01CBA6895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i="1" dirty="0" err="1" smtClean="0">
                <a:solidFill>
                  <a:schemeClr val="tx1"/>
                </a:solidFill>
              </a:rPr>
              <a:t>Шамаева</a:t>
            </a:r>
            <a:r>
              <a:rPr lang="ru-RU" sz="3100" i="1" dirty="0" smtClean="0">
                <a:solidFill>
                  <a:schemeClr val="tx1"/>
                </a:solidFill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</a:rPr>
              <a:t>ольга</a:t>
            </a:r>
            <a:r>
              <a:rPr lang="ru-RU" sz="3100" i="1" dirty="0" smtClean="0">
                <a:solidFill>
                  <a:schemeClr val="tx1"/>
                </a:solidFill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</a:rPr>
              <a:t>радионовна</a:t>
            </a:r>
            <a:r>
              <a:rPr lang="ru-RU" sz="3100" i="1" dirty="0" smtClean="0">
                <a:solidFill>
                  <a:schemeClr val="tx1"/>
                </a:solidFill>
              </a:rPr>
              <a:t/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/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использование технологии проектирования в работе с младшими школьниками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Родион\Desktop\ДЕНЬ РОЖД\DSCN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824536" cy="367240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«Средняя общеобразовательная школа №3»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г.Когалыма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1368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rgbClr val="0070C0"/>
                </a:solidFill>
              </a:rPr>
              <a:t>Общеучебные</a:t>
            </a:r>
            <a:r>
              <a:rPr lang="ru-RU" sz="2400" b="1" i="1" dirty="0" smtClean="0">
                <a:solidFill>
                  <a:srgbClr val="0070C0"/>
                </a:solidFill>
              </a:rPr>
              <a:t> умения и навыки, формирующиеся в процессе проектной деятельности.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Рефлексивные умения: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осмыслить задачу, для решения которой недостаточно знаний.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отвечать на вопрос: чему нужно научиться для решения поставленной задачи?</a:t>
            </a:r>
          </a:p>
          <a:p>
            <a:pPr marL="0" indent="0">
              <a:buClrTx/>
              <a:buNone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Поисковые (исследовательские) умения: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самостоятельно генерировать идеи, т.е. изобретать способ действия, привлекая знания из различных областей.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самостоятельно находить недостающую информацию в информационном поле.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запросить недостающую информацию у эксперта (учителя, консультанта, специалиста).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находить несколько вариантов решения проблемы.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выдвигать гипотезы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устанавливать причинно- следственные связи.</a:t>
            </a:r>
          </a:p>
          <a:p>
            <a:pPr marL="0" indent="0">
              <a:buClrTx/>
              <a:buNone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Навыки оценочной самостоятельности.</a:t>
            </a:r>
          </a:p>
          <a:p>
            <a:pPr marL="0" indent="0">
              <a:buClrTx/>
              <a:buNone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Умения и навыки работы в сотрудничестве: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коллективного планирования.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взаимодействовать с любым партнером.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взаимопомощи в группе в решении общих задач.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делового партнерского общения.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находить и исправлять ошибки в работе других участников группы.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Эльвира\Desktop\оля\ъъъ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861048"/>
            <a:ext cx="181850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3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картинки\Рисунок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268760"/>
            <a:ext cx="7200800" cy="558924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ru-RU" sz="1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Коммуникативные умения: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инициировать учебное взаимодействие со взрослым- вступать в диалог, задавать вопросы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т.д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вести дискуссию.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отстаивать свою точку зрения.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находить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компромисс.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интервьюирования, устного опроса и т.д.</a:t>
            </a:r>
          </a:p>
          <a:p>
            <a:pPr marL="0" indent="0">
              <a:buClrTx/>
              <a:buNone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Презентационные умения и навыки: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монологической речи.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уверенно держать себя во время выступления.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Артистические умения.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использовать различные средства наглядности при выступлении.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отвечать на незапланированные вопросы.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157192"/>
            <a:ext cx="1656184" cy="13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9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Радион\Desktop\семинар\iCA8N5H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86256"/>
            <a:ext cx="3714776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836712"/>
            <a:ext cx="7829550" cy="4968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900" b="1" cap="none" dirty="0" smtClean="0">
                <a:solidFill>
                  <a:srgbClr val="FF0000"/>
                </a:solidFill>
                <a:latin typeface="Times New Roman" pitchFamily="18" charset="0"/>
              </a:rPr>
              <a:t>Формы проекта:</a:t>
            </a:r>
            <a:r>
              <a:rPr lang="ru-RU" sz="3400" b="1" cap="none" dirty="0" smtClean="0">
                <a:solidFill>
                  <a:srgbClr val="C9259E"/>
                </a:solidFill>
                <a:latin typeface="Times New Roman" pitchFamily="18" charset="0"/>
              </a:rPr>
              <a:t/>
            </a:r>
            <a:br>
              <a:rPr lang="ru-RU" sz="3400" b="1" cap="none" dirty="0" smtClean="0">
                <a:solidFill>
                  <a:srgbClr val="C9259E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>видеофильм;</a:t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>репортаж, интервью</a:t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>презентация;</a:t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>публикации;</a:t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>буклеты;</a:t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>газеты, стенгазеты, кроссворды;</a:t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>выставка, коллаж.</a:t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b="1" cap="none" dirty="0" smtClean="0">
                <a:solidFill>
                  <a:srgbClr val="006600"/>
                </a:solidFill>
                <a:latin typeface="Times New Roman" pitchFamily="18" charset="0"/>
              </a:rPr>
            </a:br>
            <a:endParaRPr lang="ru-RU" b="1" cap="none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3" name="Рисунок 2" descr="http://vesnuchki.ucoz.ru/konkurs/j0424488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1686">
            <a:off x="94028" y="408236"/>
            <a:ext cx="2525181" cy="123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492896"/>
            <a:ext cx="273630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Проект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328592" cy="275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51845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79912" y="764704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С точки зрения учащегося- </a:t>
            </a:r>
            <a:r>
              <a:rPr lang="ru-RU" dirty="0" smtClean="0"/>
              <a:t>это возможность делать что-то интересное самому, это деятельность, позволяющая проявить себя, попробовать свои силы, это деятельность, направленная на решение интересной проблемы.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4293096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С точки зрения учителя- </a:t>
            </a:r>
            <a:r>
              <a:rPr lang="ru-RU" dirty="0" smtClean="0"/>
              <a:t>это дидактическое средство, позволяющее обучать проектированию, т.е. целенаправленной деятельности по нахождению способа решения проблемы путем решения задач, вытекающих из этой проблемы при рассмотрении ее в определенной ситуации.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987824" y="2780928"/>
            <a:ext cx="504056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87824" y="3789040"/>
            <a:ext cx="72008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Радион\Desktop\барышникова\IMG_0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627783" cy="1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Радион\Desktop\барышникова\IMG_0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93123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 rot="1307533">
            <a:off x="3008467" y="610816"/>
            <a:ext cx="5400600" cy="3642027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vesnuchki.ucoz.ru/konkurs/j0424488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98464">
            <a:off x="2230" y="3113127"/>
            <a:ext cx="4933632" cy="332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проектов в стандартах второго поколения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sz="2900" dirty="0" smtClean="0">
                <a:solidFill>
                  <a:schemeClr val="tx1"/>
                </a:solidFill>
              </a:rPr>
              <a:t>Федеральные </a:t>
            </a:r>
            <a:r>
              <a:rPr lang="ru-RU" sz="2900" dirty="0">
                <a:solidFill>
                  <a:schemeClr val="tx1"/>
                </a:solidFill>
              </a:rPr>
              <a:t>государственные стандарты общего образования среди требований к освоению основных общеобразовательных программ выделяют </a:t>
            </a:r>
            <a:r>
              <a:rPr lang="ru-RU" sz="2900" dirty="0" err="1" smtClean="0">
                <a:solidFill>
                  <a:schemeClr val="tx1"/>
                </a:solidFill>
              </a:rPr>
              <a:t>предметные,метапредметные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>
                <a:solidFill>
                  <a:schemeClr val="tx1"/>
                </a:solidFill>
              </a:rPr>
              <a:t>и </a:t>
            </a:r>
            <a:r>
              <a:rPr lang="ru-RU" sz="2900" dirty="0" smtClean="0">
                <a:solidFill>
                  <a:schemeClr val="tx1"/>
                </a:solidFill>
              </a:rPr>
              <a:t>личностные результаты</a:t>
            </a:r>
            <a:r>
              <a:rPr lang="ru-RU" sz="2900" dirty="0">
                <a:solidFill>
                  <a:schemeClr val="tx1"/>
                </a:solidFill>
              </a:rPr>
              <a:t>.</a:t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/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Под </a:t>
            </a:r>
            <a:r>
              <a:rPr lang="ru-RU" sz="2900" i="1" dirty="0">
                <a:solidFill>
                  <a:srgbClr val="00B050"/>
                </a:solidFill>
              </a:rPr>
              <a:t>предметными результатами</a:t>
            </a:r>
            <a:r>
              <a:rPr lang="ru-RU" sz="2900" dirty="0">
                <a:solidFill>
                  <a:schemeClr val="tx1"/>
                </a:solidFill>
              </a:rPr>
              <a:t> образовательной деятельности понимается усвоение учениками конкретных элементов социального опыта, изучаемого в рамках отдельного учебного предмета, — знаний, умений и навыков, опыта решения проблем, опыта творческой деятельности. Под </a:t>
            </a:r>
            <a:r>
              <a:rPr lang="ru-RU" sz="2900" i="1" dirty="0" err="1">
                <a:solidFill>
                  <a:srgbClr val="00B050"/>
                </a:solidFill>
              </a:rPr>
              <a:t>метапредметными</a:t>
            </a:r>
            <a:r>
              <a:rPr lang="ru-RU" sz="2900" i="1" dirty="0">
                <a:solidFill>
                  <a:srgbClr val="00B050"/>
                </a:solidFill>
              </a:rPr>
              <a:t> результатами</a:t>
            </a:r>
            <a:r>
              <a:rPr lang="ru-RU" sz="2900" dirty="0">
                <a:solidFill>
                  <a:schemeClr val="tx1"/>
                </a:solidFill>
              </a:rPr>
              <a:t> понимаются освоенные учащимися на базе одного, нескольких или всех учебных предметов способы деятельности, применимые как в рамках образовательного процесса, так и при решении проблем в реальных жизненных ситуациях. Под </a:t>
            </a:r>
            <a:r>
              <a:rPr lang="ru-RU" sz="2900" i="1" dirty="0">
                <a:solidFill>
                  <a:srgbClr val="00B050"/>
                </a:solidFill>
              </a:rPr>
              <a:t>личностными результатами</a:t>
            </a:r>
            <a:r>
              <a:rPr lang="ru-RU" sz="2900" dirty="0">
                <a:solidFill>
                  <a:schemeClr val="tx1"/>
                </a:solidFill>
              </a:rPr>
              <a:t> понимается сформировавшаяся в образовательном процессе система ценностных отношений обучающихся к себе, другим участникам образовательного процесса, самому образовательному процессу и его результатам. </a:t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/>
            </a:r>
            <a:br>
              <a:rPr lang="ru-RU" sz="29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Одним из способов достижения этих результатов является </a:t>
            </a:r>
            <a:r>
              <a:rPr lang="ru-RU" sz="2900" b="1" u="sng" dirty="0">
                <a:solidFill>
                  <a:srgbClr val="FF0000"/>
                </a:solidFill>
              </a:rPr>
              <a:t>метод проектов.</a:t>
            </a:r>
            <a:r>
              <a:rPr lang="ru-RU" sz="2900" dirty="0">
                <a:solidFill>
                  <a:srgbClr val="FF0000"/>
                </a:solidFill>
              </a:rPr>
              <a:t> </a:t>
            </a:r>
            <a:r>
              <a:rPr lang="ru-RU" sz="2900" dirty="0">
                <a:solidFill>
                  <a:schemeClr val="tx1"/>
                </a:solidFill>
              </a:rPr>
              <a:t>Проектный метод входит в жизнь как требование времени, своего рода ответ системы образования на социальный заказ государства и родительской общественности. Метод проектов – один из инновационных интерактивных методов современного обучения. Практика использования этого метода показывает, что «вместе учиться не только легче и интереснее, но и значительно эффективнее». 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а ну-ка, педагоги\Photo%200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400" y="5196341"/>
            <a:ext cx="1512168" cy="156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Основной тезис современного понимания метода проектов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G:\а ну-ка, педагоги\Photo%200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052736"/>
            <a:ext cx="1592627" cy="18002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79512" y="1988840"/>
            <a:ext cx="8424936" cy="3924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«Я знаю, для чего мне надо все, что я познаю. Я знаю, где и как я могу это применить.»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Цель проектного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5429"/>
            <a:ext cx="8676456" cy="4525963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212976"/>
            <a:ext cx="8058819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самостоятельно и охотно приобретают недостающие знания из разных источников.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учатся пользоваться приобретенными знаниями для решения познавательных и практических задач.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Приобретают коммуникативных умений при работе в разных группах.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Развивают исследовательские умения (умения выявления проблем, сбора информации, наблюдения, проведения эксперимента, анализа, построения гипотез, общения).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Развивают системное мышление.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57711" y="1412776"/>
            <a:ext cx="6153645" cy="18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Создание условий, при которых учащиеся: </a:t>
            </a:r>
          </a:p>
        </p:txBody>
      </p:sp>
      <p:pic>
        <p:nvPicPr>
          <p:cNvPr id="7" name="Picture 6" descr="j03369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336" y="332656"/>
            <a:ext cx="13210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Показатели готовности младших школьников к эффективной проектной деятельности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Во-первых</a:t>
            </a:r>
            <a:r>
              <a:rPr lang="ru-RU" sz="2000" dirty="0">
                <a:solidFill>
                  <a:schemeClr val="tx1"/>
                </a:solidFill>
              </a:rPr>
              <a:t>, это </a:t>
            </a:r>
            <a:r>
              <a:rPr lang="ru-RU" sz="2000" dirty="0" err="1">
                <a:solidFill>
                  <a:schemeClr val="tx1"/>
                </a:solidFill>
              </a:rPr>
              <a:t>сформированность</a:t>
            </a:r>
            <a:r>
              <a:rPr lang="ru-RU" sz="2000" dirty="0">
                <a:solidFill>
                  <a:schemeClr val="tx1"/>
                </a:solidFill>
              </a:rPr>
              <a:t> у учащихся ряда </a:t>
            </a:r>
            <a:r>
              <a:rPr lang="ru-RU" sz="2000" dirty="0">
                <a:solidFill>
                  <a:srgbClr val="FF0000"/>
                </a:solidFill>
              </a:rPr>
              <a:t>коммуникативных умений, </a:t>
            </a:r>
            <a:r>
              <a:rPr lang="ru-RU" sz="2000" dirty="0">
                <a:solidFill>
                  <a:schemeClr val="tx1"/>
                </a:solidFill>
              </a:rPr>
              <a:t>лежащих в основе эффективных социально-интеллектуальных взаимодействий в процессе обучения, к которым относится:</a:t>
            </a:r>
          </a:p>
          <a:p>
            <a:pPr lvl="0">
              <a:buClrTx/>
            </a:pPr>
            <a:r>
              <a:rPr lang="ru-RU" sz="2000" dirty="0">
                <a:solidFill>
                  <a:schemeClr val="tx1"/>
                </a:solidFill>
              </a:rPr>
              <a:t>умение спрашивать (выяснять точки зрения других учеников, делать запрос учителю в ситуации “дефицита” информации или способов действий);</a:t>
            </a:r>
          </a:p>
          <a:p>
            <a:pPr lvl="0">
              <a:buClrTx/>
            </a:pPr>
            <a:r>
              <a:rPr lang="ru-RU" sz="2000" dirty="0">
                <a:solidFill>
                  <a:schemeClr val="tx1"/>
                </a:solidFill>
              </a:rPr>
              <a:t>умение управлять голосом (говорить четко, регулируя громкость голоса в зависимости от ситуации, чтобы все слышали);</a:t>
            </a:r>
          </a:p>
          <a:p>
            <a:pPr lvl="0">
              <a:buClrTx/>
              <a:buFont typeface="Wingdings 2" pitchFamily="18" charset="2"/>
              <a:buChar char=""/>
            </a:pPr>
            <a:r>
              <a:rPr lang="ru-RU" sz="2000" dirty="0">
                <a:solidFill>
                  <a:schemeClr val="tx1"/>
                </a:solidFill>
              </a:rPr>
              <a:t>умение выражать свою точку зрения (понятно для всех формулировать свое мнение, аргументировано, его доказывать);</a:t>
            </a:r>
          </a:p>
          <a:p>
            <a:pPr lvl="0">
              <a:buClrTx/>
            </a:pPr>
            <a:r>
              <a:rPr lang="ru-RU" sz="2000" dirty="0">
                <a:solidFill>
                  <a:schemeClr val="tx1"/>
                </a:solidFill>
              </a:rPr>
              <a:t>умение договариваться (выбирать в доброжелательной атмосфере самое верное, рациональное, оригинальное решение, рассуждение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Данные </a:t>
            </a:r>
            <a:r>
              <a:rPr lang="ru-RU" sz="2000" dirty="0">
                <a:solidFill>
                  <a:schemeClr val="tx1"/>
                </a:solidFill>
              </a:rPr>
              <a:t>умения формируются с первых дней ребенка в школе, когда дети совместно с учителем в учебных ситуациях “открывают” и доступно для себя формулируют необходимые “Правила общения”, регулирующие как внешнюю сторону, построение высказываний, так и внутреннюю сторону, содержание высказываний.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Picture 4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81128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01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56184" cy="13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:\картинки\Рисунок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1" t="1529" b="642"/>
          <a:stretch>
            <a:fillRect/>
          </a:stretch>
        </p:blipFill>
        <p:spPr bwMode="auto">
          <a:xfrm>
            <a:off x="4139952" y="4437112"/>
            <a:ext cx="140364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38742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         Вторым </a:t>
            </a:r>
            <a:r>
              <a:rPr lang="ru-RU" sz="6400" b="1" dirty="0">
                <a:solidFill>
                  <a:schemeClr val="tx1"/>
                </a:solidFill>
              </a:rPr>
              <a:t>показателем</a:t>
            </a:r>
            <a:r>
              <a:rPr lang="ru-RU" sz="6400" dirty="0">
                <a:solidFill>
                  <a:schemeClr val="tx1"/>
                </a:solidFill>
              </a:rPr>
              <a:t> готовности младших школьников к проектной деятельности выступает развитие мышления учащихся, определенная “</a:t>
            </a:r>
            <a:r>
              <a:rPr lang="ru-RU" sz="6400" dirty="0">
                <a:solidFill>
                  <a:srgbClr val="00B050"/>
                </a:solidFill>
              </a:rPr>
              <a:t>интеллектуальная зрелость”. </a:t>
            </a:r>
            <a:r>
              <a:rPr lang="ru-RU" sz="6400" dirty="0">
                <a:solidFill>
                  <a:schemeClr val="tx1"/>
                </a:solidFill>
              </a:rPr>
              <a:t>Прежде всего, имеется в виду </a:t>
            </a:r>
            <a:r>
              <a:rPr lang="ru-RU" sz="6400" dirty="0" err="1">
                <a:solidFill>
                  <a:schemeClr val="tx1"/>
                </a:solidFill>
              </a:rPr>
              <a:t>сформированность</a:t>
            </a:r>
            <a:r>
              <a:rPr lang="ru-RU" sz="6400" dirty="0">
                <a:solidFill>
                  <a:schemeClr val="tx1"/>
                </a:solidFill>
              </a:rPr>
              <a:t> обобщенности умственных действий как интегративной характеристики, включающей в себя:</a:t>
            </a:r>
          </a:p>
          <a:p>
            <a:pPr lvl="0">
              <a:buClrTx/>
            </a:pPr>
            <a:r>
              <a:rPr lang="ru-RU" sz="6400" dirty="0">
                <a:solidFill>
                  <a:srgbClr val="C00000"/>
                </a:solidFill>
              </a:rPr>
              <a:t>развитие аналитико-синтетических действий;</a:t>
            </a:r>
          </a:p>
          <a:p>
            <a:pPr lvl="0">
              <a:buClrTx/>
            </a:pPr>
            <a:r>
              <a:rPr lang="ru-RU" sz="6400" dirty="0" err="1">
                <a:solidFill>
                  <a:srgbClr val="C00000"/>
                </a:solidFill>
              </a:rPr>
              <a:t>сформированность</a:t>
            </a:r>
            <a:r>
              <a:rPr lang="ru-RU" sz="6400" dirty="0">
                <a:solidFill>
                  <a:srgbClr val="C00000"/>
                </a:solidFill>
              </a:rPr>
              <a:t> алгоритма сравнительного анализа;</a:t>
            </a:r>
          </a:p>
          <a:p>
            <a:pPr lvl="0">
              <a:buClrTx/>
            </a:pPr>
            <a:r>
              <a:rPr lang="ru-RU" sz="6400" dirty="0">
                <a:solidFill>
                  <a:srgbClr val="C00000"/>
                </a:solidFill>
              </a:rPr>
              <a:t>умение вычленять существенный признак, соотношение данных, составляющих условие задачи;</a:t>
            </a:r>
          </a:p>
          <a:p>
            <a:pPr lvl="0">
              <a:buClrTx/>
            </a:pPr>
            <a:r>
              <a:rPr lang="ru-RU" sz="6400" dirty="0">
                <a:solidFill>
                  <a:srgbClr val="C00000"/>
                </a:solidFill>
              </a:rPr>
              <a:t>возможность выделять общий способ действий;</a:t>
            </a:r>
          </a:p>
          <a:p>
            <a:pPr lvl="0">
              <a:buClrTx/>
            </a:pPr>
            <a:r>
              <a:rPr lang="ru-RU" sz="6400" dirty="0">
                <a:solidFill>
                  <a:srgbClr val="C00000"/>
                </a:solidFill>
              </a:rPr>
              <a:t>перенос общего способа действий на другие учебные задачи</a:t>
            </a:r>
            <a:r>
              <a:rPr lang="ru-RU" sz="6400" dirty="0" smtClean="0">
                <a:solidFill>
                  <a:srgbClr val="C00000"/>
                </a:solidFill>
              </a:rPr>
              <a:t>.</a:t>
            </a:r>
            <a:r>
              <a:rPr lang="ru-RU" sz="6400" dirty="0">
                <a:solidFill>
                  <a:srgbClr val="C00000"/>
                </a:solidFill>
              </a:rPr>
              <a:t> </a:t>
            </a:r>
            <a:endParaRPr lang="ru-RU" sz="6400" dirty="0" smtClean="0">
              <a:solidFill>
                <a:srgbClr val="C00000"/>
              </a:solidFill>
            </a:endParaRPr>
          </a:p>
          <a:p>
            <a:pPr lvl="0"/>
            <a:endParaRPr lang="ru-RU" sz="6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34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В качестве </a:t>
            </a:r>
            <a:r>
              <a:rPr lang="ru-RU" sz="1600" b="1" dirty="0" smtClean="0">
                <a:solidFill>
                  <a:schemeClr val="tx1"/>
                </a:solidFill>
              </a:rPr>
              <a:t>третьего</a:t>
            </a:r>
            <a:r>
              <a:rPr lang="ru-RU" sz="1600" dirty="0" smtClean="0">
                <a:solidFill>
                  <a:schemeClr val="tx1"/>
                </a:solidFill>
              </a:rPr>
              <a:t> показателя готовности младших школьников к эффективной проектной деятельности рассматриваются опыт развернутой, содержательной, дифференцированной </a:t>
            </a:r>
            <a:r>
              <a:rPr lang="ru-RU" sz="1600" dirty="0" err="1" smtClean="0">
                <a:solidFill>
                  <a:schemeClr val="tx1"/>
                </a:solidFill>
              </a:rPr>
              <a:t>самооценочной</a:t>
            </a:r>
            <a:r>
              <a:rPr lang="ru-RU" sz="1600" dirty="0" smtClean="0">
                <a:solidFill>
                  <a:schemeClr val="tx1"/>
                </a:solidFill>
              </a:rPr>
              <a:t> и оценочной деятельности, которая способствует формированию у детей следующих необходимых умений:</a:t>
            </a:r>
          </a:p>
          <a:p>
            <a:pPr lvl="0">
              <a:buClr>
                <a:srgbClr val="00206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адекватно оценивать свою работу и работу одноклассников;</a:t>
            </a:r>
          </a:p>
          <a:p>
            <a:pPr lvl="0">
              <a:buClr>
                <a:srgbClr val="00206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обоснованно и доброжелательно оценивать как результат, так и процесс решения учебной задачи с акцентом на положительное;</a:t>
            </a:r>
          </a:p>
          <a:p>
            <a:pPr lvl="0">
              <a:buClr>
                <a:srgbClr val="00206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выделяя недостатки, делать конструктивные пожелания, замечания.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Радион\Desktop\барышникова\IMG_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Радион\Desktop\барышникова\IMG_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69" y="3829689"/>
            <a:ext cx="4773613" cy="6699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467544" y="2825867"/>
            <a:ext cx="3456384" cy="18722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Этапы проектной деятельности младших школьников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55" y="2517627"/>
            <a:ext cx="4666883" cy="6706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28" y="4982094"/>
            <a:ext cx="4773613" cy="6699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12714" y="2708920"/>
            <a:ext cx="37757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ланирующий-подготовительный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3979986"/>
            <a:ext cx="3816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нформационно- операционный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88779" y="5132391"/>
            <a:ext cx="33436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рефлексивно-оценочный       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203848" y="1772816"/>
            <a:ext cx="936104" cy="1120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671900" y="2893586"/>
            <a:ext cx="622610" cy="247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51920" y="4164651"/>
            <a:ext cx="442590" cy="184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052" idx="1"/>
          </p:cNvCxnSpPr>
          <p:nvPr/>
        </p:nvCxnSpPr>
        <p:spPr>
          <a:xfrm>
            <a:off x="2915816" y="4698075"/>
            <a:ext cx="1379912" cy="618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66883" cy="6706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96136" y="1628800"/>
            <a:ext cx="18890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мотивационный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11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Включение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ребенка в данную поисковую деятельность.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Выбор проблемы, постановка цели и задач.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Сбор и переработка информации.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 Завершение работы, составление «портфолио» ученика.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5. Собственно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защита проекта.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27584" y="476672"/>
            <a:ext cx="7848872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СТРУКТУРА МЕТОДА УЧЕБНОГО ПРОЕКТА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4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01208"/>
            <a:ext cx="15287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514</TotalTime>
  <Words>682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Шамаева ольга радионовна  использование технологии проектирования в работе с младшими школьниками</vt:lpstr>
      <vt:lpstr>Метод проектов в стандартах второго поколения</vt:lpstr>
      <vt:lpstr>Основной тезис современного понимания метода проектов</vt:lpstr>
      <vt:lpstr>Цель проектного обучения</vt:lpstr>
      <vt:lpstr>Показатели готовности младших школьников к эффективной проектной деятельности </vt:lpstr>
      <vt:lpstr>Слайд 6</vt:lpstr>
      <vt:lpstr>Слайд 7</vt:lpstr>
      <vt:lpstr>Слайд 8</vt:lpstr>
      <vt:lpstr>Слайд 9</vt:lpstr>
      <vt:lpstr>Общеучебные умения и навыки, формирующиеся в процессе проектной деятельности.</vt:lpstr>
      <vt:lpstr>Слайд 11</vt:lpstr>
      <vt:lpstr>Формы проекта: видеофильм; репортаж, интервью презентация; публикации; буклеты; газеты, стенгазеты, кроссворды; выставка, коллаж.  </vt:lpstr>
      <vt:lpstr>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Шамаева ольга радионовна</dc:title>
  <dc:creator>Родион</dc:creator>
  <cp:lastModifiedBy>Родион</cp:lastModifiedBy>
  <cp:revision>41</cp:revision>
  <dcterms:created xsi:type="dcterms:W3CDTF">2012-11-09T16:50:21Z</dcterms:created>
  <dcterms:modified xsi:type="dcterms:W3CDTF">2012-11-22T18:18:33Z</dcterms:modified>
</cp:coreProperties>
</file>