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3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D276D-BE49-46B2-9BF4-1D1C80246436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9E0C-079E-4784-A61C-74390227E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694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D276D-BE49-46B2-9BF4-1D1C80246436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9E0C-079E-4784-A61C-74390227E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074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D276D-BE49-46B2-9BF4-1D1C80246436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9E0C-079E-4784-A61C-74390227E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27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D276D-BE49-46B2-9BF4-1D1C80246436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9E0C-079E-4784-A61C-74390227E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235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D276D-BE49-46B2-9BF4-1D1C80246436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9E0C-079E-4784-A61C-74390227E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406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D276D-BE49-46B2-9BF4-1D1C80246436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9E0C-079E-4784-A61C-74390227E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833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D276D-BE49-46B2-9BF4-1D1C80246436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9E0C-079E-4784-A61C-74390227E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7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D276D-BE49-46B2-9BF4-1D1C80246436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9E0C-079E-4784-A61C-74390227E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750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D276D-BE49-46B2-9BF4-1D1C80246436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9E0C-079E-4784-A61C-74390227E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761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D276D-BE49-46B2-9BF4-1D1C80246436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9E0C-079E-4784-A61C-74390227E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174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D276D-BE49-46B2-9BF4-1D1C80246436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9E0C-079E-4784-A61C-74390227E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639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D276D-BE49-46B2-9BF4-1D1C80246436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D9E0C-079E-4784-A61C-74390227E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02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554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7544" y="543072"/>
            <a:ext cx="604867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Пение на мягкой атаке голоса цепочек гласных звуков: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9144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А-о-у-и!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9144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У-а-и-о!   И т.п.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80728"/>
            <a:ext cx="4968552" cy="546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48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5650" y="404664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ВЫЗЫВАНИЕ ГЛАСНЫХ ЗВУКОВ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53547" y="1252369"/>
            <a:ext cx="416223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4616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Широко открываем рот, громко поём: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04616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А-а-а!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46163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Рисунок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EECF6"/>
              </a:clrFrom>
              <a:clrTo>
                <a:srgbClr val="EEECF6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698477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362690" y="1272382"/>
            <a:ext cx="344575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046163" algn="l"/>
              </a:tabLst>
            </a:pPr>
            <a:r>
              <a:rPr lang="ru-RU" sz="2000" dirty="0"/>
              <a:t>Как мама укачивает малыша</a:t>
            </a:r>
            <a:r>
              <a:rPr lang="ru-RU" sz="2000" dirty="0" smtClean="0"/>
              <a:t>?</a:t>
            </a:r>
            <a:endParaRPr lang="en-US" sz="2000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04616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А-а-а!</a:t>
            </a:r>
          </a:p>
        </p:txBody>
      </p:sp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98404" y="17560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40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51790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Вытягиваем губы трубочкой, громко поём:</a:t>
            </a:r>
            <a:endParaRPr lang="ru-RU" sz="1200" dirty="0"/>
          </a:p>
          <a:p>
            <a:pPr lvl="1"/>
            <a:r>
              <a:rPr lang="ru-RU" dirty="0"/>
              <a:t>У-у-у!</a:t>
            </a:r>
            <a:endParaRPr lang="ru-RU" sz="12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Рисунок 15"/>
          <p:cNvPicPr>
            <a:picLocks noChangeAspect="1" noChangeArrowheads="1"/>
          </p:cNvPicPr>
          <p:nvPr/>
        </p:nvPicPr>
        <p:blipFill>
          <a:blip r:embed="rId4">
            <a:lum contras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52" y="1556792"/>
            <a:ext cx="720080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580112" y="487125"/>
            <a:ext cx="24514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Как гудит паровоз?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У-у-у!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6228184" y="1164232"/>
            <a:ext cx="1944216" cy="1181100"/>
          </a:xfrm>
          <a:prstGeom prst="wedgeEllipseCallout">
            <a:avLst>
              <a:gd name="adj1" fmla="val -73538"/>
              <a:gd name="adj2" fmla="val 6557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У-У-У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31840" y="11950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32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80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lum bright="-2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529"/>
            <a:ext cx="8232305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1"/>
          <p:cNvSpPr>
            <a:spLocks noChangeArrowheads="1"/>
          </p:cNvSpPr>
          <p:nvPr/>
        </p:nvSpPr>
        <p:spPr bwMode="auto">
          <a:xfrm>
            <a:off x="2051720" y="1154819"/>
            <a:ext cx="2141538" cy="6635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АУ-АУ!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325068" y="502302"/>
            <a:ext cx="412601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Дети заблудились в лесу. </a:t>
            </a:r>
            <a:r>
              <a:rPr lang="ru-RU" sz="7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Они кричат: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085790" y="502302"/>
            <a:ext cx="830868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А</a:t>
            </a:r>
            <a:r>
              <a:rPr lang="ru-RU" sz="16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! Ау!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96336" y="9423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2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37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>
            <a:lum bright="-2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35292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6444208" y="1196752"/>
            <a:ext cx="2246313" cy="720725"/>
          </a:xfrm>
          <a:prstGeom prst="wedgeEllipseCallout">
            <a:avLst>
              <a:gd name="adj1" fmla="val -58454"/>
              <a:gd name="adj2" fmla="val 9070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УА-УА!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987824" y="-117472"/>
            <a:ext cx="331236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Малыш плачет: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Уа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Уа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90257" y="6759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2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39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4675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Округляем губы, громко поём:</a:t>
            </a:r>
          </a:p>
          <a:p>
            <a:pPr lvl="1"/>
            <a:r>
              <a:rPr lang="ru-RU" sz="2000" dirty="0"/>
              <a:t>О-о-о!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707904" y="233174"/>
            <a:ext cx="5162872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Как плачет мальчик, у которого болит зуб?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lang="ru-RU" sz="2000" dirty="0" smtClean="0">
                <a:latin typeface="Arial" pitchFamily="34" charset="0"/>
                <a:cs typeface="Times New Roman" pitchFamily="18" charset="0"/>
              </a:rPr>
              <a:t>О-о-о!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Рисунок 12"/>
          <p:cNvPicPr>
            <a:picLocks noChangeAspect="1" noChangeArrowheads="1"/>
          </p:cNvPicPr>
          <p:nvPr/>
        </p:nvPicPr>
        <p:blipFill>
          <a:blip r:embed="rId4">
            <a:lum bright="-2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63284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75856" y="10527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67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97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20688"/>
            <a:ext cx="4788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Растягиваем губы в улыбку, громко </a:t>
            </a:r>
            <a:r>
              <a:rPr lang="ru-RU" sz="2000" dirty="0" smtClean="0"/>
              <a:t>поём:</a:t>
            </a:r>
          </a:p>
          <a:p>
            <a:r>
              <a:rPr lang="ru-RU" sz="2000" dirty="0" smtClean="0"/>
              <a:t>И-и-и</a:t>
            </a:r>
            <a:r>
              <a:rPr lang="ru-RU" sz="2000" dirty="0"/>
              <a:t>!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9408"/>
            <a:ext cx="8136903" cy="510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6732240" y="1051575"/>
            <a:ext cx="2246313" cy="841375"/>
          </a:xfrm>
          <a:prstGeom prst="wedgeEllipseCallout">
            <a:avLst>
              <a:gd name="adj1" fmla="val -40644"/>
              <a:gd name="adj2" fmla="val 6864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И-И-И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165846" y="543744"/>
            <a:ext cx="370790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Как кричит лошадка?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lang="ru-RU" sz="2000" dirty="0" smtClean="0">
                <a:latin typeface="Arial" pitchFamily="34" charset="0"/>
                <a:cs typeface="Times New Roman" pitchFamily="18" charset="0"/>
              </a:rPr>
              <a:t>И-и-и!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75856" y="1084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61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7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8"/>
          <p:cNvPicPr>
            <a:picLocks noChangeAspect="1" noChangeArrowheads="1"/>
          </p:cNvPicPr>
          <p:nvPr/>
        </p:nvPicPr>
        <p:blipFill>
          <a:blip r:embed="rId4">
            <a:lum contras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0674"/>
            <a:ext cx="7704856" cy="614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323528" y="404664"/>
            <a:ext cx="2232248" cy="835025"/>
          </a:xfrm>
          <a:prstGeom prst="flowChartMagneticTap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ИА – ИА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131840" y="310674"/>
            <a:ext cx="324036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Ослик кричит: ИА! ИА!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18"/>
          <p:cNvPicPr>
            <a:picLocks noChangeAspect="1" noChangeArrowheads="1"/>
          </p:cNvPicPr>
          <p:nvPr/>
        </p:nvPicPr>
        <p:blipFill>
          <a:blip r:embed="rId4">
            <a:lum contras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15" y="310674"/>
            <a:ext cx="7704856" cy="614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"/>
          <p:cNvSpPr>
            <a:spLocks noChangeArrowheads="1"/>
          </p:cNvSpPr>
          <p:nvPr/>
        </p:nvSpPr>
        <p:spPr bwMode="auto">
          <a:xfrm>
            <a:off x="333535" y="404664"/>
            <a:ext cx="2232248" cy="835025"/>
          </a:xfrm>
          <a:prstGeom prst="flowChartMagneticTap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ИА – ИА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53813" y="11247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18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74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177604"/>
            <a:ext cx="59049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РАБОТА  НАД  ГЛАСНЫМИ  ЗВУКАМИ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7504" y="943363"/>
            <a:ext cx="7992888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Упражнение «Лесенка».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Поём гласные звуки так, как будто голос поднимается и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8" b="10065"/>
          <a:stretch>
            <a:fillRect/>
          </a:stretch>
        </p:blipFill>
        <p:spPr bwMode="auto">
          <a:xfrm>
            <a:off x="1619672" y="1916832"/>
            <a:ext cx="6801402" cy="463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7504" y="1635860"/>
            <a:ext cx="546925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опускается по лесенке (повышение и понижение тона):</a:t>
            </a:r>
            <a:endParaRPr lang="ru-RU" sz="7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-</a:t>
            </a:r>
            <a:r>
              <a:rPr lang="ru-RU" sz="16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- 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-а-а!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-  О-о-о!    И т.д.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21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150</Words>
  <Application>Microsoft Office PowerPoint</Application>
  <PresentationFormat>Экран (4:3)</PresentationFormat>
  <Paragraphs>38</Paragraphs>
  <Slides>10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ANDREY</dc:creator>
  <cp:lastModifiedBy>ANDREY</cp:lastModifiedBy>
  <cp:revision>1</cp:revision>
  <dcterms:created xsi:type="dcterms:W3CDTF">2014-01-31T11:04:06Z</dcterms:created>
  <dcterms:modified xsi:type="dcterms:W3CDTF">2014-01-31T11:07:12Z</dcterms:modified>
</cp:coreProperties>
</file>