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71" r:id="rId5"/>
    <p:sldId id="273" r:id="rId6"/>
    <p:sldId id="274" r:id="rId7"/>
    <p:sldId id="281" r:id="rId8"/>
    <p:sldId id="285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52" autoAdjust="0"/>
    <p:restoredTop sz="94660"/>
  </p:normalViewPr>
  <p:slideViewPr>
    <p:cSldViewPr>
      <p:cViewPr varScale="1">
        <p:scale>
          <a:sx n="43" d="100"/>
          <a:sy n="43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FE2209E-62C8-4AB1-9C9C-B47F79858916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E5AAC1-5287-4770-A6A5-7C08B32B9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A64B-3010-4FE4-A80B-51F88AA7F62A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F6FF-AD41-4169-A6B8-23A28232D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GGGGGGGGGG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143248"/>
            <a:ext cx="3729064" cy="3495998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6643734" cy="272733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Формирование лексико-грамматических категорий  и развитие связной речи у дошкольников с ОНР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 помощью компьютерной программы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Microsoft PowerPoint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000504"/>
            <a:ext cx="5143504" cy="135732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учителя-логопеда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ГБДОУ № 83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Центрального района  города Санкт-Петербурга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Фокиной Е.Ю.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Краткая аннотация </a:t>
            </a:r>
            <a:r>
              <a:rPr lang="en-US" sz="4000" dirty="0" smtClean="0">
                <a:solidFill>
                  <a:srgbClr val="0070C0"/>
                </a:solidFill>
              </a:rPr>
              <a:t>Microsoft PowerPoint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Microsoft PowerPoint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полное название —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Microsoft Office PowerPoint) —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это программа для создания и проведения презентаций, являющаяся частью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Microsoft Office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доступная в редакциях для операционных систем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Microsoft Windows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Mac OS.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Текущей версией является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Microsoft Office PowerPoint 2013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Windows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Microsoft Office PowerPoint 2011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Mac.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Содержимое 6" descr="msofficet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142984"/>
            <a:ext cx="1758153" cy="1214446"/>
          </a:xfrm>
          <a:prstGeom prst="rect">
            <a:avLst/>
          </a:prstGeom>
        </p:spPr>
      </p:pic>
      <p:pic>
        <p:nvPicPr>
          <p:cNvPr id="14" name="Содержимое 8" descr="PowerPoint-2007-Der-Herr-der-Folien-f630x378-ffffff-C-bb6e9fcc-45454775.jpg"/>
          <p:cNvPicPr>
            <a:picLocks noChangeAspect="1"/>
          </p:cNvPicPr>
          <p:nvPr/>
        </p:nvPicPr>
        <p:blipFill>
          <a:blip r:embed="rId3"/>
          <a:srcRect l="16974" t="2285" r="21140" b="5429"/>
          <a:stretch>
            <a:fillRect/>
          </a:stretch>
        </p:blipFill>
        <p:spPr>
          <a:xfrm>
            <a:off x="3357554" y="1142984"/>
            <a:ext cx="135732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b96397558c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286388"/>
            <a:ext cx="1571612" cy="1571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Причины использования ИКТ образовательном процессе: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создание  дополнительной мотивации для непосредственно образовательной деятельности дошкольников с ТНР;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доступность  и простота в использовании педагогами, освоившими начальный этап компьютерной грамотности;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3. лёгкость  и широкая вариативность в подборе и компановании наглядного материала для лексико-грамматических упражнений;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4.возможность  быстрого изготовления  необходимых  для логопеда наглядных пособий  путём вывода слайдов на печать;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5. возможность  конвертации  презентаций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Microsoft PowerPoint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программу СМАРТ  для интерактивных досок.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Практическое применение возможностей программы </a:t>
            </a:r>
            <a:r>
              <a:rPr lang="en-US" sz="3600" dirty="0" smtClean="0">
                <a:solidFill>
                  <a:srgbClr val="0070C0"/>
                </a:solidFill>
              </a:rPr>
              <a:t>PowerPoint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1500174"/>
            <a:ext cx="5000660" cy="925514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chemeClr val="bg2">
                    <a:lumMod val="50000"/>
                  </a:schemeClr>
                </a:solidFill>
              </a:rPr>
              <a:t>Подбор наглядного материала  по  некоторым лексическим темам:</a:t>
            </a:r>
          </a:p>
          <a:p>
            <a:pPr algn="ctr"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bg2">
                    <a:lumMod val="50000"/>
                  </a:schemeClr>
                </a:solidFill>
              </a:rPr>
              <a:t>«Комнатные растения»</a:t>
            </a:r>
            <a:endParaRPr lang="ru-RU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Содержимое 15" descr="rastenie-v-gorshke-amarillis-2-pochki-raznye-tsveta-hippeastrum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714620"/>
            <a:ext cx="1390881" cy="1357321"/>
          </a:xfrm>
        </p:spPr>
      </p:pic>
      <p:pic>
        <p:nvPicPr>
          <p:cNvPr id="17" name="Содержимое 15" descr="rastenie-v-gorshke-amarillis-2-pochki-raznye-tsveta-hippeastru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643182"/>
            <a:ext cx="1143008" cy="1420438"/>
          </a:xfrm>
          <a:prstGeom prst="rect">
            <a:avLst/>
          </a:prstGeom>
        </p:spPr>
      </p:pic>
      <p:pic>
        <p:nvPicPr>
          <p:cNvPr id="18" name="Содержимое 15" descr="rastenie-v-gorshke-amarillis-2-pochki-raznye-tsveta-hippeastrum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2381267" cy="1785950"/>
          </a:xfrm>
        </p:spPr>
      </p:pic>
      <p:pic>
        <p:nvPicPr>
          <p:cNvPr id="19" name="Содержимое 15" descr="rastenie-v-gorshke-amarillis-2-pochki-raznye-tsveta-hippeastrum-1.jpg"/>
          <p:cNvPicPr>
            <a:picLocks noChangeAspect="1"/>
          </p:cNvPicPr>
          <p:nvPr/>
        </p:nvPicPr>
        <p:blipFill>
          <a:blip r:embed="rId5" cstate="print"/>
          <a:srcRect t="9115" r="4292"/>
          <a:stretch>
            <a:fillRect/>
          </a:stretch>
        </p:blipFill>
        <p:spPr>
          <a:xfrm>
            <a:off x="7000892" y="2714620"/>
            <a:ext cx="1500198" cy="1424592"/>
          </a:xfrm>
          <a:prstGeom prst="rect">
            <a:avLst/>
          </a:prstGeom>
        </p:spPr>
      </p:pic>
      <p:pic>
        <p:nvPicPr>
          <p:cNvPr id="20" name="Содержимое 15" descr="rastenie-v-gorshke-amarillis-2-pochki-raznye-tsveta-hippeastrum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5" y="4429133"/>
            <a:ext cx="1285884" cy="1285884"/>
          </a:xfrm>
          <a:prstGeom prst="rect">
            <a:avLst/>
          </a:prstGeom>
        </p:spPr>
      </p:pic>
      <p:pic>
        <p:nvPicPr>
          <p:cNvPr id="21" name="Содержимое 15" descr="rastenie-v-gorshke-amarillis-2-pochki-raznye-tsveta-hippeastrum-1.jpg"/>
          <p:cNvPicPr>
            <a:picLocks noChangeAspect="1"/>
          </p:cNvPicPr>
          <p:nvPr/>
        </p:nvPicPr>
        <p:blipFill>
          <a:blip r:embed="rId7"/>
          <a:srcRect l="8405" r="15954" b="3375"/>
          <a:stretch>
            <a:fillRect/>
          </a:stretch>
        </p:blipFill>
        <p:spPr>
          <a:xfrm>
            <a:off x="5500694" y="4500570"/>
            <a:ext cx="1285884" cy="1231945"/>
          </a:xfrm>
          <a:prstGeom prst="rect">
            <a:avLst/>
          </a:prstGeom>
        </p:spPr>
      </p:pic>
      <p:pic>
        <p:nvPicPr>
          <p:cNvPr id="22" name="Содержимое 15" descr="rastenie-v-gorshke-amarillis-2-pochki-raznye-tsveta-hippeastrum-1.jpg"/>
          <p:cNvPicPr>
            <a:picLocks noChangeAspect="1"/>
          </p:cNvPicPr>
          <p:nvPr/>
        </p:nvPicPr>
        <p:blipFill>
          <a:blip r:embed="rId8" cstate="print"/>
          <a:srcRect r="32489"/>
          <a:stretch>
            <a:fillRect/>
          </a:stretch>
        </p:blipFill>
        <p:spPr>
          <a:xfrm>
            <a:off x="7215206" y="4270009"/>
            <a:ext cx="1285884" cy="143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571744"/>
            <a:ext cx="1857420" cy="1733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Подбор наглядного материала к игре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«Один – много»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 </a:t>
            </a:r>
            <a:endParaRPr lang="ru-RU" sz="3100" dirty="0"/>
          </a:p>
        </p:txBody>
      </p:sp>
      <p:pic>
        <p:nvPicPr>
          <p:cNvPr id="4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1857356" cy="1733744"/>
          </a:xfrm>
          <a:prstGeom prst="rect">
            <a:avLst/>
          </a:prstGeom>
        </p:spPr>
      </p:pic>
      <p:pic>
        <p:nvPicPr>
          <p:cNvPr id="5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571744"/>
            <a:ext cx="1857388" cy="1733774"/>
          </a:xfrm>
          <a:prstGeom prst="rect">
            <a:avLst/>
          </a:prstGeom>
        </p:spPr>
      </p:pic>
      <p:pic>
        <p:nvPicPr>
          <p:cNvPr id="7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92" y="4286256"/>
            <a:ext cx="2066608" cy="1929069"/>
          </a:xfrm>
          <a:prstGeom prst="rect">
            <a:avLst/>
          </a:prstGeom>
        </p:spPr>
      </p:pic>
      <p:pic>
        <p:nvPicPr>
          <p:cNvPr id="8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86256"/>
            <a:ext cx="2066609" cy="1929070"/>
          </a:xfrm>
          <a:prstGeom prst="rect">
            <a:avLst/>
          </a:prstGeom>
        </p:spPr>
      </p:pic>
      <p:pic>
        <p:nvPicPr>
          <p:cNvPr id="9" name="Содержимое 3" descr="dyCtI3_Bt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286256"/>
            <a:ext cx="2071734" cy="193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Подбор наглядного материала к игре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85918" y="1428736"/>
            <a:ext cx="5929354" cy="9001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«Какой, какая, какое, какие?»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597-211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8862" y="2143116"/>
            <a:ext cx="2381250" cy="2381250"/>
          </a:xfrm>
        </p:spPr>
      </p:pic>
      <p:pic>
        <p:nvPicPr>
          <p:cNvPr id="11" name="Содержимое 9" descr="597-2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000240"/>
            <a:ext cx="1428760" cy="2512318"/>
          </a:xfrm>
          <a:prstGeom prst="rect">
            <a:avLst/>
          </a:prstGeom>
        </p:spPr>
      </p:pic>
      <p:pic>
        <p:nvPicPr>
          <p:cNvPr id="12" name="Содержимое 9" descr="597-21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00240"/>
            <a:ext cx="2631190" cy="2077255"/>
          </a:xfrm>
          <a:prstGeom prst="rect">
            <a:avLst/>
          </a:prstGeom>
        </p:spPr>
      </p:pic>
      <p:pic>
        <p:nvPicPr>
          <p:cNvPr id="13" name="Содержимое 9" descr="597-21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714884"/>
            <a:ext cx="2500330" cy="1930254"/>
          </a:xfrm>
          <a:prstGeom prst="rect">
            <a:avLst/>
          </a:prstGeom>
        </p:spPr>
      </p:pic>
      <p:pic>
        <p:nvPicPr>
          <p:cNvPr id="8" name="Содержимое 9" descr="597-21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643446"/>
            <a:ext cx="1930254" cy="193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65 -0.00278 L -0.32708 -0.20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Составление рассказа по серии сюжетных картинок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конве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1928826" cy="1332096"/>
          </a:xfrm>
        </p:spPr>
      </p:pic>
      <p:pic>
        <p:nvPicPr>
          <p:cNvPr id="5" name="Содержимое 3" descr="конверт.jpg"/>
          <p:cNvPicPr>
            <a:picLocks noChangeAspect="1"/>
          </p:cNvPicPr>
          <p:nvPr/>
        </p:nvPicPr>
        <p:blipFill>
          <a:blip r:embed="rId3" cstate="print"/>
          <a:srcRect r="1181" b="16125"/>
          <a:stretch>
            <a:fillRect/>
          </a:stretch>
        </p:blipFill>
        <p:spPr>
          <a:xfrm>
            <a:off x="6858016" y="1500174"/>
            <a:ext cx="1714512" cy="1285884"/>
          </a:xfrm>
          <a:prstGeom prst="rect">
            <a:avLst/>
          </a:prstGeom>
        </p:spPr>
      </p:pic>
      <p:pic>
        <p:nvPicPr>
          <p:cNvPr id="6" name="Содержимое 3" descr="конверт.jpg"/>
          <p:cNvPicPr>
            <a:picLocks noChangeAspect="1"/>
          </p:cNvPicPr>
          <p:nvPr/>
        </p:nvPicPr>
        <p:blipFill>
          <a:blip r:embed="rId4" cstate="print"/>
          <a:srcRect r="3185" b="12916"/>
          <a:stretch>
            <a:fillRect/>
          </a:stretch>
        </p:blipFill>
        <p:spPr>
          <a:xfrm>
            <a:off x="428596" y="2857496"/>
            <a:ext cx="1928826" cy="1357322"/>
          </a:xfrm>
          <a:prstGeom prst="rect">
            <a:avLst/>
          </a:prstGeom>
        </p:spPr>
      </p:pic>
      <p:pic>
        <p:nvPicPr>
          <p:cNvPr id="7" name="Содержимое 3" descr="конвер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500174"/>
            <a:ext cx="1841123" cy="1288787"/>
          </a:xfrm>
          <a:prstGeom prst="rect">
            <a:avLst/>
          </a:prstGeom>
        </p:spPr>
      </p:pic>
      <p:pic>
        <p:nvPicPr>
          <p:cNvPr id="9" name="Содержимое 3" descr="конве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928934"/>
            <a:ext cx="1928826" cy="1285080"/>
          </a:xfrm>
          <a:prstGeom prst="rect">
            <a:avLst/>
          </a:prstGeom>
        </p:spPr>
      </p:pic>
      <p:pic>
        <p:nvPicPr>
          <p:cNvPr id="10" name="Содержимое 3" descr="конвер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2857496"/>
            <a:ext cx="1746604" cy="1357322"/>
          </a:xfrm>
          <a:prstGeom prst="rect">
            <a:avLst/>
          </a:prstGeom>
        </p:spPr>
      </p:pic>
      <p:pic>
        <p:nvPicPr>
          <p:cNvPr id="11" name="Содержимое 3" descr="конвер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1500174"/>
            <a:ext cx="1928826" cy="1286285"/>
          </a:xfrm>
          <a:prstGeom prst="rect">
            <a:avLst/>
          </a:prstGeom>
        </p:spPr>
      </p:pic>
      <p:pic>
        <p:nvPicPr>
          <p:cNvPr id="12" name="Содержимое 3" descr="конвер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2928934"/>
            <a:ext cx="2234326" cy="1256195"/>
          </a:xfrm>
          <a:prstGeom prst="rect">
            <a:avLst/>
          </a:prstGeom>
        </p:spPr>
      </p:pic>
      <p:pic>
        <p:nvPicPr>
          <p:cNvPr id="13" name="Содержимое 3" descr="конверт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4429132"/>
            <a:ext cx="1713440" cy="1285080"/>
          </a:xfrm>
          <a:prstGeom prst="rect">
            <a:avLst/>
          </a:prstGeom>
        </p:spPr>
      </p:pic>
      <p:pic>
        <p:nvPicPr>
          <p:cNvPr id="14" name="Содержимое 3" descr="конверт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8355" y="4429132"/>
            <a:ext cx="1927620" cy="1285080"/>
          </a:xfrm>
          <a:prstGeom prst="rect">
            <a:avLst/>
          </a:prstGeom>
        </p:spPr>
      </p:pic>
      <p:pic>
        <p:nvPicPr>
          <p:cNvPr id="15" name="Содержимое 3" descr="конверт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70943" y="4358184"/>
            <a:ext cx="2172495" cy="1285393"/>
          </a:xfrm>
          <a:prstGeom prst="rect">
            <a:avLst/>
          </a:prstGeom>
        </p:spPr>
      </p:pic>
      <p:pic>
        <p:nvPicPr>
          <p:cNvPr id="16" name="Содержимое 3" descr="конверт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851" y="4357694"/>
            <a:ext cx="1713440" cy="128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Программа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PowerPoint</a:t>
            </a:r>
            <a:r>
              <a:rPr lang="ru-RU" sz="2400" b="1" dirty="0" smtClean="0">
                <a:solidFill>
                  <a:srgbClr val="0070C0"/>
                </a:solidFill>
              </a:rPr>
              <a:t>  целесообразно применять  для формирования лексико-грамматических категорий  и навыков связной речи у дошкольников с ОНР , так как: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9740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работа с  программой доступна любому начинающему пользователю ПК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электронные изображения  дидактические игры  воспринимаются детьми лучше, чем другая наглядность, а совместная коррекционно-игровая деятельность логопеда с детьми становится эффективнее.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усиливается мотивация ребят к образовательной деятельности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упрощается и убыстряется  подготовка   материалов для  образовательной деятельности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«электронные» пособия легко корректируются и дорабатываются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компьютерная грамотность педагога ГБДОУ  положительно влияет на его авторитет как  у детей, так и у их родителей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разнообразие  презентации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PowerPoint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, разработанных для ГБДОУ и возможность </a:t>
            </a:r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их скачивания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274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лексико-грамматических категорий  и развитие связной речи у дошкольников с ОНР  с помощью компьютерной программы  Microsoft PowerPoint </vt:lpstr>
      <vt:lpstr>Краткая аннотация Microsoft PowerPoint</vt:lpstr>
      <vt:lpstr>Причины использования ИКТ образовательном процессе:</vt:lpstr>
      <vt:lpstr>  Практическое применение возможностей программы PowerPoint   </vt:lpstr>
      <vt:lpstr> Подбор наглядного материала к игре  «Один – много»  </vt:lpstr>
      <vt:lpstr>Подбор наглядного материала к игре</vt:lpstr>
      <vt:lpstr>Составление рассказа по серии сюжетных картинок</vt:lpstr>
      <vt:lpstr>Программа PowerPoint  целесообразно применять  для формирования лексико-грамматических категорий  и навыков связной речи у дошкольников с ОНР , так как: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лексико-грамматических категорий с помощью программы PowerPoint </dc:title>
  <dc:creator>SUPER ЛЯЛЯ</dc:creator>
  <cp:lastModifiedBy>SUPER ЛЯЛЯ</cp:lastModifiedBy>
  <cp:revision>60</cp:revision>
  <dcterms:created xsi:type="dcterms:W3CDTF">2014-02-17T20:26:38Z</dcterms:created>
  <dcterms:modified xsi:type="dcterms:W3CDTF">2014-03-22T22:42:32Z</dcterms:modified>
</cp:coreProperties>
</file>