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DC9D1-C82D-4510-A459-1798F3CF811F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5F3566-E918-4520-A263-4F867B9EF7D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DC9D1-C82D-4510-A459-1798F3CF811F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5F3566-E918-4520-A263-4F867B9EF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DC9D1-C82D-4510-A459-1798F3CF811F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5F3566-E918-4520-A263-4F867B9EF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DC9D1-C82D-4510-A459-1798F3CF811F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5F3566-E918-4520-A263-4F867B9EF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DC9D1-C82D-4510-A459-1798F3CF811F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5F3566-E918-4520-A263-4F867B9EF7D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DC9D1-C82D-4510-A459-1798F3CF811F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5F3566-E918-4520-A263-4F867B9EF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DC9D1-C82D-4510-A459-1798F3CF811F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5F3566-E918-4520-A263-4F867B9EF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DC9D1-C82D-4510-A459-1798F3CF811F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5F3566-E918-4520-A263-4F867B9EF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DC9D1-C82D-4510-A459-1798F3CF811F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5F3566-E918-4520-A263-4F867B9EF7D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DC9D1-C82D-4510-A459-1798F3CF811F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5F3566-E918-4520-A263-4F867B9EF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DC9D1-C82D-4510-A459-1798F3CF811F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5F3566-E918-4520-A263-4F867B9EF7D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3DDC9D1-C82D-4510-A459-1798F3CF811F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55F3566-E918-4520-A263-4F867B9EF7D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484784"/>
            <a:ext cx="6048672" cy="3600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«Особенности работы учителя-логопеда </a:t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рамках реализации ФГОС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ДО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5373216"/>
            <a:ext cx="4235531" cy="432048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Составитель: учитель-логопед</a:t>
            </a:r>
          </a:p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Маркова О.В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2" b="9321"/>
          <a:stretch/>
        </p:blipFill>
        <p:spPr>
          <a:xfrm>
            <a:off x="25219" y="5551714"/>
            <a:ext cx="6274973" cy="1306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68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04664"/>
            <a:ext cx="7498080" cy="1224136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effectLst/>
              </a:rPr>
              <a:t>К развивающему аспекту деятельности</a:t>
            </a:r>
            <a:r>
              <a:rPr lang="ru-RU" sz="2000" dirty="0">
                <a:effectLst/>
              </a:rPr>
              <a:t> учителя-логопеда ДОУ следует отнести не только специфические задачи по развитию </a:t>
            </a:r>
            <a:r>
              <a:rPr lang="ru-RU" sz="2000" dirty="0" smtClean="0">
                <a:effectLst/>
              </a:rPr>
              <a:t>речевых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процессов </a:t>
            </a:r>
            <a:r>
              <a:rPr lang="ru-RU" sz="2000" dirty="0">
                <a:effectLst/>
              </a:rPr>
              <a:t>у воспитанников с нарушениями речи, но и такие </a:t>
            </a:r>
            <a:r>
              <a:rPr lang="ru-RU" sz="2000" b="1" dirty="0">
                <a:effectLst/>
              </a:rPr>
              <a:t>задачи</a:t>
            </a:r>
            <a:r>
              <a:rPr lang="ru-RU" sz="2000" dirty="0">
                <a:effectLst/>
              </a:rPr>
              <a:t>, как</a:t>
            </a:r>
            <a:r>
              <a:rPr lang="ru-RU" dirty="0">
                <a:effectLst/>
              </a:rPr>
              <a:t>: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16832"/>
            <a:ext cx="5328592" cy="433156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/>
              <a:t>развитие мотивации к обучению;</a:t>
            </a:r>
          </a:p>
          <a:p>
            <a:pPr lvl="0"/>
            <a:r>
              <a:rPr lang="ru-RU" dirty="0"/>
              <a:t>профилактика нарушений письменной и устной речи, подготовка к обучению грамоте;</a:t>
            </a:r>
          </a:p>
          <a:p>
            <a:pPr lvl="0"/>
            <a:r>
              <a:rPr lang="ru-RU" dirty="0"/>
              <a:t>развитие самоконтроля за своей речью;</a:t>
            </a:r>
          </a:p>
          <a:p>
            <a:pPr lvl="0"/>
            <a:r>
              <a:rPr lang="ru-RU" dirty="0"/>
              <a:t>развитие психических процессов, которые взаимосвязаны с развитием речевой функции: зрительного и слухоречевого внимания, памяти, восприятия; сенсомоторных координаций, про­странственных ориентировок, наглядно-образного мышления, элементов словесно-логического мышления.</a:t>
            </a:r>
          </a:p>
          <a:p>
            <a:endParaRPr lang="ru-RU" dirty="0"/>
          </a:p>
          <a:p>
            <a:r>
              <a:rPr lang="ru-RU" dirty="0"/>
              <a:t>Таким образом создаются условия для последующей успешной адаптации воспитанников ДОУ к условиям школьного обучения.</a:t>
            </a:r>
          </a:p>
          <a:p>
            <a:endParaRPr lang="ru-RU" dirty="0"/>
          </a:p>
        </p:txBody>
      </p:sp>
      <p:pic>
        <p:nvPicPr>
          <p:cNvPr id="4" name="Рисунок 3" descr="В сентябре в детских садах Мурманской области откроются 12 дополнительных групп для детей от трех до семи ле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653136"/>
            <a:ext cx="3059832" cy="217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1494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122899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800" dirty="0">
                <a:effectLst/>
              </a:rPr>
              <a:t>В процессе коррекции и развития речи у детей необходимым является применение современ­ных </a:t>
            </a:r>
            <a:r>
              <a:rPr lang="ru-RU" sz="1800" b="1" dirty="0">
                <a:effectLst/>
              </a:rPr>
              <a:t>коррекционно-логопедических технологий,</a:t>
            </a:r>
            <a:r>
              <a:rPr lang="ru-RU" sz="1800" dirty="0">
                <a:effectLst/>
              </a:rPr>
              <a:t> направленных на звуковую и смысловую сторо­ны речи, а также связанные с речью процессы:</a:t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348880"/>
            <a:ext cx="7498080" cy="389952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игровых технологий в логопедической коррекции;</a:t>
            </a:r>
          </a:p>
          <a:p>
            <a:pPr lvl="0"/>
            <a:r>
              <a:rPr lang="ru-RU" dirty="0"/>
              <a:t>арт-педагогических технологий в специальном образовании;</a:t>
            </a:r>
          </a:p>
          <a:p>
            <a:pPr lvl="0"/>
            <a:r>
              <a:rPr lang="ru-RU" dirty="0"/>
              <a:t>технологии </a:t>
            </a:r>
            <a:r>
              <a:rPr lang="ru-RU" dirty="0" err="1"/>
              <a:t>речедвигательной</a:t>
            </a:r>
            <a:r>
              <a:rPr lang="ru-RU" dirty="0"/>
              <a:t> ритмики;</a:t>
            </a:r>
          </a:p>
          <a:p>
            <a:pPr lvl="0"/>
            <a:r>
              <a:rPr lang="ru-RU" dirty="0"/>
              <a:t>технологии коррекции психомоторного развития;</a:t>
            </a:r>
          </a:p>
          <a:p>
            <a:pPr lvl="0"/>
            <a:r>
              <a:rPr lang="ru-RU" dirty="0"/>
              <a:t>технологии логопедической, фонетической и </a:t>
            </a:r>
            <a:r>
              <a:rPr lang="ru-RU" dirty="0" err="1"/>
              <a:t>речедвигательной</a:t>
            </a:r>
            <a:r>
              <a:rPr lang="ru-RU" dirty="0"/>
              <a:t> ритмики;</a:t>
            </a:r>
          </a:p>
          <a:p>
            <a:pPr lvl="0"/>
            <a:r>
              <a:rPr lang="ru-RU" dirty="0"/>
              <a:t>информационно-коммуникационных технологий;</a:t>
            </a:r>
          </a:p>
          <a:p>
            <a:pPr lvl="0"/>
            <a:r>
              <a:rPr lang="ru-RU" dirty="0" err="1"/>
              <a:t>здоровьесберегающих</a:t>
            </a:r>
            <a:r>
              <a:rPr lang="ru-RU" dirty="0"/>
              <a:t> технологий.</a:t>
            </a:r>
          </a:p>
          <a:p>
            <a:endParaRPr lang="ru-RU" dirty="0"/>
          </a:p>
        </p:txBody>
      </p:sp>
      <p:pic>
        <p:nvPicPr>
          <p:cNvPr id="4" name="Рисунок 3" descr="НН-МАМА * Просмотр темы - Дневник многодетной мамы - психолога по призванию"/>
          <p:cNvPicPr/>
          <p:nvPr/>
        </p:nvPicPr>
        <p:blipFill rotWithShape="1">
          <a:blip r:embed="rId2" cstate="print"/>
          <a:srcRect t="16504" b="17851"/>
          <a:stretch/>
        </p:blipFill>
        <p:spPr bwMode="auto">
          <a:xfrm>
            <a:off x="1403648" y="1412775"/>
            <a:ext cx="4536504" cy="98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4251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1"/>
            <a:ext cx="6279400" cy="316835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effectLst/>
              </a:rPr>
              <a:t>Создание коррекционно-развивающей среды </a:t>
            </a:r>
            <a:r>
              <a:rPr lang="ru-RU" sz="2400" dirty="0">
                <a:effectLst/>
              </a:rPr>
              <a:t>с учетом эргоно­мических, педагогических, психологических, санитарно-гигиенических требований. </a:t>
            </a:r>
            <a:endParaRPr lang="ru-RU" sz="2400" dirty="0"/>
          </a:p>
        </p:txBody>
      </p:sp>
      <p:pic>
        <p:nvPicPr>
          <p:cNvPr id="4" name="Рисунок 3" descr="Логопедический уголок - Для детских садов и дома - Купить Логопедический уголок - Для детских садов и дома, Стоимость 2330 UAH,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206772"/>
            <a:ext cx="345638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 Томске открылся третий корпус детского сада 15 - Новости (Общество) / Sibnovosti.r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418279"/>
            <a:ext cx="5004048" cy="32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9698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/>
              <a:t>Взаимодействие с педагогами ДОУ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484784"/>
            <a:ext cx="7920880" cy="342136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Достижение положительного результата работы учителя-логопеда ДОУ пред­полагает реализацию комплексного подхода в деятельности специалистов детского сада: учите­ля-логопеда, воспитателей, инструктора по физической культуре, музыкального руководителя, педагога-психолога. Только систематическое взаимодействие специалистов ДОУ по проблемам профилактики и коррекции нарушений речи позволяет индивидуализировать процесс сопровож­дения ребенка с учетом следующих показателей: психологического возраста, специфики этапа развития речи, выявленной речевой и неречевой симптоматики нарушений, особенностей обра­зовательных и социальных условий развития </a:t>
            </a:r>
            <a:r>
              <a:rPr lang="ru-RU" b="1" dirty="0"/>
              <a:t>конкретного воспитанника.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 descr="Родительское собрание - 6 Апреля 2010 - Персональный сайт учителя"/>
          <p:cNvPicPr/>
          <p:nvPr/>
        </p:nvPicPr>
        <p:blipFill rotWithShape="1">
          <a:blip r:embed="rId2" cstate="print"/>
          <a:srcRect t="8743" b="17458"/>
          <a:stretch/>
        </p:blipFill>
        <p:spPr bwMode="auto">
          <a:xfrm>
            <a:off x="1979712" y="4683703"/>
            <a:ext cx="5472608" cy="214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4310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>
                <a:effectLst/>
              </a:rPr>
              <a:t>Модель взаимодействия учителя-логопеда с воспитателями по ФГОС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5688632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825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692696"/>
            <a:ext cx="7498080" cy="724624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effectLst/>
              </a:rPr>
              <a:t>В сравнительном контексте практика совместной деятельности учителя-логопеда и воспита­теля ДОУ представлена следующим образом:</a:t>
            </a:r>
            <a:br>
              <a:rPr lang="ru-RU" sz="2000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b="1" u="sng" dirty="0"/>
              <a:t>Воспитатель;</a:t>
            </a:r>
            <a:endParaRPr lang="ru-RU" dirty="0"/>
          </a:p>
          <a:p>
            <a:pPr lvl="0"/>
            <a:r>
              <a:rPr lang="ru-RU" dirty="0"/>
              <a:t>замечает проблемы в речевом развитии детей и своевременно адресует логопеду запрос, информируя учителя-логопеда о проблемах в развитии речи конкретных детей;</a:t>
            </a:r>
          </a:p>
          <a:p>
            <a:pPr lvl="0"/>
            <a:r>
              <a:rPr lang="ru-RU" dirty="0"/>
              <a:t>создает условия для развития всех сторон речи в пределах возрастной нормы;</a:t>
            </a:r>
          </a:p>
          <a:p>
            <a:pPr lvl="0"/>
            <a:r>
              <a:rPr lang="ru-RU" dirty="0"/>
              <a:t>формирует общие предпосылки для речевого развития: фонематические процессы; крупную, мелкую и речевую моторику;</a:t>
            </a:r>
          </a:p>
          <a:p>
            <a:pPr lvl="0"/>
            <a:r>
              <a:rPr lang="ru-RU" dirty="0"/>
              <a:t>обогащает содержание детской речи.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b="1" u="sng" dirty="0"/>
              <a:t> Учитель-логопед;</a:t>
            </a:r>
            <a:endParaRPr lang="ru-RU" dirty="0"/>
          </a:p>
          <a:p>
            <a:pPr lvl="0"/>
            <a:r>
              <a:rPr lang="ru-RU" dirty="0"/>
              <a:t>диагностирует уровень развития речи воспитанников;</a:t>
            </a:r>
          </a:p>
          <a:p>
            <a:pPr lvl="0"/>
            <a:r>
              <a:rPr lang="ru-RU" dirty="0"/>
              <a:t>дифференцирует категории детей по специфике нарушений речи и структуре речевого на­рушения;</a:t>
            </a:r>
          </a:p>
          <a:p>
            <a:pPr lvl="0"/>
            <a:r>
              <a:rPr lang="ru-RU" dirty="0"/>
              <a:t>осуществляет коррекцию нарушенных сторон речи.</a:t>
            </a:r>
          </a:p>
          <a:p>
            <a:r>
              <a:rPr lang="ru-RU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629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6674" y="612845"/>
            <a:ext cx="4655765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Взаимодействие с воспитателями логопед осуществляет в разных формах: совместное со­ставление перспективного и календарного планирования, оснащение коррекционно-развивающего пространства в групповых помещениях, проведение интегрированных ме­роприятий. На совместных интегрированных занятиях учителя-логопеда и воспитателя, которые проводятся как обобщающие, итоговые (например, один раз в месяц) организуется содержатель­ное общение детей друг с другом в разных видах деятельности, что способствует закреплению навыков пользования инициативной речью, совершенствованию разговорной речи, обогащению словаря, развитию коммуникативной практики. Так реализуется </a:t>
            </a:r>
            <a:r>
              <a:rPr lang="ru-RU" b="1" dirty="0"/>
              <a:t>принцип интеграции образова­тельных областей.</a:t>
            </a:r>
            <a:endParaRPr lang="ru-RU" dirty="0"/>
          </a:p>
        </p:txBody>
      </p:sp>
      <p:pic>
        <p:nvPicPr>
          <p:cNvPr id="3" name="Рисунок 2" descr="ШЕСТОЙ ГОД ЖИЗНИ - Правильное произношение ребенка 6 лет - 1.doc"/>
          <p:cNvPicPr/>
          <p:nvPr/>
        </p:nvPicPr>
        <p:blipFill rotWithShape="1">
          <a:blip r:embed="rId2" cstate="print"/>
          <a:srcRect b="3785"/>
          <a:stretch/>
        </p:blipFill>
        <p:spPr bwMode="auto">
          <a:xfrm>
            <a:off x="35001" y="0"/>
            <a:ext cx="3876675" cy="363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4572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674056" cy="466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Взаимодействие</a:t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 </a:t>
            </a:r>
            <a:r>
              <a:rPr lang="ru-RU" b="1" dirty="0">
                <a:effectLst/>
              </a:rPr>
              <a:t>педагога </a:t>
            </a: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с </a:t>
            </a:r>
            <a:r>
              <a:rPr lang="ru-RU" b="1" dirty="0">
                <a:effectLst/>
              </a:rPr>
              <a:t>родителями.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780928"/>
            <a:ext cx="7786112" cy="407707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ru-RU" dirty="0"/>
              <a:t>Взаимодействие учителя-логопеда с родителями как с участниками образовательного процесса значительно повышает результативность коррекционно-развивающей и профилактической работы.</a:t>
            </a:r>
            <a:br>
              <a:rPr lang="ru-RU" dirty="0"/>
            </a:br>
            <a:r>
              <a:rPr lang="ru-RU" dirty="0"/>
              <a:t>Важна систематическая организация разнообразных форм взаимодействия с родителями вос­питанников: во-первых, собраний, групповых и индивидуальных консультаций для родителей детей по вопросам воспитания в семье ребенка с на­рушениями речи, а также мастер-классы по обучению артикуляционным упражнениям, семинары-практикумы по обучению родителей логопедическим играм, открытые итоговые занятия для родителей с целью обучения их игровым приемам закрепления речевых навыков и пр.  Во-вторых, просветительская работа с родителями всех воспитанников ДОУ, в том числе создание информационных стендов. Традиционные формы работы с родителями дополняются интерак­тивными формами, в том числе такими, как логопедическая гостиная, ток-шоу, аукцион, выстав­ка, п</a:t>
            </a:r>
            <a:r>
              <a:rPr lang="en-US" sz="2900" dirty="0" err="1" smtClean="0"/>
              <a:t>pec</a:t>
            </a:r>
            <a:r>
              <a:rPr lang="ru-RU" sz="2900" dirty="0" smtClean="0"/>
              <a:t>-</a:t>
            </a:r>
            <a:r>
              <a:rPr lang="ru-RU" dirty="0" smtClean="0"/>
              <a:t>конференция</a:t>
            </a:r>
            <a:r>
              <a:rPr lang="ru-RU" dirty="0"/>
              <a:t>, практикум.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mdou5-skazka.edusite.ru/images/family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16632"/>
            <a:ext cx="3056645" cy="265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0650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16632"/>
            <a:ext cx="6400800" cy="864096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/>
              <a:t>Модель взаимодействия педагога с родителями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334" y="1772816"/>
            <a:ext cx="6334482" cy="54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447" y="4595362"/>
            <a:ext cx="2304256" cy="144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23" y="3104964"/>
            <a:ext cx="1872208" cy="138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12976"/>
            <a:ext cx="2375137" cy="116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2564904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Задачи</a:t>
            </a:r>
            <a:endParaRPr lang="ru-RU" dirty="0"/>
          </a:p>
        </p:txBody>
      </p:sp>
      <p:sp>
        <p:nvSpPr>
          <p:cNvPr id="5" name="Стрелка вверх 4"/>
          <p:cNvSpPr/>
          <p:nvPr/>
        </p:nvSpPr>
        <p:spPr>
          <a:xfrm rot="14384107">
            <a:off x="4686045" y="3115818"/>
            <a:ext cx="360040" cy="5831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10800000">
            <a:off x="5419555" y="3724674"/>
            <a:ext cx="360040" cy="5831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7725785">
            <a:off x="6085054" y="3181632"/>
            <a:ext cx="360040" cy="5831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679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2617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000" dirty="0"/>
              <a:t>Технология реализации коррекционной деятельности учителя-логопеда ДОУ включает три взаимосвязанных этапа, </a:t>
            </a:r>
            <a:r>
              <a:rPr lang="ru-RU" sz="2000" dirty="0">
                <a:effectLst/>
              </a:rPr>
              <a:t>, выделенных в соответствии с этапами становления речевой функ­ции в раннем и дошкольном возрасте, 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96" y="2060848"/>
            <a:ext cx="784089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55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51344"/>
            <a:ext cx="7894065" cy="53553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/>
              <a:t>Федеральные государственные образовательные стандарты </a:t>
            </a:r>
            <a:r>
              <a:rPr lang="ru-RU" dirty="0" smtClean="0"/>
              <a:t>раскрывают  направления </a:t>
            </a:r>
            <a:r>
              <a:rPr lang="ru-RU" dirty="0"/>
              <a:t>в организации коррекционной </a:t>
            </a:r>
            <a:r>
              <a:rPr lang="ru-RU" dirty="0" smtClean="0"/>
              <a:t>деятельности</a:t>
            </a:r>
          </a:p>
          <a:p>
            <a:r>
              <a:rPr lang="ru-RU" dirty="0" smtClean="0"/>
              <a:t> </a:t>
            </a:r>
            <a:r>
              <a:rPr lang="ru-RU" dirty="0"/>
              <a:t>учителя-логопеда.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/>
              <a:t>В качестве приоритетов определяются такие задачи, </a:t>
            </a:r>
            <a:r>
              <a:rPr lang="ru-RU" dirty="0" smtClean="0"/>
              <a:t>как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развитие </a:t>
            </a:r>
            <a:r>
              <a:rPr lang="ru-RU" dirty="0" smtClean="0"/>
              <a:t>всех компонентов </a:t>
            </a:r>
            <a:r>
              <a:rPr lang="ru-RU" dirty="0"/>
              <a:t>устной речи детей </a:t>
            </a:r>
            <a:r>
              <a:rPr lang="ru-RU" dirty="0" smtClean="0"/>
              <a:t>:</a:t>
            </a:r>
          </a:p>
          <a:p>
            <a:r>
              <a:rPr lang="ru-RU" dirty="0" smtClean="0"/>
              <a:t>-лексической </a:t>
            </a:r>
            <a:r>
              <a:rPr lang="ru-RU" dirty="0"/>
              <a:t>стороны</a:t>
            </a:r>
            <a:r>
              <a:rPr lang="ru-RU" dirty="0" smtClean="0"/>
              <a:t>,</a:t>
            </a:r>
          </a:p>
          <a:p>
            <a:r>
              <a:rPr lang="ru-RU" dirty="0" smtClean="0"/>
              <a:t>- </a:t>
            </a:r>
            <a:r>
              <a:rPr lang="ru-RU" dirty="0"/>
              <a:t>грамматического </a:t>
            </a:r>
            <a:r>
              <a:rPr lang="ru-RU" dirty="0" smtClean="0"/>
              <a:t>строя речи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-произносительной </a:t>
            </a:r>
            <a:r>
              <a:rPr lang="ru-RU" dirty="0"/>
              <a:t>стороны речи, </a:t>
            </a:r>
            <a:endParaRPr lang="ru-RU" dirty="0" smtClean="0"/>
          </a:p>
          <a:p>
            <a:r>
              <a:rPr lang="ru-RU" dirty="0"/>
              <a:t>-</a:t>
            </a:r>
            <a:r>
              <a:rPr lang="ru-RU" dirty="0" smtClean="0"/>
              <a:t>связной </a:t>
            </a:r>
            <a:r>
              <a:rPr lang="ru-RU" dirty="0"/>
              <a:t>речи – диалогической </a:t>
            </a:r>
            <a:r>
              <a:rPr lang="ru-RU" dirty="0" smtClean="0"/>
              <a:t>и  монологической форм </a:t>
            </a:r>
            <a:r>
              <a:rPr lang="ru-RU" dirty="0"/>
              <a:t>в различных формах и видах детской деятельности,</a:t>
            </a:r>
          </a:p>
          <a:p>
            <a:r>
              <a:rPr lang="ru-RU" dirty="0" smtClean="0"/>
              <a:t>-практическое </a:t>
            </a:r>
            <a:r>
              <a:rPr lang="ru-RU" dirty="0"/>
              <a:t>овладение воспитанниками нормами речи;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развитие литературной речи,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приобщение </a:t>
            </a:r>
            <a:r>
              <a:rPr lang="ru-RU" dirty="0"/>
              <a:t>к словесному искусству, в том числе развитие </a:t>
            </a:r>
            <a:r>
              <a:rPr lang="ru-RU" dirty="0" smtClean="0"/>
              <a:t>художественного восприятия </a:t>
            </a:r>
            <a:r>
              <a:rPr lang="ru-RU" dirty="0"/>
              <a:t>и эстетического </a:t>
            </a:r>
            <a:r>
              <a:rPr lang="ru-RU" dirty="0" smtClean="0"/>
              <a:t>вкуса.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>
                <a:solidFill>
                  <a:prstClr val="black"/>
                </a:solidFill>
              </a:rPr>
              <a:t>К 7 годам речевое развитие ребенка должно характеризоваться умением задавать вопросы взрослому, в случаях затруднений обращаться к нему за помощью, адекватно использовать вербальные средства общения, а также владеть диалогической речью.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5" name="Содержимое 16" descr="baby01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746036"/>
            <a:ext cx="192021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1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48680"/>
            <a:ext cx="7498080" cy="223224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100" i="1" dirty="0" smtClean="0">
                <a:effectLst/>
              </a:rPr>
              <a:t>.</a:t>
            </a:r>
            <a:r>
              <a:rPr lang="ru-RU" sz="3100" dirty="0">
                <a:effectLst/>
              </a:rPr>
              <a:t/>
            </a:r>
            <a:br>
              <a:rPr lang="ru-RU" sz="3100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r>
              <a:rPr lang="ru-RU" sz="3100" b="1" i="1" u="sng" dirty="0">
                <a:solidFill>
                  <a:srgbClr val="4F271C">
                    <a:satMod val="130000"/>
                  </a:srgbClr>
                </a:solidFill>
                <a:effectLst/>
              </a:rPr>
              <a:t>Ожидаемый результат</a:t>
            </a:r>
            <a:r>
              <a:rPr lang="ru-RU" sz="3100" i="1" dirty="0">
                <a:solidFill>
                  <a:srgbClr val="4F271C">
                    <a:satMod val="130000"/>
                  </a:srgbClr>
                </a:solidFill>
                <a:effectLst/>
              </a:rPr>
              <a:t> </a:t>
            </a:r>
            <a:r>
              <a:rPr lang="ru-RU" sz="3100" i="1" dirty="0" smtClean="0">
                <a:solidFill>
                  <a:srgbClr val="4F271C">
                    <a:satMod val="130000"/>
                  </a:srgbClr>
                </a:solidFill>
                <a:effectLst/>
              </a:rPr>
              <a:t>:</a:t>
            </a:r>
            <a:br>
              <a:rPr lang="ru-RU" sz="3100" i="1" dirty="0" smtClean="0">
                <a:solidFill>
                  <a:srgbClr val="4F271C">
                    <a:satMod val="130000"/>
                  </a:srgbClr>
                </a:solidFill>
                <a:effectLst/>
              </a:rPr>
            </a:br>
            <a:r>
              <a:rPr lang="ru-RU" sz="3100" i="1" dirty="0" smtClean="0">
                <a:solidFill>
                  <a:srgbClr val="4F271C">
                    <a:satMod val="130000"/>
                  </a:srgbClr>
                </a:solidFill>
                <a:effectLst/>
              </a:rPr>
              <a:t> </a:t>
            </a:r>
            <a:r>
              <a:rPr lang="ru-RU" sz="3100" i="1" dirty="0">
                <a:solidFill>
                  <a:srgbClr val="4F271C">
                    <a:satMod val="130000"/>
                  </a:srgbClr>
                </a:solidFill>
                <a:effectLst/>
              </a:rPr>
              <a:t>соответствие показателей речевого развития возрастной норме, </a:t>
            </a:r>
            <a:r>
              <a:rPr lang="ru-RU" sz="3100" i="1" dirty="0" err="1">
                <a:solidFill>
                  <a:srgbClr val="4F271C">
                    <a:satMod val="130000"/>
                  </a:srgbClr>
                </a:solidFill>
                <a:effectLst/>
              </a:rPr>
              <a:t>сформированность</a:t>
            </a:r>
            <a:r>
              <a:rPr lang="ru-RU" sz="3100" i="1" dirty="0">
                <a:solidFill>
                  <a:srgbClr val="4F271C">
                    <a:satMod val="130000"/>
                  </a:srgbClr>
                </a:solidFill>
                <a:effectLst/>
              </a:rPr>
              <a:t> предпосылок учебной деятельности </a:t>
            </a: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 descr="Можно ли привести себя в порядок без косметических средств. - Страница 13 - Харьков Форум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80928"/>
            <a:ext cx="597666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284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8847"/>
            <a:ext cx="7488832" cy="43396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sz="2000" dirty="0" smtClean="0"/>
              <a:t>Для </a:t>
            </a:r>
            <a:r>
              <a:rPr lang="ru-RU" sz="2000" dirty="0"/>
              <a:t>реализации данных задач необходима систематическая профилактика и коррекция речевых нарушений у воспитанников ДОУ, поскольку многие из них имеют особенности, которые могут нарушить благоприятный ход онтогенеза речи, что наиболее явно проявляется к пятилетнему возрасту. </a:t>
            </a:r>
            <a:endParaRPr lang="ru-RU" sz="20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sz="2000" dirty="0" smtClean="0"/>
              <a:t>В </a:t>
            </a:r>
            <a:r>
              <a:rPr lang="ru-RU" sz="2000" dirty="0"/>
              <a:t>последнее время значительно увеличивается количество детей, имеющих нарушение речи, при этом наблюдаются количественные и качественные изменения в их развитии. Нарушения речи все чаще сопряжены с проблемами неврологического, психического и социального порядка, что значительно утяжеляет речевую симптоматику </a:t>
            </a:r>
            <a:r>
              <a:rPr lang="ru-RU" sz="2000" dirty="0" smtClean="0"/>
              <a:t>нарушений.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2" b="9321"/>
          <a:stretch/>
        </p:blipFill>
        <p:spPr>
          <a:xfrm>
            <a:off x="1187624" y="5085184"/>
            <a:ext cx="7824225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686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13681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/>
              <a:t>Профессиональная деятельность учителя-логопеда ДОУ в свете требований ФГОС направлена на оказание своевременной коррекционно-педагогической помощи детям с различными видами речевых нарушений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988840"/>
            <a:ext cx="7498080" cy="42595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Основными задачами выступают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sz="2000" dirty="0" smtClean="0"/>
              <a:t> </a:t>
            </a:r>
            <a:r>
              <a:rPr lang="ru-RU" sz="2000" dirty="0"/>
              <a:t>Выявление , преодоление и своевременное предупреждение речевых нарушений у воспитанников ДОУ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  </a:t>
            </a:r>
            <a:r>
              <a:rPr lang="ru-RU" sz="2000" dirty="0"/>
              <a:t>Формирование профессиональной компетентности педагогов в сфере эффективного взаимодействия с детьми, имеющими </a:t>
            </a:r>
            <a:r>
              <a:rPr lang="ru-RU" sz="2000" dirty="0" smtClean="0"/>
              <a:t>речевые </a:t>
            </a:r>
            <a:r>
              <a:rPr lang="ru-RU" sz="2000" dirty="0"/>
              <a:t>нарушения, а также в сфере профилактики и выявления проблем в речевом развитии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 Обучение </a:t>
            </a:r>
            <a:r>
              <a:rPr lang="ru-RU" sz="2000" dirty="0"/>
              <a:t>родителей эффективным приемам воспитания ребенка с нарушениями речи и организации коррекционно-развивающей среды в семейных условиях</a:t>
            </a:r>
          </a:p>
        </p:txBody>
      </p:sp>
    </p:spTree>
    <p:extLst>
      <p:ext uri="{BB962C8B-B14F-4D97-AF65-F5344CB8AC3E}">
        <p14:creationId xmlns:p14="http://schemas.microsoft.com/office/powerpoint/2010/main" val="326529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836712"/>
            <a:ext cx="6336704" cy="14401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Основная цель коррекционной </a:t>
            </a:r>
            <a:r>
              <a:rPr lang="ru-RU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деятельности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3501008"/>
            <a:ext cx="6314088" cy="26642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/>
              <a:t>Р</a:t>
            </a:r>
            <a:r>
              <a:rPr lang="ru-RU" sz="2800" dirty="0" smtClean="0"/>
              <a:t>аскрыть </a:t>
            </a:r>
            <a:r>
              <a:rPr lang="ru-RU" sz="2800" dirty="0"/>
              <a:t>пути формирования у воспитанников ДОУ с речевыми нарушениями полноценной структуры речевой деятельности, создавая условия для овладения детьми родным языком в условиях речевой группы.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04864"/>
            <a:ext cx="6336704" cy="135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8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1988840"/>
            <a:ext cx="6400800" cy="4608512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</a:pPr>
            <a:r>
              <a:rPr lang="ru-RU" sz="1800" dirty="0">
                <a:effectLst/>
              </a:rPr>
              <a:t>У детей до 7 лет речь как еще не сформированная система наиболее подвержена повреждающим факторам.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Речевое развитие опосредуется рядом условий, прежде всего, развитием интеллектуальных процессов и общения. В основе потребности говорить ребенка находиться впечатление, вызывающее эмоциональный отклик.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 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Побуждение к речевому высказыванию возникает у ребенка под влиянием эмоционального переживания воспринятого.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 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Содержание речи составляют впечатления , получаемые ребенком при ознакомлении с окружающим, поэтому важным моментом для развития детской речи является формирование широких интересов у детей дошкольного возраста.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 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88640"/>
            <a:ext cx="6400800" cy="136815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.  В основу коррекционной деятельности положены следующие </a:t>
            </a:r>
            <a:r>
              <a:rPr lang="ru-RU" b="1" dirty="0"/>
              <a:t>теоретические идеи: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 descr="Подумай - Картинка 2739/5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2780928"/>
            <a:ext cx="26955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822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852936"/>
            <a:ext cx="7498080" cy="339546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dirty="0"/>
              <a:t>Также реализуется идея комплексного сопровождения ребенка с нарушениями развития в дошкольном образовательном учреждении. </a:t>
            </a:r>
            <a:endParaRPr lang="ru-RU" dirty="0" smtClean="0"/>
          </a:p>
          <a:p>
            <a:r>
              <a:rPr lang="ru-RU" dirty="0" smtClean="0"/>
              <a:t>Ведущим </a:t>
            </a:r>
            <a:r>
              <a:rPr lang="ru-RU" b="1" dirty="0"/>
              <a:t>принципом</a:t>
            </a:r>
            <a:r>
              <a:rPr lang="ru-RU" dirty="0"/>
              <a:t> выступает </a:t>
            </a:r>
            <a:r>
              <a:rPr lang="ru-RU" u="sng" dirty="0"/>
              <a:t>принцип комплексности</a:t>
            </a:r>
            <a:r>
              <a:rPr lang="ru-RU" dirty="0"/>
              <a:t>, выражающийся в единстве подходов к профилактике и коррекции речевых нарушений у воспитанников, личностно - </a:t>
            </a:r>
            <a:r>
              <a:rPr lang="ru-RU" dirty="0" err="1"/>
              <a:t>деятельностного</a:t>
            </a:r>
            <a:r>
              <a:rPr lang="ru-RU" dirty="0"/>
              <a:t> подхода к профилактике и коррекции нарушений речи, а также в понимании единства психического и речевого развития, взаимосвязи сенсорного, умственного и речевого развития, реализуются принципы развивающего обучения, учета зоны ближайшего развития, интеграции образовательных областей в организации коррекционно-педагогического процесса.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Домашний детский сад: плюсы и минусы :: Психология :: Все о детях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1671"/>
            <a:ext cx="4081047" cy="268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5999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4"/>
            <a:ext cx="6400800" cy="399702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effectLst/>
              </a:rPr>
              <a:t>Коррекционная работа осуществляется на индивидуальных, подгрупповых и фронтальных занятиях. При комплектовании групп для подгрупповых и фронтальных занятий учитывается не только структура речевого нарушения, но и психоэмоциональный и коммуникативный статус ребенка, уровень его работоспособности. Занятия организуются с учетом психогигиенических требований к режиму логопедических занятий, их структуре, способам взаимодействия ребенка с педагогом и сверстниками. Обеспечивается реализация требований </a:t>
            </a:r>
            <a:r>
              <a:rPr lang="ru-RU" sz="1400" dirty="0" err="1">
                <a:effectLst/>
              </a:rPr>
              <a:t>здоровьесбережения</a:t>
            </a:r>
            <a:r>
              <a:rPr lang="ru-RU" sz="1400" dirty="0">
                <a:effectLst/>
              </a:rPr>
              <a:t> по охране жизни и здоровья воспитанников в образовательном процессе.</a:t>
            </a:r>
            <a:br>
              <a:rPr lang="ru-RU" sz="1400" dirty="0">
                <a:effectLst/>
              </a:rPr>
            </a:b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260648"/>
            <a:ext cx="6400800" cy="115212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indent="54038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Коррекционно-развивающая работа.</a:t>
            </a:r>
            <a:endParaRPr lang="ru-RU" sz="24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 descr="Фотогалерея на сайте детского фотографа &quot;Занятия с логопедом&quot;, страница -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97603" cy="249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1873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04664"/>
            <a:ext cx="4720568" cy="1820416"/>
          </a:xfrm>
        </p:spPr>
        <p:txBody>
          <a:bodyPr>
            <a:noAutofit/>
          </a:bodyPr>
          <a:lstStyle/>
          <a:p>
            <a:r>
              <a:rPr lang="ru-RU" sz="2800" dirty="0"/>
              <a:t>НАПРАВЛЕНИЕ КОРРЕКЦИОННО-РАЗВИВАЮЩЕЙ РАБОТЫ</a:t>
            </a:r>
            <a:br>
              <a:rPr lang="ru-RU" sz="2800" dirty="0"/>
            </a:br>
            <a:r>
              <a:rPr lang="ru-RU" sz="2800" dirty="0"/>
              <a:t>УЧИТЕЛЯ-ЛОГОПЕДА ДОУ</a:t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655021"/>
              </p:ext>
            </p:extLst>
          </p:nvPr>
        </p:nvGraphicFramePr>
        <p:xfrm>
          <a:off x="1115616" y="3068960"/>
          <a:ext cx="7307659" cy="3240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5216"/>
                <a:gridCol w="4262443"/>
              </a:tblGrid>
              <a:tr h="624680">
                <a:tc>
                  <a:txBody>
                    <a:bodyPr/>
                    <a:lstStyle/>
                    <a:p>
                      <a:pPr indent="5403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Нарушения устной речи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Направления коррекционной работы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15680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Фонетико-фонематическое недо­развитие речи</a:t>
                      </a:r>
                      <a:endParaRPr lang="ru-RU" sz="1100" dirty="0">
                        <a:effectLst/>
                      </a:endParaRPr>
                    </a:p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Symbol"/>
                        <a:buChar char="-"/>
                        <a:tabLst>
                          <a:tab pos="179070" algn="l"/>
                        </a:tabLst>
                      </a:pPr>
                      <a:r>
                        <a:rPr lang="ru-RU" sz="1400" u="none" strike="noStrike" spc="0" dirty="0">
                          <a:effectLst/>
                        </a:rPr>
                        <a:t>Развитие фонематического восприятия.</a:t>
                      </a:r>
                      <a:endParaRPr lang="ru-RU" sz="1100" u="none" strike="noStrike" spc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Symbol"/>
                        <a:buChar char="-"/>
                        <a:tabLst>
                          <a:tab pos="179070" algn="l"/>
                        </a:tabLst>
                      </a:pPr>
                      <a:r>
                        <a:rPr lang="ru-RU" sz="1400" u="none" strike="noStrike" spc="0" dirty="0">
                          <a:effectLst/>
                        </a:rPr>
                        <a:t>Совершенствование слоговой структуры слов.</a:t>
                      </a:r>
                      <a:endParaRPr lang="ru-RU" sz="1100" u="none" strike="noStrike" spc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Symbol"/>
                        <a:buChar char="-"/>
                        <a:tabLst>
                          <a:tab pos="176530" algn="l"/>
                        </a:tabLst>
                      </a:pPr>
                      <a:r>
                        <a:rPr lang="ru-RU" sz="1400" u="none" strike="noStrike" spc="0" dirty="0">
                          <a:effectLst/>
                        </a:rPr>
                        <a:t>Коррекция звукопроизношения.</a:t>
                      </a:r>
                      <a:endParaRPr lang="ru-RU" sz="1100" u="none" strike="noStrike" spc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Результаты развития и обучен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1895" y="188640"/>
            <a:ext cx="3312368" cy="203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32980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286</TotalTime>
  <Words>1015</Words>
  <Application>Microsoft Office PowerPoint</Application>
  <PresentationFormat>Экран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«Особенности работы учителя-логопеда  в рамках реализации ФГОС  в ДО» </vt:lpstr>
      <vt:lpstr>Презентация PowerPoint</vt:lpstr>
      <vt:lpstr>Презентация PowerPoint</vt:lpstr>
      <vt:lpstr>Профессиональная деятельность учителя-логопеда ДОУ в свете требований ФГОС направлена на оказание своевременной коррекционно-педагогической помощи детям с различными видами речевых нарушений</vt:lpstr>
      <vt:lpstr>Основная цель коррекционной деятельности</vt:lpstr>
      <vt:lpstr>У детей до 7 лет речь как еще не сформированная система наиболее подвержена повреждающим факторам. Речевое развитие опосредуется рядом условий, прежде всего, развитием интеллектуальных процессов и общения. В основе потребности говорить ребенка находиться впечатление, вызывающее эмоциональный отклик.   Побуждение к речевому высказыванию возникает у ребенка под влиянием эмоционального переживания воспринятого.   Содержание речи составляют впечатления , получаемые ребенком при ознакомлении с окружающим, поэтому важным моментом для развития детской речи является формирование широких интересов у детей дошкольного возраста.   </vt:lpstr>
      <vt:lpstr>Презентация PowerPoint</vt:lpstr>
      <vt:lpstr>Коррекционная работа осуществляется на индивидуальных, подгрупповых и фронтальных занятиях. При комплектовании групп для подгрупповых и фронтальных занятий учитывается не только структура речевого нарушения, но и психоэмоциональный и коммуникативный статус ребенка, уровень его работоспособности. Занятия организуются с учетом психогигиенических требований к режиму логопедических занятий, их структуре, способам взаимодействия ребенка с педагогом и сверстниками. Обеспечивается реализация требований здоровьесбережения по охране жизни и здоровья воспитанников в образовательном процессе. </vt:lpstr>
      <vt:lpstr>НАПРАВЛЕНИЕ КОРРЕКЦИОННО-РАЗВИВАЮЩЕЙ РАБОТЫ УЧИТЕЛЯ-ЛОГОПЕДА ДОУ </vt:lpstr>
      <vt:lpstr>К развивающему аспекту деятельности учителя-логопеда ДОУ следует отнести не только специфические задачи по развитию речевых процессов у воспитанников с нарушениями речи, но и такие задачи, как: </vt:lpstr>
      <vt:lpstr>В процессе коррекции и развития речи у детей необходимым является применение современ­ных коррекционно-логопедических технологий, направленных на звуковую и смысловую сторо­ны речи, а также связанные с речью процессы: </vt:lpstr>
      <vt:lpstr>Создание коррекционно-развивающей среды с учетом эргоно­мических, педагогических, психологических, санитарно-гигиенических требований. </vt:lpstr>
      <vt:lpstr>Взаимодействие с педагогами ДОУ</vt:lpstr>
      <vt:lpstr>Модель взаимодействия учителя-логопеда с воспитателями по ФГОС </vt:lpstr>
      <vt:lpstr>В сравнительном контексте практика совместной деятельности учителя-логопеда и воспита­теля ДОУ представлена следующим образом:   </vt:lpstr>
      <vt:lpstr>Презентация PowerPoint</vt:lpstr>
      <vt:lpstr>Взаимодействие  педагога  с родителями. </vt:lpstr>
      <vt:lpstr>Презентация PowerPoint</vt:lpstr>
      <vt:lpstr>Технология реализации коррекционной деятельности учителя-логопеда ДОУ включает три взаимосвязанных этапа, , выделенных в соответствии с этапами становления речевой функ­ции в раннем и дошкольном возрасте, </vt:lpstr>
      <vt:lpstr>.   Ожидаемый результат :  соответствие показателей речевого развития возрастной норме, сформированность предпосылок учебной деятельности     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</cp:lastModifiedBy>
  <cp:revision>18</cp:revision>
  <dcterms:created xsi:type="dcterms:W3CDTF">2014-09-25T10:24:42Z</dcterms:created>
  <dcterms:modified xsi:type="dcterms:W3CDTF">2014-10-28T05:54:11Z</dcterms:modified>
</cp:coreProperties>
</file>