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7" r:id="rId2"/>
    <p:sldId id="279" r:id="rId3"/>
    <p:sldId id="265" r:id="rId4"/>
    <p:sldId id="268" r:id="rId5"/>
    <p:sldId id="274" r:id="rId6"/>
    <p:sldId id="270" r:id="rId7"/>
    <p:sldId id="277" r:id="rId8"/>
  </p:sldIdLst>
  <p:sldSz cx="9144000" cy="6858000" type="screen4x3"/>
  <p:notesSz cx="6858000" cy="9144000"/>
  <p:custShowLst>
    <p:custShow name="Произвольный показ 1" id="0">
      <p:sldLst>
        <p:sld r:id="rId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00CC"/>
    <a:srgbClr val="333300"/>
    <a:srgbClr val="006600"/>
    <a:srgbClr val="6600FF"/>
    <a:srgbClr val="003300"/>
    <a:srgbClr val="008000"/>
    <a:srgbClr val="9966FF"/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53152-710C-49B9-A5B5-F2E63B7A47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BC5C-DAA5-4510-A2BD-DAB7366D3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0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9EC3-F2BB-48E7-A7DC-B837E0E481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CE1F-BC51-4E58-A3EF-FD051892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42852"/>
            <a:ext cx="8429684" cy="714380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Муниципальное дошкольное образовательное учреждение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14356"/>
            <a:ext cx="9144000" cy="250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</a:rPr>
              <a:t>«Детский сад присмотра и оздоровления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</a:rPr>
              <a:t> для детей с  урологическими заболеваниями №64 «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</a:rPr>
              <a:t>Сююмбике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</a:rPr>
              <a:t>»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472" y="6000768"/>
            <a:ext cx="82391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Муниципальное учреждение «Управление дошкольного образования»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исполнительного комитета Нижнекамского муниципального района Республики Татарстан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071678"/>
            <a:ext cx="1927207" cy="267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412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857364"/>
            <a:ext cx="2000264" cy="15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429000"/>
            <a:ext cx="2143139" cy="27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14818"/>
            <a:ext cx="2795404" cy="199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2214554"/>
            <a:ext cx="2286016" cy="18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2285992"/>
            <a:ext cx="111359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500" b="1" i="1" dirty="0" smtClean="0">
                <a:solidFill>
                  <a:srgbClr val="9900FF"/>
                </a:solidFill>
                <a:latin typeface="Georgia" pitchFamily="18" charset="0"/>
              </a:rPr>
              <a:t>Пояснительная записка</a:t>
            </a:r>
            <a:endParaRPr lang="ru-RU" sz="3500" b="1" i="1" dirty="0">
              <a:solidFill>
                <a:srgbClr val="9900FF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dirty="0" smtClean="0">
                <a:solidFill>
                  <a:srgbClr val="002060"/>
                </a:solidFill>
                <a:latin typeface="Georgia" pitchFamily="18" charset="0"/>
              </a:rPr>
              <a:t>           </a:t>
            </a:r>
            <a:r>
              <a:rPr lang="ru-RU" sz="1550" dirty="0" smtClean="0">
                <a:solidFill>
                  <a:srgbClr val="002060"/>
                </a:solidFill>
                <a:latin typeface="Georgia" pitchFamily="18" charset="0"/>
              </a:rPr>
              <a:t>Дошкольное детство – время, когда закладывается фундамент успешного обучения ребенка в школе. А от того, как сложится школьная жизнь, зависит в дальнейшем его социализация и интеграция в обществе. Все это особенно касается детей с различными нарушениями, отклонениями в развитии. Нерегламентированная рамками занятий деятельность ребенка занимает основное время его пребывания  в детском саду. Именно в свободное время ребенок имеет возможность реализовать свои интересы, а воспитатель, учитывая их, помочь ребенку справиться со всеми задачами, подготовиться к школе.</a:t>
            </a:r>
          </a:p>
          <a:p>
            <a:pPr algn="just">
              <a:buNone/>
            </a:pPr>
            <a:r>
              <a:rPr lang="ru-RU" sz="1550" dirty="0" smtClean="0">
                <a:solidFill>
                  <a:srgbClr val="002060"/>
                </a:solidFill>
                <a:latin typeface="Georgia" pitchFamily="18" charset="0"/>
              </a:rPr>
              <a:t>           Неоднородность состава детского коллектива группы ярко проявляется в разных уровнях усвоения материала. Не все дети одинаково хорошо усваивают программу. Таким детям требуется дополнительная помощь в виде коррекционных занятий, игр, упражнений.  Для решения этой проблемы актуальным стало то, что в нашей группе был оборудован коррекционный уголок, в котором собран и систематизирован материал для решения коррекционных задач (ослабление или исправление имеющихся отклонений в развитии ребенка).  Наш коррекционный уголок занимает  специальное место, в котором находится шкаф-стенка. Этот шкаф был изготовлен по нашим чертежам с учетом различных критериев (возраст детей, возможность заниматься у зеркала, работать  в одиночку, парами, небольшими группами, удобство расположения материала, достаточная вместимость). На развитие ребенка большое внимание оказывает окружающая среда, а коррекционный уголок – это ее составляющая часть.</a:t>
            </a:r>
          </a:p>
          <a:p>
            <a:pPr algn="just">
              <a:buNone/>
            </a:pPr>
            <a:r>
              <a:rPr lang="ru-RU" sz="1550" dirty="0" smtClean="0">
                <a:solidFill>
                  <a:srgbClr val="002060"/>
                </a:solidFill>
                <a:latin typeface="Georgia" pitchFamily="18" charset="0"/>
              </a:rPr>
              <a:t>           В уголке имеется материал на развитие мелкой и общей моторики,  </a:t>
            </a:r>
            <a:r>
              <a:rPr lang="ru-RU" sz="1550" dirty="0" err="1" smtClean="0">
                <a:solidFill>
                  <a:srgbClr val="002060"/>
                </a:solidFill>
                <a:latin typeface="Georgia" pitchFamily="18" charset="0"/>
              </a:rPr>
              <a:t>графомоторных</a:t>
            </a:r>
            <a:r>
              <a:rPr lang="ru-RU" sz="1550" dirty="0" smtClean="0">
                <a:solidFill>
                  <a:srgbClr val="002060"/>
                </a:solidFill>
                <a:latin typeface="Georgia" pitchFamily="18" charset="0"/>
              </a:rPr>
              <a:t> навыков, фонематического слуха. Предусмотрены разделы: обогащение словаря, развитие речи, обучение грамоте,  познавательные игры.   Большой интерес для детей представляют  игры и игрушки, сделанные руками воспитателей. Они красочны, необычны, многофункциональны. </a:t>
            </a:r>
          </a:p>
          <a:p>
            <a:pPr algn="just"/>
            <a:endParaRPr lang="ru-RU" sz="155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9900FF"/>
                </a:solidFill>
                <a:latin typeface="Georgia" pitchFamily="18" charset="0"/>
              </a:rPr>
              <a:t>Артикуляционная гимнастика</a:t>
            </a:r>
            <a:endParaRPr lang="ru-RU" sz="3500" b="1" i="1" dirty="0">
              <a:solidFill>
                <a:srgbClr val="9900FF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357298"/>
            <a:ext cx="4518111" cy="31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72330" y="2714620"/>
          <a:ext cx="1928827" cy="217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4" imgW="5784120" imgH="6543360" progId="CorelDRAW.Graphic.14">
                  <p:embed/>
                </p:oleObj>
              </mc:Choice>
              <mc:Fallback>
                <p:oleObj name="CorelDRAW" r:id="rId4" imgW="5784120" imgH="6543360" progId="CorelDRAW.Graphic.1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2714620"/>
                        <a:ext cx="1928827" cy="2171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357290" y="928670"/>
          <a:ext cx="14763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6" imgW="5248800" imgH="7698960" progId="CorelDRAW.Graphic.14">
                  <p:embed/>
                </p:oleObj>
              </mc:Choice>
              <mc:Fallback>
                <p:oleObj name="CorelDRAW" r:id="rId6" imgW="5248800" imgH="7698960" progId="CorelDRAW.Graphic.1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928670"/>
                        <a:ext cx="1476375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4857760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Артикуляционная гимнастика - один из важнейших элементов коррекционной работы. Для поддержания интереса детей к выполнению упражнений в уголке имеются: подборка сказок для Язычка, веселых стихотворений,  иллюстрации, картинки с изображением различных позиций языка.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500" b="1" i="1" dirty="0" smtClean="0">
                <a:solidFill>
                  <a:srgbClr val="9900FF"/>
                </a:solidFill>
                <a:latin typeface="Bookman Old Style" pitchFamily="18" charset="0"/>
              </a:rPr>
              <a:t>Развитие и совершенствование мелкой моторики</a:t>
            </a:r>
            <a:endParaRPr lang="ru-RU" sz="3500" dirty="0">
              <a:solidFill>
                <a:srgbClr val="9900FF"/>
              </a:solidFill>
            </a:endParaRPr>
          </a:p>
        </p:txBody>
      </p:sp>
      <p:pic>
        <p:nvPicPr>
          <p:cNvPr id="5" name="Picture 18" descr="D:\АЙГУЛЬ\картинки\Новая папка (2)\ROPE_B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64378" y="2035957"/>
            <a:ext cx="4000526" cy="2643207"/>
          </a:xfrm>
          <a:prstGeom prst="rect">
            <a:avLst/>
          </a:prstGeom>
          <a:noFill/>
        </p:spPr>
      </p:pic>
      <p:pic>
        <p:nvPicPr>
          <p:cNvPr id="6" name="Picture 18" descr="D:\АЙГУЛЬ\картинки\Новая папка (2)\ROPE_BR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500826" y="1500174"/>
            <a:ext cx="2531001" cy="2531001"/>
          </a:xfrm>
          <a:prstGeom prst="rect">
            <a:avLst/>
          </a:prstGeom>
          <a:noFill/>
        </p:spPr>
      </p:pic>
      <p:pic>
        <p:nvPicPr>
          <p:cNvPr id="9" name="Picture 18" descr="D:\АЙГУЛЬ\картинки\Новая папка (2)\ROPE_B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72132" y="3286124"/>
            <a:ext cx="3000396" cy="3857652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000240"/>
            <a:ext cx="1714512" cy="15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2500331" cy="17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86050" y="1571612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В ходе  различных заданий, игр дети учатся действовать по правилу, по заданию взрослого и самостоятельно.       У них развивается ориентировка на плоскости и мелкая моторика.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9900FF"/>
                </a:solidFill>
                <a:latin typeface="Georgia" pitchFamily="18" charset="0"/>
              </a:rPr>
              <a:t>Обучение грамоте</a:t>
            </a:r>
            <a:endParaRPr lang="ru-RU" b="1" i="1" dirty="0">
              <a:solidFill>
                <a:srgbClr val="9900FF"/>
              </a:solidFill>
              <a:latin typeface="Georgia" pitchFamily="18" charset="0"/>
            </a:endParaRPr>
          </a:p>
        </p:txBody>
      </p:sp>
      <p:pic>
        <p:nvPicPr>
          <p:cNvPr id="6" name="Picture 23" descr="D:\АЙГУЛЬ\картинки\Новая папка (2)\brd_backland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0061">
            <a:off x="566231" y="943493"/>
            <a:ext cx="2857308" cy="4587003"/>
          </a:xfrm>
          <a:prstGeom prst="rect">
            <a:avLst/>
          </a:prstGeom>
          <a:noFill/>
        </p:spPr>
      </p:pic>
      <p:pic>
        <p:nvPicPr>
          <p:cNvPr id="7" name="Picture 23" descr="D:\АЙГУЛЬ\картинки\Новая папка (2)\brd_backland_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11542">
            <a:off x="5117439" y="970358"/>
            <a:ext cx="3751255" cy="3993628"/>
          </a:xfrm>
          <a:prstGeom prst="rect">
            <a:avLst/>
          </a:prstGeom>
          <a:noFill/>
        </p:spPr>
      </p:pic>
      <p:pic>
        <p:nvPicPr>
          <p:cNvPr id="26626" name="Picture 2" descr="Незна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642918"/>
            <a:ext cx="1714480" cy="17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8971">
            <a:off x="1146798" y="2695389"/>
            <a:ext cx="217963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4896">
            <a:off x="5290444" y="2528509"/>
            <a:ext cx="3094037" cy="202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43174" y="4714884"/>
            <a:ext cx="6500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В содержание коррекционного уголка входит богатый материал по обучение грамоте, который позволяет сформировать основы словесно-логического мышления, овладеть  элементами учебной деятельности, повысить качество подготовки к дальнейшему обучению в школе.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i="1" dirty="0" smtClean="0">
                <a:solidFill>
                  <a:srgbClr val="9900FF"/>
                </a:solidFill>
                <a:latin typeface="Georgia" pitchFamily="18" charset="0"/>
              </a:rPr>
              <a:t>Пособие «Бабушкин сундучок»</a:t>
            </a:r>
            <a:endParaRPr lang="ru-RU" sz="3500" b="1" i="1" dirty="0">
              <a:solidFill>
                <a:srgbClr val="9900FF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01"/>
            <a:ext cx="4614866" cy="21431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Здесь находится товар,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Он для нас бесценный!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Знайте все: и млад, и стар –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Сундучок волшебный!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5" y="1500174"/>
            <a:ext cx="33153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8"/>
            <a:ext cx="3429024" cy="268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 descr="C:\Documents and Settings\Admin\Рабочий стол\рэсем\пестро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5" y="3429001"/>
            <a:ext cx="1522607" cy="1357322"/>
          </a:xfrm>
          <a:prstGeom prst="rect">
            <a:avLst/>
          </a:prstGeom>
          <a:noFill/>
        </p:spPr>
      </p:pic>
      <p:pic>
        <p:nvPicPr>
          <p:cNvPr id="28679" name="Picture 7" descr="C:\Documents and Settings\Admin\Рабочий стол\DSCN3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357694"/>
            <a:ext cx="3121025" cy="2341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8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68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18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6" y="142852"/>
            <a:ext cx="8715436" cy="92869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37381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41924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3429024" cy="24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9900FF"/>
                </a:solidFill>
                <a:latin typeface="Georgia" pitchFamily="18" charset="0"/>
              </a:rPr>
              <a:t>Библиотека в помощь коррекционной работе</a:t>
            </a:r>
            <a:endParaRPr lang="ru-RU" sz="3000" b="1" i="1" dirty="0">
              <a:solidFill>
                <a:srgbClr val="9900FF"/>
              </a:solidFill>
              <a:latin typeface="Georgia" pitchFamily="18" charset="0"/>
            </a:endParaRPr>
          </a:p>
        </p:txBody>
      </p:sp>
      <p:pic>
        <p:nvPicPr>
          <p:cNvPr id="29701" name="Picture 5" descr="C:\Documents and Settings\Admin\Рабочий стол\рэсем\пирамид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643578"/>
            <a:ext cx="974191" cy="1071594"/>
          </a:xfrm>
          <a:prstGeom prst="rect">
            <a:avLst/>
          </a:prstGeom>
          <a:noFill/>
        </p:spPr>
      </p:pic>
      <p:pic>
        <p:nvPicPr>
          <p:cNvPr id="29702" name="Picture 6" descr="C:\Documents and Settings\Admin\Рабочий стол\рэсем\пазл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14620"/>
            <a:ext cx="1353755" cy="1785950"/>
          </a:xfrm>
          <a:prstGeom prst="rect">
            <a:avLst/>
          </a:prstGeom>
          <a:noFill/>
        </p:spPr>
      </p:pic>
      <p:pic>
        <p:nvPicPr>
          <p:cNvPr id="29704" name="Picture 8" descr="C:\Documents and Settings\Admin\Рабочий стол\рэсем\домище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214950"/>
            <a:ext cx="1285884" cy="1478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142984"/>
            <a:ext cx="4714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Библиотека – необходимое условие полноценного функционирования коррекционного уголка, средство обобщения и систематизации передового педагогического опыта, повышения уровня педагогической компетентности.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468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Тема Office</vt:lpstr>
      <vt:lpstr>CorelDRAW</vt:lpstr>
      <vt:lpstr>Презентация PowerPoint</vt:lpstr>
      <vt:lpstr>Пояснительная записка</vt:lpstr>
      <vt:lpstr>Артикуляционная гимнастика</vt:lpstr>
      <vt:lpstr>Развитие и совершенствование мелкой моторики</vt:lpstr>
      <vt:lpstr>Обучение грамоте</vt:lpstr>
      <vt:lpstr>Пособие «Бабушкин сундучок»</vt:lpstr>
      <vt:lpstr> </vt:lpstr>
      <vt:lpstr>Произвольный показ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Коррекционный уголок специализированной урологиче</dc:title>
  <dc:creator>Admin</dc:creator>
  <cp:lastModifiedBy>9 группа</cp:lastModifiedBy>
  <cp:revision>165</cp:revision>
  <dcterms:created xsi:type="dcterms:W3CDTF">2010-03-10T10:19:39Z</dcterms:created>
  <dcterms:modified xsi:type="dcterms:W3CDTF">2015-03-17T20:13:48Z</dcterms:modified>
</cp:coreProperties>
</file>