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51" r:id="rId5"/>
    <p:sldId id="352" r:id="rId6"/>
    <p:sldId id="353" r:id="rId7"/>
    <p:sldId id="354" r:id="rId8"/>
    <p:sldId id="355" r:id="rId9"/>
    <p:sldId id="33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3399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71" autoAdjust="0"/>
    <p:restoredTop sz="94658" autoAdjust="0"/>
  </p:normalViewPr>
  <p:slideViewPr>
    <p:cSldViewPr>
      <p:cViewPr>
        <p:scale>
          <a:sx n="75" d="100"/>
          <a:sy n="75" d="100"/>
        </p:scale>
        <p:origin x="-1764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3390-EB43-45EE-8F57-BE4AD01613E8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звон"/>
          <p:cNvPicPr>
            <a:picLocks noChangeAspect="1" noChangeArrowheads="1"/>
          </p:cNvPicPr>
          <p:nvPr/>
        </p:nvPicPr>
        <p:blipFill>
          <a:blip r:embed="rId2" cstate="print"/>
          <a:srcRect l="3085" t="1758" r="6172" b="9613"/>
          <a:stretch>
            <a:fillRect/>
          </a:stretch>
        </p:blipFill>
        <p:spPr bwMode="auto">
          <a:xfrm>
            <a:off x="539262" y="692150"/>
            <a:ext cx="42481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4859216" y="836613"/>
            <a:ext cx="410600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Verdana" pitchFamily="34" charset="0"/>
              </a:rPr>
              <a:t>процесс перестройки познавательной, мотивационной, эмоционально - волевой сфер ребенка при переходе к школьному обучению.</a:t>
            </a:r>
          </a:p>
        </p:txBody>
      </p:sp>
      <p:sp>
        <p:nvSpPr>
          <p:cNvPr id="4100" name="Text Box 11"/>
          <p:cNvSpPr txBox="1">
            <a:spLocks noChangeArrowheads="1"/>
          </p:cNvSpPr>
          <p:nvPr/>
        </p:nvSpPr>
        <p:spPr bwMode="auto">
          <a:xfrm>
            <a:off x="6443296" y="6207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4101" name="Text Box 12"/>
          <p:cNvSpPr txBox="1">
            <a:spLocks noChangeArrowheads="1"/>
          </p:cNvSpPr>
          <p:nvPr/>
        </p:nvSpPr>
        <p:spPr bwMode="auto">
          <a:xfrm>
            <a:off x="2179027" y="333376"/>
            <a:ext cx="6448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Verdana" pitchFamily="34" charset="0"/>
              </a:rPr>
              <a:t>Адаптация </a:t>
            </a:r>
            <a:r>
              <a:rPr lang="ru-RU" sz="2800" b="1"/>
              <a:t>к школьному обучению -</a:t>
            </a:r>
          </a:p>
        </p:txBody>
      </p:sp>
      <p:pic>
        <p:nvPicPr>
          <p:cNvPr id="4102" name="Picture 13" descr="20091118_00571"/>
          <p:cNvPicPr>
            <a:picLocks noChangeAspect="1" noChangeArrowheads="1"/>
          </p:cNvPicPr>
          <p:nvPr/>
        </p:nvPicPr>
        <p:blipFill>
          <a:blip r:embed="rId3" cstate="print"/>
          <a:srcRect t="8038" b="7265"/>
          <a:stretch>
            <a:fillRect/>
          </a:stretch>
        </p:blipFill>
        <p:spPr bwMode="auto">
          <a:xfrm>
            <a:off x="3851031" y="3508376"/>
            <a:ext cx="5004289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 descr="школа"/>
          <p:cNvPicPr>
            <a:picLocks noChangeAspect="1" noChangeArrowheads="1"/>
          </p:cNvPicPr>
          <p:nvPr/>
        </p:nvPicPr>
        <p:blipFill>
          <a:blip r:embed="rId2" cstate="print"/>
          <a:srcRect l="9810" r="1988"/>
          <a:stretch>
            <a:fillRect/>
          </a:stretch>
        </p:blipFill>
        <p:spPr bwMode="auto">
          <a:xfrm>
            <a:off x="250581" y="4102100"/>
            <a:ext cx="323996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6" descr="DSCN22571"/>
          <p:cNvPicPr>
            <a:picLocks noChangeAspect="1" noChangeArrowheads="1"/>
          </p:cNvPicPr>
          <p:nvPr/>
        </p:nvPicPr>
        <p:blipFill>
          <a:blip r:embed="rId3" cstate="print"/>
          <a:srcRect t="16573" b="6143"/>
          <a:stretch>
            <a:fillRect/>
          </a:stretch>
        </p:blipFill>
        <p:spPr bwMode="auto">
          <a:xfrm>
            <a:off x="4139712" y="3860800"/>
            <a:ext cx="4753708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3924300" y="188913"/>
            <a:ext cx="5042389" cy="1223962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Verdana" pitchFamily="34" charset="0"/>
              </a:rPr>
              <a:t>Адаптация</a:t>
            </a:r>
          </a:p>
          <a:p>
            <a:pPr algn="ctr"/>
            <a:r>
              <a:rPr lang="ru-RU" sz="2400" b="1">
                <a:latin typeface="Verdana" pitchFamily="34" charset="0"/>
              </a:rPr>
              <a:t> </a:t>
            </a:r>
            <a:r>
              <a:rPr lang="ru-RU" sz="2000" b="1">
                <a:latin typeface="Verdana" pitchFamily="34" charset="0"/>
              </a:rPr>
              <a:t>к школьному обучению</a:t>
            </a:r>
          </a:p>
        </p:txBody>
      </p:sp>
      <p:sp>
        <p:nvSpPr>
          <p:cNvPr id="5125" name="Oval 6"/>
          <p:cNvSpPr>
            <a:spLocks noChangeArrowheads="1"/>
          </p:cNvSpPr>
          <p:nvPr/>
        </p:nvSpPr>
        <p:spPr bwMode="auto">
          <a:xfrm>
            <a:off x="178777" y="908050"/>
            <a:ext cx="4393223" cy="1800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Физиологическая адаптация-</a:t>
            </a:r>
          </a:p>
          <a:p>
            <a:pPr algn="ctr"/>
            <a:r>
              <a:rPr lang="ru-RU">
                <a:latin typeface="Times New Roman" pitchFamily="18" charset="0"/>
              </a:rPr>
              <a:t>процесс привыкания организма ребенка</a:t>
            </a:r>
          </a:p>
          <a:p>
            <a:pPr algn="ctr"/>
            <a:r>
              <a:rPr lang="ru-RU">
                <a:latin typeface="Times New Roman" pitchFamily="18" charset="0"/>
              </a:rPr>
              <a:t> к новому режиму, требующий</a:t>
            </a:r>
          </a:p>
          <a:p>
            <a:pPr algn="ctr"/>
            <a:r>
              <a:rPr lang="ru-RU">
                <a:latin typeface="Times New Roman" pitchFamily="18" charset="0"/>
              </a:rPr>
              <a:t> напряжения всех физиологических </a:t>
            </a:r>
          </a:p>
          <a:p>
            <a:pPr algn="ctr"/>
            <a:r>
              <a:rPr lang="ru-RU">
                <a:latin typeface="Times New Roman" pitchFamily="18" charset="0"/>
              </a:rPr>
              <a:t>систем организма</a:t>
            </a:r>
          </a:p>
        </p:txBody>
      </p:sp>
      <p:sp>
        <p:nvSpPr>
          <p:cNvPr id="5126" name="Oval 9"/>
          <p:cNvSpPr>
            <a:spLocks noChangeArrowheads="1"/>
          </p:cNvSpPr>
          <p:nvPr/>
        </p:nvSpPr>
        <p:spPr bwMode="auto">
          <a:xfrm>
            <a:off x="4643804" y="1700213"/>
            <a:ext cx="4284785" cy="16557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50000">
                <a:srgbClr val="FFEDED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Психологическая адаптация-</a:t>
            </a:r>
          </a:p>
          <a:p>
            <a:pPr algn="ctr"/>
            <a:r>
              <a:rPr lang="ru-RU">
                <a:latin typeface="Times New Roman" pitchFamily="18" charset="0"/>
              </a:rPr>
              <a:t>охватывает все стороны детской</a:t>
            </a:r>
          </a:p>
          <a:p>
            <a:pPr algn="ctr"/>
            <a:r>
              <a:rPr lang="ru-RU">
                <a:latin typeface="Times New Roman" pitchFamily="18" charset="0"/>
              </a:rPr>
              <a:t> психики: личностно-мотивационную, </a:t>
            </a:r>
          </a:p>
          <a:p>
            <a:pPr algn="ctr"/>
            <a:r>
              <a:rPr lang="ru-RU">
                <a:latin typeface="Times New Roman" pitchFamily="18" charset="0"/>
              </a:rPr>
              <a:t>волевую, учебно-познавательную</a:t>
            </a:r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1907931" y="2852738"/>
            <a:ext cx="2809143" cy="2159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45882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latin typeface="Times New Roman" pitchFamily="18" charset="0"/>
              </a:rPr>
              <a:t>Личностная </a:t>
            </a:r>
          </a:p>
          <a:p>
            <a:pPr algn="ctr">
              <a:defRPr/>
            </a:pPr>
            <a:r>
              <a:rPr lang="ru-RU" b="1">
                <a:latin typeface="Times New Roman" pitchFamily="18" charset="0"/>
              </a:rPr>
              <a:t>или социальная </a:t>
            </a:r>
          </a:p>
          <a:p>
            <a:pPr algn="ctr">
              <a:defRPr/>
            </a:pPr>
            <a:r>
              <a:rPr lang="ru-RU" b="1">
                <a:latin typeface="Times New Roman" pitchFamily="18" charset="0"/>
              </a:rPr>
              <a:t>адаптация-</a:t>
            </a:r>
          </a:p>
          <a:p>
            <a:pPr algn="ctr">
              <a:defRPr/>
            </a:pPr>
            <a:r>
              <a:rPr lang="ru-RU">
                <a:latin typeface="Times New Roman" pitchFamily="18" charset="0"/>
              </a:rPr>
              <a:t>связана с желанием</a:t>
            </a:r>
          </a:p>
          <a:p>
            <a:pPr algn="ctr">
              <a:defRPr/>
            </a:pPr>
            <a:r>
              <a:rPr lang="ru-RU">
                <a:latin typeface="Times New Roman" pitchFamily="18" charset="0"/>
              </a:rPr>
              <a:t> и умением ребенка</a:t>
            </a:r>
          </a:p>
          <a:p>
            <a:pPr algn="ctr">
              <a:defRPr/>
            </a:pPr>
            <a:r>
              <a:rPr lang="ru-RU">
                <a:latin typeface="Times New Roman" pitchFamily="18" charset="0"/>
              </a:rPr>
              <a:t> принять новую роль –</a:t>
            </a:r>
          </a:p>
          <a:p>
            <a:pPr algn="ctr">
              <a:defRPr/>
            </a:pPr>
            <a:r>
              <a:rPr lang="ru-RU">
                <a:latin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</a:rPr>
              <a:t>школьника</a:t>
            </a:r>
          </a:p>
        </p:txBody>
      </p:sp>
      <p:sp>
        <p:nvSpPr>
          <p:cNvPr id="5128" name="Line 13"/>
          <p:cNvSpPr>
            <a:spLocks noChangeShapeType="1"/>
          </p:cNvSpPr>
          <p:nvPr/>
        </p:nvSpPr>
        <p:spPr bwMode="auto">
          <a:xfrm flipH="1">
            <a:off x="2987920" y="765176"/>
            <a:ext cx="93638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9" name="Line 14"/>
          <p:cNvSpPr>
            <a:spLocks noChangeShapeType="1"/>
          </p:cNvSpPr>
          <p:nvPr/>
        </p:nvSpPr>
        <p:spPr bwMode="auto">
          <a:xfrm flipH="1">
            <a:off x="3779227" y="1341439"/>
            <a:ext cx="1729154" cy="158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0" name="Line 15"/>
          <p:cNvSpPr>
            <a:spLocks noChangeShapeType="1"/>
          </p:cNvSpPr>
          <p:nvPr/>
        </p:nvSpPr>
        <p:spPr bwMode="auto">
          <a:xfrm>
            <a:off x="5940670" y="1412875"/>
            <a:ext cx="50262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Чтобы будущие первоклассники успешно адаптировались необходимо формирование эмоционально положительного отношения к школе и желание учиться.</a:t>
            </a:r>
          </a:p>
        </p:txBody>
      </p:sp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849923" y="1196752"/>
            <a:ext cx="7178920" cy="5632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sz="1700" b="1" dirty="0">
                <a:latin typeface="Times New Roman" pitchFamily="18" charset="0"/>
              </a:rPr>
              <a:t>Для достижения этой цели </a:t>
            </a:r>
            <a:r>
              <a:rPr lang="ru-RU" sz="1700" b="1" dirty="0" smtClean="0">
                <a:latin typeface="Times New Roman" pitchFamily="18" charset="0"/>
              </a:rPr>
              <a:t>разработана </a:t>
            </a:r>
            <a:r>
              <a:rPr lang="ru-RU" sz="1700" b="1" dirty="0">
                <a:latin typeface="Times New Roman" pitchFamily="18" charset="0"/>
              </a:rPr>
              <a:t>система мероприятий, которые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sz="1700" b="1" dirty="0">
                <a:latin typeface="Times New Roman" pitchFamily="18" charset="0"/>
              </a:rPr>
              <a:t> целенаправленно и последовательно </a:t>
            </a:r>
            <a:r>
              <a:rPr lang="ru-RU" sz="1700" b="1" dirty="0" smtClean="0">
                <a:latin typeface="Times New Roman" pitchFamily="18" charset="0"/>
              </a:rPr>
              <a:t>проводятся </a:t>
            </a:r>
            <a:r>
              <a:rPr lang="ru-RU" sz="1700" b="1" dirty="0">
                <a:latin typeface="Times New Roman" pitchFamily="18" charset="0"/>
              </a:rPr>
              <a:t>в течение всего года:</a:t>
            </a:r>
          </a:p>
        </p:txBody>
      </p:sp>
      <p:pic>
        <p:nvPicPr>
          <p:cNvPr id="20485" name="Picture 9" descr="ш1"/>
          <p:cNvPicPr>
            <a:picLocks noChangeAspect="1" noChangeArrowheads="1"/>
          </p:cNvPicPr>
          <p:nvPr/>
        </p:nvPicPr>
        <p:blipFill>
          <a:blip r:embed="rId2" cstate="print"/>
          <a:srcRect l="5418" t="13199" b="6332"/>
          <a:stretch>
            <a:fillRect/>
          </a:stretch>
        </p:blipFill>
        <p:spPr bwMode="auto">
          <a:xfrm>
            <a:off x="2627784" y="4149080"/>
            <a:ext cx="2880946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 descr="ш2"/>
          <p:cNvPicPr>
            <a:picLocks noChangeAspect="1" noChangeArrowheads="1"/>
          </p:cNvPicPr>
          <p:nvPr/>
        </p:nvPicPr>
        <p:blipFill>
          <a:blip r:embed="rId3" cstate="print">
            <a:lum bright="6000" contrast="-6000"/>
          </a:blip>
          <a:srcRect/>
          <a:stretch>
            <a:fillRect/>
          </a:stretch>
        </p:blipFill>
        <p:spPr bwMode="auto">
          <a:xfrm>
            <a:off x="5796136" y="4149080"/>
            <a:ext cx="2448657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1" descr="ш3"/>
          <p:cNvPicPr>
            <a:picLocks noChangeAspect="1" noChangeArrowheads="1"/>
          </p:cNvPicPr>
          <p:nvPr/>
        </p:nvPicPr>
        <p:blipFill>
          <a:blip r:embed="rId4" cstate="print"/>
          <a:srcRect l="24614" t="23940" b="9581"/>
          <a:stretch>
            <a:fillRect/>
          </a:stretch>
        </p:blipFill>
        <p:spPr bwMode="auto">
          <a:xfrm>
            <a:off x="1187624" y="1916832"/>
            <a:ext cx="2737338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2" descr="ш4"/>
          <p:cNvPicPr>
            <a:picLocks noChangeAspect="1" noChangeArrowheads="1"/>
          </p:cNvPicPr>
          <p:nvPr/>
        </p:nvPicPr>
        <p:blipFill>
          <a:blip r:embed="rId5" cstate="print">
            <a:lum bright="12000"/>
          </a:blip>
          <a:srcRect r="8003" b="23940"/>
          <a:stretch>
            <a:fillRect/>
          </a:stretch>
        </p:blipFill>
        <p:spPr bwMode="auto">
          <a:xfrm>
            <a:off x="4716016" y="1916832"/>
            <a:ext cx="3024554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7" descr="р4"/>
          <p:cNvPicPr>
            <a:picLocks noChangeAspect="1" noChangeArrowheads="1"/>
          </p:cNvPicPr>
          <p:nvPr/>
        </p:nvPicPr>
        <p:blipFill>
          <a:blip r:embed="rId2" cstate="print"/>
          <a:srcRect l="8003" t="11926"/>
          <a:stretch>
            <a:fillRect/>
          </a:stretch>
        </p:blipFill>
        <p:spPr bwMode="auto">
          <a:xfrm>
            <a:off x="5148064" y="836712"/>
            <a:ext cx="2737338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9" descr="р2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</a:blip>
          <a:srcRect t="11600"/>
          <a:stretch>
            <a:fillRect/>
          </a:stretch>
        </p:blipFill>
        <p:spPr bwMode="auto">
          <a:xfrm>
            <a:off x="1835696" y="3140968"/>
            <a:ext cx="3625362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0" descr="р3"/>
          <p:cNvPicPr>
            <a:picLocks noChangeAspect="1" noChangeArrowheads="1"/>
          </p:cNvPicPr>
          <p:nvPr/>
        </p:nvPicPr>
        <p:blipFill>
          <a:blip r:embed="rId4" cstate="print">
            <a:lum bright="18000"/>
          </a:blip>
          <a:srcRect l="23399"/>
          <a:stretch>
            <a:fillRect/>
          </a:stretch>
        </p:blipFill>
        <p:spPr bwMode="auto">
          <a:xfrm rot="-587016">
            <a:off x="458019" y="212144"/>
            <a:ext cx="2724861" cy="266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1" descr="р5"/>
          <p:cNvPicPr>
            <a:picLocks noChangeAspect="1" noChangeArrowheads="1"/>
          </p:cNvPicPr>
          <p:nvPr/>
        </p:nvPicPr>
        <p:blipFill>
          <a:blip r:embed="rId5" cstate="print"/>
          <a:srcRect t="3931" r="-3503" b="16249"/>
          <a:stretch>
            <a:fillRect/>
          </a:stretch>
        </p:blipFill>
        <p:spPr bwMode="auto">
          <a:xfrm rot="20852633">
            <a:off x="5738868" y="3252491"/>
            <a:ext cx="3241431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51920" y="188640"/>
            <a:ext cx="4060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6"/>
          <p:cNvSpPr>
            <a:spLocks noChangeArrowheads="1" noChangeShapeType="1" noTextEdit="1"/>
          </p:cNvSpPr>
          <p:nvPr/>
        </p:nvSpPr>
        <p:spPr bwMode="auto">
          <a:xfrm>
            <a:off x="4771292" y="0"/>
            <a:ext cx="4120662" cy="98072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39556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FF"/>
                    </a:gs>
                    <a:gs pos="100000">
                      <a:srgbClr val="A50021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Выводы</a:t>
            </a: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395536" y="116632"/>
            <a:ext cx="41778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 algn="just"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Ø"/>
              <a:tabLst>
                <a:tab pos="261938" algn="l"/>
              </a:tabLst>
            </a:pPr>
            <a:endParaRPr lang="ru-RU" b="1" dirty="0">
              <a:solidFill>
                <a:srgbClr val="A50021"/>
              </a:solidFill>
              <a:latin typeface="Arial Rounded MT Bold" pitchFamily="34" charset="0"/>
            </a:endParaRPr>
          </a:p>
        </p:txBody>
      </p:sp>
      <p:sp>
        <p:nvSpPr>
          <p:cNvPr id="23557" name="Text Box 10"/>
          <p:cNvSpPr txBox="1">
            <a:spLocks noChangeArrowheads="1"/>
          </p:cNvSpPr>
          <p:nvPr/>
        </p:nvSpPr>
        <p:spPr bwMode="auto">
          <a:xfrm>
            <a:off x="4788024" y="3645024"/>
            <a:ext cx="3960440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363538"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Ø"/>
            </a:pPr>
            <a:r>
              <a:rPr lang="ru-RU" b="1" dirty="0">
                <a:solidFill>
                  <a:srgbClr val="A50021"/>
                </a:solidFill>
                <a:latin typeface="Arial Rounded MT Bold" pitchFamily="34" charset="0"/>
              </a:rPr>
              <a:t>К</a:t>
            </a:r>
            <a:r>
              <a:rPr lang="ru-RU" b="1" dirty="0">
                <a:solidFill>
                  <a:srgbClr val="A50021"/>
                </a:solidFill>
              </a:rPr>
              <a:t> </a:t>
            </a:r>
            <a:r>
              <a:rPr lang="ru-RU" b="1" dirty="0">
                <a:solidFill>
                  <a:srgbClr val="A50021"/>
                </a:solidFill>
                <a:latin typeface="Arial Rounded MT Bold" pitchFamily="34" charset="0"/>
              </a:rPr>
              <a:t>концу дошкольного возраста ребенок обладает высоким уровнем познавательного и личностного развития, </a:t>
            </a:r>
            <a:r>
              <a:rPr lang="ru-RU" b="1" dirty="0" err="1" smtClean="0">
                <a:solidFill>
                  <a:srgbClr val="A50021"/>
                </a:solidFill>
                <a:latin typeface="Arial Rounded MT Bold" pitchFamily="34" charset="0"/>
              </a:rPr>
              <a:t>сформированностью</a:t>
            </a:r>
            <a:r>
              <a:rPr lang="ru-RU" b="1" dirty="0" smtClean="0">
                <a:solidFill>
                  <a:srgbClr val="A50021"/>
                </a:solidFill>
                <a:latin typeface="Arial Rounded MT Bold" pitchFamily="34" charset="0"/>
              </a:rPr>
              <a:t> интегративных качеств, что </a:t>
            </a:r>
            <a:r>
              <a:rPr lang="ru-RU" b="1" dirty="0">
                <a:solidFill>
                  <a:srgbClr val="A50021"/>
                </a:solidFill>
                <a:latin typeface="Arial Rounded MT Bold" pitchFamily="34" charset="0"/>
              </a:rPr>
              <a:t>позволяет ему успешно адаптироваться к школьному обучению.</a:t>
            </a:r>
            <a:endParaRPr lang="ru-RU" dirty="0">
              <a:latin typeface="Arial Rounded MT Bold" pitchFamily="34" charset="0"/>
            </a:endParaRPr>
          </a:p>
        </p:txBody>
      </p:sp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980728"/>
            <a:ext cx="3174023" cy="2686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7" descr="фото!!!!!!! 1028"/>
          <p:cNvPicPr>
            <a:picLocks noChangeAspect="1" noChangeArrowheads="1"/>
          </p:cNvPicPr>
          <p:nvPr/>
        </p:nvPicPr>
        <p:blipFill>
          <a:blip r:embed="rId3" cstate="print">
            <a:lum bright="12000" contrast="24000"/>
          </a:blip>
          <a:srcRect t="21193"/>
          <a:stretch>
            <a:fillRect/>
          </a:stretch>
        </p:blipFill>
        <p:spPr bwMode="auto">
          <a:xfrm>
            <a:off x="827584" y="2852936"/>
            <a:ext cx="3673281" cy="2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л3"/>
          <p:cNvPicPr>
            <a:picLocks noChangeAspect="1" noChangeArrowheads="1"/>
          </p:cNvPicPr>
          <p:nvPr/>
        </p:nvPicPr>
        <p:blipFill>
          <a:blip r:embed="rId4" cstate="print"/>
          <a:srcRect l="6007" t="10979" r="9805" b="6514"/>
          <a:stretch>
            <a:fillRect/>
          </a:stretch>
        </p:blipFill>
        <p:spPr bwMode="auto">
          <a:xfrm>
            <a:off x="2699792" y="260648"/>
            <a:ext cx="1944215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тр1"/>
          <p:cNvPicPr>
            <a:picLocks noChangeAspect="1" noChangeArrowheads="1"/>
          </p:cNvPicPr>
          <p:nvPr/>
        </p:nvPicPr>
        <p:blipFill>
          <a:blip r:embed="rId5" cstate="print"/>
          <a:srcRect r="35869" b="5919"/>
          <a:stretch>
            <a:fillRect/>
          </a:stretch>
        </p:blipFill>
        <p:spPr bwMode="auto">
          <a:xfrm>
            <a:off x="323528" y="260647"/>
            <a:ext cx="2272874" cy="230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95470" y="642918"/>
            <a:ext cx="9667711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УВАЖАЕМЫЕ КОЛЛЕГИ,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ВСЕМ ЗА ВНИМАНИЕ.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ЖЕЛАЮ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САМОГО КРЕПКОГО ЗДОРОВЬЯ,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ОГРОМНЫХ ТВОРЧЕСКИХ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ПРОФЕССИОНАЛЬНЫХ УСПЕХОВ.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087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02C614C-32F0-4E99-98B1-0567D4414F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43BDFD5-AF7D-47DD-944F-0A9E24D59CF6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3.xml><?xml version="1.0" encoding="utf-8"?>
<ds:datastoreItem xmlns:ds="http://schemas.openxmlformats.org/officeDocument/2006/customXml" ds:itemID="{E15783FE-50CA-484F-AF57-29198C702E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TS101908700</Template>
  <TotalTime>955</TotalTime>
  <Words>162</Words>
  <Application>Microsoft Office PowerPoint</Application>
  <PresentationFormat>Экран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TS101908700</vt:lpstr>
      <vt:lpstr>Слайд 1</vt:lpstr>
      <vt:lpstr>Слайд 2</vt:lpstr>
      <vt:lpstr>Чтобы будущие первоклассники успешно адаптировались необходимо формирование эмоционально положительного отношения к школе и желание учиться.</vt:lpstr>
      <vt:lpstr>Слайд 4</vt:lpstr>
      <vt:lpstr>Слайд 5</vt:lpstr>
      <vt:lpstr>Слайд 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«От модели выпускника ДОУ  к модели выпускника НОШ»  </dc:title>
  <dc:subject/>
  <dc:creator>User</dc:creator>
  <cp:keywords/>
  <dc:description/>
  <cp:lastModifiedBy>Админ</cp:lastModifiedBy>
  <cp:revision>122</cp:revision>
  <dcterms:created xsi:type="dcterms:W3CDTF">2011-10-30T19:43:40Z</dcterms:created>
  <dcterms:modified xsi:type="dcterms:W3CDTF">2014-12-01T10:58:11Z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