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88" r:id="rId4"/>
    <p:sldId id="261" r:id="rId5"/>
    <p:sldId id="263" r:id="rId6"/>
    <p:sldId id="264" r:id="rId7"/>
    <p:sldId id="267" r:id="rId8"/>
    <p:sldId id="270" r:id="rId9"/>
    <p:sldId id="265" r:id="rId10"/>
    <p:sldId id="274" r:id="rId11"/>
    <p:sldId id="276" r:id="rId12"/>
    <p:sldId id="275" r:id="rId13"/>
    <p:sldId id="272" r:id="rId14"/>
    <p:sldId id="279" r:id="rId15"/>
  </p:sldIdLst>
  <p:sldSz cx="10801350" cy="7561263"/>
  <p:notesSz cx="6858000" cy="9144000"/>
  <p:defaultTextStyle>
    <a:defPPr>
      <a:defRPr lang="ru-RU"/>
    </a:defPPr>
    <a:lvl1pPr marL="0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01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02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803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405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005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606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208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6808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96" y="-84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92211" y="396804"/>
            <a:ext cx="8749094" cy="1623151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92211" y="2039781"/>
            <a:ext cx="8749094" cy="1932323"/>
          </a:xfrm>
        </p:spPr>
        <p:txBody>
          <a:bodyPr tIns="0"/>
          <a:lstStyle>
            <a:lvl1pPr marL="31476" indent="0" algn="l">
              <a:buNone/>
              <a:defRPr sz="3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24601" indent="0" algn="ctr">
              <a:buNone/>
            </a:lvl2pPr>
            <a:lvl3pPr marL="1049202" indent="0" algn="ctr">
              <a:buNone/>
            </a:lvl3pPr>
            <a:lvl4pPr marL="1573803" indent="0" algn="ctr">
              <a:buNone/>
            </a:lvl4pPr>
            <a:lvl5pPr marL="2098405" indent="0" algn="ctr">
              <a:buNone/>
            </a:lvl5pPr>
            <a:lvl6pPr marL="2623005" indent="0" algn="ctr">
              <a:buNone/>
            </a:lvl6pPr>
            <a:lvl7pPr marL="3147606" indent="0" algn="ctr">
              <a:buNone/>
            </a:lvl7pPr>
            <a:lvl8pPr marL="3672208" indent="0" algn="ctr">
              <a:buNone/>
            </a:lvl8pPr>
            <a:lvl9pPr marL="41968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88444" y="1558782"/>
            <a:ext cx="248431" cy="231879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366914" y="1482942"/>
            <a:ext cx="75609" cy="7057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01013" y="302804"/>
            <a:ext cx="2160270" cy="645157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50170" y="302805"/>
            <a:ext cx="6570821" cy="645157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6665" y="-60"/>
            <a:ext cx="8101013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727" y="2866980"/>
            <a:ext cx="7560945" cy="2520421"/>
          </a:xfrm>
        </p:spPr>
        <p:txBody>
          <a:bodyPr anchor="t"/>
          <a:lstStyle>
            <a:lvl1pPr algn="l">
              <a:lnSpc>
                <a:spcPts val="5164"/>
              </a:lnSpc>
              <a:buNone/>
              <a:defRPr sz="4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5727" y="1176198"/>
            <a:ext cx="7560945" cy="1664527"/>
          </a:xfrm>
        </p:spPr>
        <p:txBody>
          <a:bodyPr anchor="b"/>
          <a:lstStyle>
            <a:lvl1pPr marL="20983" indent="0">
              <a:lnSpc>
                <a:spcPts val="2639"/>
              </a:lnSpc>
              <a:spcBef>
                <a:spcPts val="0"/>
              </a:spcBef>
              <a:buNone/>
              <a:defRPr sz="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700339" y="1"/>
            <a:ext cx="90011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566054" y="3103290"/>
            <a:ext cx="248431" cy="231879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844527" y="3027449"/>
            <a:ext cx="75609" cy="7057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812" y="302450"/>
            <a:ext cx="8857107" cy="126021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5812" y="1680282"/>
            <a:ext cx="4320540" cy="5141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2379" y="1680282"/>
            <a:ext cx="4320540" cy="5141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5689509"/>
            <a:ext cx="9721215" cy="1260211"/>
          </a:xfrm>
        </p:spPr>
        <p:txBody>
          <a:bodyPr anchor="ctr"/>
          <a:lstStyle>
            <a:lvl1pPr algn="ctr">
              <a:defRPr sz="52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361942"/>
            <a:ext cx="4752594" cy="70571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3443" indent="0" algn="l">
              <a:lnSpc>
                <a:spcPct val="100000"/>
              </a:lnSpc>
              <a:spcBef>
                <a:spcPts val="115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689" y="361942"/>
            <a:ext cx="4752594" cy="70571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3443" indent="0" algn="l">
              <a:lnSpc>
                <a:spcPct val="100000"/>
              </a:lnSpc>
              <a:spcBef>
                <a:spcPts val="115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0068" y="1068738"/>
            <a:ext cx="4752594" cy="453675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51157" indent="-314760">
              <a:lnSpc>
                <a:spcPct val="100000"/>
              </a:lnSpc>
              <a:spcBef>
                <a:spcPts val="803"/>
              </a:spcBef>
              <a:defRPr sz="2800"/>
            </a:lvl1pPr>
            <a:lvl2pPr>
              <a:lnSpc>
                <a:spcPct val="100000"/>
              </a:lnSpc>
              <a:spcBef>
                <a:spcPts val="803"/>
              </a:spcBef>
              <a:defRPr sz="2300"/>
            </a:lvl2pPr>
            <a:lvl3pPr>
              <a:lnSpc>
                <a:spcPct val="100000"/>
              </a:lnSpc>
              <a:spcBef>
                <a:spcPts val="803"/>
              </a:spcBef>
              <a:defRPr sz="2100"/>
            </a:lvl3pPr>
            <a:lvl4pPr>
              <a:lnSpc>
                <a:spcPct val="100000"/>
              </a:lnSpc>
              <a:spcBef>
                <a:spcPts val="803"/>
              </a:spcBef>
              <a:defRPr sz="1800"/>
            </a:lvl4pPr>
            <a:lvl5pPr>
              <a:lnSpc>
                <a:spcPct val="100000"/>
              </a:lnSpc>
              <a:spcBef>
                <a:spcPts val="803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689" y="1068738"/>
            <a:ext cx="4752594" cy="453675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51157" indent="-314760">
              <a:lnSpc>
                <a:spcPct val="100000"/>
              </a:lnSpc>
              <a:spcBef>
                <a:spcPts val="803"/>
              </a:spcBef>
              <a:defRPr sz="2800"/>
            </a:lvl1pPr>
            <a:lvl2pPr>
              <a:lnSpc>
                <a:spcPct val="100000"/>
              </a:lnSpc>
              <a:spcBef>
                <a:spcPts val="803"/>
              </a:spcBef>
              <a:defRPr sz="2300"/>
            </a:lvl2pPr>
            <a:lvl3pPr>
              <a:lnSpc>
                <a:spcPct val="100000"/>
              </a:lnSpc>
              <a:spcBef>
                <a:spcPts val="803"/>
              </a:spcBef>
              <a:defRPr sz="2100"/>
            </a:lvl3pPr>
            <a:lvl4pPr>
              <a:lnSpc>
                <a:spcPct val="100000"/>
              </a:lnSpc>
              <a:spcBef>
                <a:spcPts val="803"/>
              </a:spcBef>
              <a:defRPr sz="1800"/>
            </a:lvl4pPr>
            <a:lvl5pPr>
              <a:lnSpc>
                <a:spcPct val="100000"/>
              </a:lnSpc>
              <a:spcBef>
                <a:spcPts val="803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812" y="302450"/>
            <a:ext cx="8857107" cy="1260211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8950" y="0"/>
            <a:ext cx="9602400" cy="75612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98951" y="-60"/>
            <a:ext cx="86411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7" y="239008"/>
            <a:ext cx="4500563" cy="1281214"/>
          </a:xfrm>
          <a:ln>
            <a:noFill/>
          </a:ln>
        </p:spPr>
        <p:txBody>
          <a:bodyPr anchor="b"/>
          <a:lstStyle>
            <a:lvl1pPr algn="l">
              <a:lnSpc>
                <a:spcPts val="2295"/>
              </a:lnSpc>
              <a:buNone/>
              <a:defRPr sz="25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0067" y="1551244"/>
            <a:ext cx="4500563" cy="770129"/>
          </a:xfrm>
        </p:spPr>
        <p:txBody>
          <a:bodyPr/>
          <a:lstStyle>
            <a:lvl1pPr marL="5246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0067" y="2352393"/>
            <a:ext cx="9631204" cy="440198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897" y="1176196"/>
            <a:ext cx="3240405" cy="2184365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0114" y="1176196"/>
            <a:ext cx="5400675" cy="504084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4919" tIns="314760" rIns="104919" bIns="52460" rtlCol="0" anchor="t">
            <a:normAutofit/>
          </a:bodyPr>
          <a:lstStyle>
            <a:extLst/>
          </a:lstStyle>
          <a:p>
            <a:pPr marL="0" indent="-325253" algn="l" rtl="0" eaLnBrk="1" latinLnBrk="0" hangingPunct="1">
              <a:lnSpc>
                <a:spcPts val="3441"/>
              </a:lnSpc>
              <a:spcBef>
                <a:spcPts val="689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90125" y="1260216"/>
            <a:ext cx="5220653" cy="387493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4919" tIns="314760" anchor="t"/>
          <a:lstStyle>
            <a:lvl1pPr marL="0" indent="0" algn="l" eaLnBrk="1" latinLnBrk="0" hangingPunct="1">
              <a:buNone/>
              <a:defRPr sz="37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68633" y="1052205"/>
            <a:ext cx="810101" cy="22526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910582" y="1032850"/>
            <a:ext cx="766896" cy="22526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125" y="5292884"/>
            <a:ext cx="5220653" cy="840140"/>
          </a:xfrm>
        </p:spPr>
        <p:txBody>
          <a:bodyPr anchor="ctr"/>
          <a:lstStyle>
            <a:lvl1pPr marL="0" indent="0" algn="l">
              <a:lnSpc>
                <a:spcPts val="1836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63812" y="-899590"/>
            <a:ext cx="1935935" cy="180694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99416" y="23267"/>
            <a:ext cx="2010713" cy="187674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216030" y="1163271"/>
            <a:ext cx="1329753" cy="121569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6458" y="-60"/>
            <a:ext cx="9604894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5812" y="302802"/>
            <a:ext cx="8857107" cy="1260211"/>
          </a:xfrm>
          <a:prstGeom prst="rect">
            <a:avLst/>
          </a:prstGeom>
        </p:spPr>
        <p:txBody>
          <a:bodyPr lIns="104919" tIns="52460" rIns="104919" bIns="52460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5812" y="1596267"/>
            <a:ext cx="8857107" cy="5292884"/>
          </a:xfrm>
          <a:prstGeom prst="rect">
            <a:avLst/>
          </a:prstGeom>
        </p:spPr>
        <p:txBody>
          <a:bodyPr lIns="104919" tIns="52460" rIns="104919" bIns="5246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230530" y="6952161"/>
            <a:ext cx="2520315" cy="525088"/>
          </a:xfrm>
          <a:prstGeom prst="rect">
            <a:avLst/>
          </a:prstGeom>
        </p:spPr>
        <p:txBody>
          <a:bodyPr lIns="104919" tIns="52460" rIns="104919" bIns="52460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432DFC-A14A-4A3F-A9A9-0D1CA64AFFD6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750844" y="6952161"/>
            <a:ext cx="3420428" cy="525088"/>
          </a:xfrm>
          <a:prstGeom prst="rect">
            <a:avLst/>
          </a:prstGeom>
        </p:spPr>
        <p:txBody>
          <a:bodyPr lIns="104919" tIns="52460" rIns="104919" bIns="52460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174871" y="6952161"/>
            <a:ext cx="540068" cy="525088"/>
          </a:xfrm>
          <a:prstGeom prst="rect">
            <a:avLst/>
          </a:prstGeom>
        </p:spPr>
        <p:txBody>
          <a:bodyPr lIns="104919" tIns="52460" rIns="104919" bIns="52460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FAF46D-0A7D-43A9-8841-5E47EB24E3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98951" y="-60"/>
            <a:ext cx="86411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9681" indent="-325253" algn="l" rtl="0" eaLnBrk="1" latinLnBrk="0" hangingPunct="1">
        <a:lnSpc>
          <a:spcPct val="100000"/>
        </a:lnSpc>
        <a:spcBef>
          <a:spcPts val="689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34441" indent="-272793" algn="l" rtl="0" eaLnBrk="1" latinLnBrk="0" hangingPunct="1">
        <a:lnSpc>
          <a:spcPct val="100000"/>
        </a:lnSpc>
        <a:spcBef>
          <a:spcPts val="631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726" indent="-26230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043" indent="-19934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867" indent="-20984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731184" indent="-20984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2500" indent="-2098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3324" indent="-2098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641" indent="-2098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46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73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98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23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96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535" y="2356362"/>
            <a:ext cx="7560945" cy="1932323"/>
          </a:xfrm>
        </p:spPr>
        <p:txBody>
          <a:bodyPr>
            <a:normAutofit lnSpcReduction="10000"/>
          </a:bodyPr>
          <a:lstStyle/>
          <a:p>
            <a:r>
              <a:rPr lang="ru-RU" sz="6900" dirty="0">
                <a:solidFill>
                  <a:srgbClr val="0033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Проект  «Вода».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100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Средняя группа.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7518" y="5447867"/>
            <a:ext cx="5400675" cy="429110"/>
          </a:xfrm>
          <a:prstGeom prst="rect">
            <a:avLst/>
          </a:prstGeom>
        </p:spPr>
        <p:txBody>
          <a:bodyPr lIns="104919" tIns="52460" rIns="104919" bIns="5246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Автор проекта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Отарбаева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Н.И       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0339" y="2813519"/>
            <a:ext cx="5400675" cy="1075441"/>
          </a:xfrm>
          <a:prstGeom prst="rect">
            <a:avLst/>
          </a:prstGeom>
        </p:spPr>
        <p:txBody>
          <a:bodyPr lIns="104919" tIns="52460" rIns="104919" bIns="52460">
            <a:spAutoFit/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43413" y="6537363"/>
            <a:ext cx="2447179" cy="752275"/>
          </a:xfrm>
          <a:prstGeom prst="rect">
            <a:avLst/>
          </a:prstGeom>
          <a:noFill/>
        </p:spPr>
        <p:txBody>
          <a:bodyPr wrap="none" lIns="104919" tIns="52460" rIns="104919" bIns="5246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2014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32762" y="9053"/>
            <a:ext cx="9568588" cy="16231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дошкольное образовательное учреждение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№ 29 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общеразвивающего вида с приоритетным осуществлением деятельности  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познавательно-речевому  развитию детей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Кировского района Санкт-Петербург</a:t>
            </a:r>
            <a:endParaRPr lang="ru-RU" sz="1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4171.JPG"/>
          <p:cNvPicPr>
            <a:picLocks noChangeAspect="1"/>
          </p:cNvPicPr>
          <p:nvPr/>
        </p:nvPicPr>
        <p:blipFill>
          <a:blip r:embed="rId2" cstate="print"/>
          <a:srcRect r="10448" b="7960"/>
          <a:stretch>
            <a:fillRect/>
          </a:stretch>
        </p:blipFill>
        <p:spPr>
          <a:xfrm>
            <a:off x="2448567" y="2382743"/>
            <a:ext cx="6918255" cy="497754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в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665" y="236265"/>
            <a:ext cx="1462460" cy="14142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5229" y="236266"/>
            <a:ext cx="7341594" cy="598395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Игры  - эксперименты с водой.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0235" y="1435920"/>
            <a:ext cx="6637332" cy="429110"/>
          </a:xfrm>
          <a:prstGeom prst="rect">
            <a:avLst/>
          </a:prstGeom>
          <a:noFill/>
        </p:spPr>
        <p:txBody>
          <a:bodyPr wrap="square" lIns="330457" tIns="52460" rIns="0" bIns="52460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Вода  течет, льется.      Ее можно  переливать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88507" y="1865030"/>
            <a:ext cx="2589782" cy="429110"/>
          </a:xfrm>
          <a:prstGeom prst="rect">
            <a:avLst/>
          </a:prstGeom>
          <a:noFill/>
        </p:spPr>
        <p:txBody>
          <a:bodyPr wrap="none" lIns="104919" tIns="52460" rIns="104919" bIns="52460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Вода прозрачная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665" y="236265"/>
            <a:ext cx="1462460" cy="1414210"/>
          </a:xfrm>
          <a:prstGeom prst="rect">
            <a:avLst/>
          </a:prstGeom>
        </p:spPr>
      </p:pic>
      <p:pic>
        <p:nvPicPr>
          <p:cNvPr id="11" name="Рисунок 10" descr="DSC04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659" y="1476375"/>
            <a:ext cx="8294354" cy="580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456459" y="567232"/>
            <a:ext cx="3984780" cy="752275"/>
          </a:xfrm>
          <a:prstGeom prst="rect">
            <a:avLst/>
          </a:prstGeom>
          <a:noFill/>
        </p:spPr>
        <p:txBody>
          <a:bodyPr wrap="none" lIns="104919" tIns="52460" rIns="104919" bIns="5246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Вода  делает  бумагу  мокрой.</a:t>
            </a:r>
          </a:p>
          <a:p>
            <a:pPr algn="ctr"/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Бумага  намокает</a:t>
            </a:r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dirty="0">
              <a:ln w="11430"/>
              <a:solidFill>
                <a:srgbClr val="00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188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30099" t="7061" r="11229"/>
          <a:stretch>
            <a:fillRect/>
          </a:stretch>
        </p:blipFill>
        <p:spPr>
          <a:xfrm rot="5400000">
            <a:off x="3131315" y="306774"/>
            <a:ext cx="5158514" cy="716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279" y="236265"/>
            <a:ext cx="1462460" cy="1414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219" y="233500"/>
            <a:ext cx="7983072" cy="1075441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Вода не  имеет  своей формы.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Она принимает форму сосуда,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 котором находится.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515" y="6660951"/>
            <a:ext cx="4673738" cy="752275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Вода бесцветная.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 ее   можно  окрашивать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3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6339" y="1348605"/>
            <a:ext cx="7076292" cy="495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0378" y="236266"/>
            <a:ext cx="1432870" cy="1102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8916" y="236266"/>
            <a:ext cx="6784071" cy="598387"/>
          </a:xfrm>
          <a:prstGeom prst="rect">
            <a:avLst/>
          </a:prstGeom>
          <a:noFill/>
        </p:spPr>
        <p:txBody>
          <a:bodyPr wrap="none" lIns="104919" tIns="52460" rIns="104919" bIns="5246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Игры –эксперименты со снегом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827" y="6454604"/>
            <a:ext cx="3628604" cy="813831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</a:bodyPr>
          <a:lstStyle/>
          <a:p>
            <a:r>
              <a:rPr lang="ru-RU" sz="23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Снег  непрозрачный, белый и холодный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637.JPG"/>
          <p:cNvPicPr>
            <a:picLocks noChangeAspect="1"/>
          </p:cNvPicPr>
          <p:nvPr/>
        </p:nvPicPr>
        <p:blipFill>
          <a:blip r:embed="rId2" cstate="print"/>
          <a:srcRect l="18182" t="6060" r="17045" b="6813"/>
          <a:stretch>
            <a:fillRect/>
          </a:stretch>
        </p:blipFill>
        <p:spPr>
          <a:xfrm>
            <a:off x="3350360" y="1548383"/>
            <a:ext cx="5336561" cy="474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0378" y="236266"/>
            <a:ext cx="1432870" cy="1102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8227" y="133683"/>
            <a:ext cx="3966148" cy="1721772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</a:bodyPr>
          <a:lstStyle/>
          <a:p>
            <a:endParaRPr lang="ru-RU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 на  ладошке от  тепла снег начинает таять  и со временем превращается в  воду.</a:t>
            </a:r>
            <a:endParaRPr lang="ru-RU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9447" y="6616127"/>
            <a:ext cx="4894358" cy="752275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На  теплой ладошке снежинка  тает и превращается в капельку.</a:t>
            </a:r>
            <a:endParaRPr lang="ru-RU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210" y="1575249"/>
            <a:ext cx="9620020" cy="1075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7843" tIns="52460" rIns="104919" bIns="52460" rtlCol="0">
            <a:spAutoFit/>
          </a:bodyPr>
          <a:lstStyle/>
          <a:p>
            <a:r>
              <a:rPr lang="ru-RU" i="1" u="sng" dirty="0" smtClean="0">
                <a:latin typeface="+mj-lt"/>
              </a:rPr>
              <a:t>Цель</a:t>
            </a:r>
            <a:r>
              <a:rPr lang="ru-RU" u="sng" dirty="0" smtClean="0">
                <a:latin typeface="+mj-lt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способствовать развитию у детей познавательной  активности,           стремления к  самостоятельному познанию, поиску  ответа  на  вопросы, любознательности.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210" y="2835467"/>
            <a:ext cx="9620020" cy="4509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30457" tIns="41308" rIns="0" bIns="0" rtlCol="0">
            <a:spAutoFit/>
          </a:bodyPr>
          <a:lstStyle/>
          <a:p>
            <a:r>
              <a:rPr lang="ru-RU" sz="1800" i="1" u="sng" dirty="0">
                <a:latin typeface="+mj-lt"/>
              </a:rPr>
              <a:t>Задачи:</a:t>
            </a:r>
          </a:p>
          <a:p>
            <a:pPr marL="393451" indent="-393451"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Расширение представлений детей об окружающем  мире через знакомство с элементарными  знаниями из различных областей наук:</a:t>
            </a:r>
          </a:p>
          <a:p>
            <a:pPr marL="393451" indent="-393451">
              <a:buFont typeface="Arial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развитие у детей элементарных представлений об  основных свойствах воды и физических явлениях: теплота, таяние и замерзание воды.</a:t>
            </a:r>
          </a:p>
          <a:p>
            <a:pPr marL="393451" indent="-393451">
              <a:buFont typeface="Arial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Развитие  элементарных математических представлений: упражнение в количественном  счете, различение геометрических фигур. Формирование представлений о  мерке, как о способе измерения  объема. массы.</a:t>
            </a:r>
          </a:p>
          <a:p>
            <a:pPr marL="393451" indent="-393451">
              <a:buAutoNum type="arabicPeriod" startAt="2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Развитие у детей пользоваться приборами-помощниками при проведении игр-экспериментов (увеличительное стекло).</a:t>
            </a:r>
          </a:p>
          <a:p>
            <a:pPr marL="393451" indent="-393451">
              <a:buAutoNum type="arabicPeriod" startAt="2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Развитие у детей мыслительных  способностей: анализ. классификация, сравнение, обобщение. Прививать первые навыки активности и самостоятельности мышления.</a:t>
            </a:r>
          </a:p>
          <a:p>
            <a:pPr marL="393451" indent="-393451">
              <a:buAutoNum type="arabicPeriod" startAt="2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Создание условий для социально-личностного развития каждого ребенка: коммуникативности, самостоятельности, наблюдательности, элементарного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самоконтроля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210" y="236264"/>
            <a:ext cx="9620020" cy="12139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4919" tIns="52460" rIns="104919" bIns="52460">
            <a:spAutoFit/>
          </a:bodyPr>
          <a:lstStyle/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Вид проекта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познавательно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исследовательский,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групповой, долгосрочный.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Проблема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недостаточный уровень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знаний детей о физических свойствах воды.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Объект   исследования: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вода, снег, лед</a:t>
            </a: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Участники проекта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дети, педагоги, родители.</a:t>
            </a:r>
            <a:endParaRPr lang="ru-RU" sz="1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1740081" y="3563942"/>
            <a:ext cx="8784459" cy="1701983"/>
          </a:xfrm>
          <a:prstGeom prst="roundRect">
            <a:avLst>
              <a:gd name="adj" fmla="val 28167"/>
            </a:avLst>
          </a:prstGeom>
          <a:ln/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41308" rIns="0" bIns="41308" rtlCol="0" anchor="ctr"/>
          <a:lstStyle/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педагогической работы </a:t>
            </a:r>
          </a:p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формированию интеллектуальных и личностных  качеств детей решаются интегрированно </a:t>
            </a:r>
          </a:p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ходе освоения  образовательных обла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стей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2879" y="574458"/>
            <a:ext cx="2758414" cy="26585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1308" tIns="41308" rIns="41308" bIns="41308" rtlCol="0" anchor="ctr">
            <a:sp3d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Социально-коммуникативное развитие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направлено на: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становление самостоятельности, целенаправленности, саморегуляции собственных действий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8378" y="5662856"/>
            <a:ext cx="4303693" cy="170919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1308" tIns="0" rIns="41308" bIns="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Физическое развитие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Приобретение опыта в различных видах деятельности, становление целенаправленности и саморегуляции в двигательной сфере: становление ЗОЖ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1546" y="597420"/>
            <a:ext cx="3481526" cy="26355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1308" tIns="41308" rIns="41308" bIns="41308"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Познавательное развитие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предполагает формирование познавательных действий, становление сознания, развитие воображения и  творческой активности, любознательности и познавательной мотивации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14701" y="680310"/>
            <a:ext cx="2744672" cy="2552683"/>
          </a:xfrm>
          <a:prstGeom prst="rect">
            <a:avLst/>
          </a:prstGeom>
          <a:gradFill>
            <a:gsLst>
              <a:gs pos="94000">
                <a:schemeClr val="accent2">
                  <a:tint val="65000"/>
                  <a:satMod val="270000"/>
                </a:schemeClr>
              </a:gs>
              <a:gs pos="100000">
                <a:schemeClr val="accent2">
                  <a:tint val="60000"/>
                  <a:satMod val="300000"/>
                  <a:alpha val="19000"/>
                </a:schemeClr>
              </a:gs>
              <a:gs pos="15000">
                <a:schemeClr val="accent2">
                  <a:tint val="29000"/>
                  <a:satMod val="40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>
              <a:rot lat="0" lon="0" rev="21594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1308" tIns="41308" rIns="41308" bIns="41308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Речевое развитие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Владение речью , как средством общения и культуры; развитие речевого творчества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2880" y="5645123"/>
            <a:ext cx="4729429" cy="17091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1308" tIns="41308" rIns="41308" bIns="41308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Художественно- эстетическое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предпосылок ценностноно- смыслового восприятия мира природы; становление эстетического отношения к окружающему миру; реализация самостоятельной художественно-творческой деятельности детей</a:t>
            </a:r>
          </a:p>
        </p:txBody>
      </p:sp>
      <p:cxnSp>
        <p:nvCxnSpPr>
          <p:cNvPr id="14" name="Прямая со стрелкой 13"/>
          <p:cNvCxnSpPr>
            <a:stCxn id="49" idx="2"/>
            <a:endCxn id="7" idx="0"/>
          </p:cNvCxnSpPr>
          <p:nvPr/>
        </p:nvCxnSpPr>
        <p:spPr>
          <a:xfrm>
            <a:off x="6132311" y="5265925"/>
            <a:ext cx="2327914" cy="3969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9" idx="0"/>
            <a:endCxn id="6" idx="2"/>
          </p:cNvCxnSpPr>
          <p:nvPr/>
        </p:nvCxnSpPr>
        <p:spPr>
          <a:xfrm flipH="1" flipV="1">
            <a:off x="2782086" y="3232994"/>
            <a:ext cx="3350225" cy="330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9" idx="0"/>
            <a:endCxn id="8" idx="2"/>
          </p:cNvCxnSpPr>
          <p:nvPr/>
        </p:nvCxnSpPr>
        <p:spPr>
          <a:xfrm flipH="1" flipV="1">
            <a:off x="6132310" y="3232994"/>
            <a:ext cx="1" cy="330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49" idx="0"/>
            <a:endCxn id="10" idx="2"/>
          </p:cNvCxnSpPr>
          <p:nvPr/>
        </p:nvCxnSpPr>
        <p:spPr>
          <a:xfrm flipV="1">
            <a:off x="6132311" y="3232992"/>
            <a:ext cx="3254726" cy="330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9" idx="2"/>
            <a:endCxn id="11" idx="0"/>
          </p:cNvCxnSpPr>
          <p:nvPr/>
        </p:nvCxnSpPr>
        <p:spPr>
          <a:xfrm flipH="1">
            <a:off x="3767595" y="5265925"/>
            <a:ext cx="2364716" cy="379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12793" y="0"/>
            <a:ext cx="7257277" cy="598387"/>
          </a:xfrm>
          <a:prstGeom prst="rect">
            <a:avLst/>
          </a:prstGeom>
          <a:noFill/>
        </p:spPr>
        <p:txBody>
          <a:bodyPr wrap="none" lIns="104919" tIns="52460" rIns="104919" bIns="52460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+mj-lt"/>
              </a:rPr>
              <a:t>Интеграция образовательных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39794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140" y="6064781"/>
            <a:ext cx="9113703" cy="135421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919" tIns="0" rIns="104919" bIns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Заключительный этап: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защита проекта.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Оценка полученных результатов в свете поставленной цели;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определение перспектив развития проекта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8913" y="236265"/>
            <a:ext cx="8860544" cy="815288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919" tIns="52460" rIns="104919" bIns="52460" rtlCol="0">
            <a:spAutoFit/>
          </a:bodyPr>
          <a:lstStyle/>
          <a:p>
            <a:pPr algn="ctr"/>
            <a:r>
              <a:rPr lang="ru-RU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Этапы реализации проекта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140" y="3859395"/>
            <a:ext cx="9113703" cy="2401210"/>
          </a:xfrm>
          <a:prstGeom prst="downArrowCallout">
            <a:avLst>
              <a:gd name="adj1" fmla="val 25000"/>
              <a:gd name="adj2" fmla="val 28436"/>
              <a:gd name="adj3" fmla="val 34895"/>
              <a:gd name="adj4" fmla="val 5989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4919" tIns="0" rIns="104919" bIns="123922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Основной   этап: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реализация проекта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(проведение основных мероприятий по плану)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675051" y="236266"/>
            <a:ext cx="843861" cy="787637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919" tIns="52460" rIns="104919" bIns="52460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4526" y="1260194"/>
            <a:ext cx="9113703" cy="2781776"/>
          </a:xfrm>
          <a:prstGeom prst="downArrowCallout">
            <a:avLst>
              <a:gd name="adj1" fmla="val 16298"/>
              <a:gd name="adj2" fmla="val 21892"/>
              <a:gd name="adj3" fmla="val 28647"/>
              <a:gd name="adj4" fmla="val 6497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13071" tIns="0" rIns="104919" bIns="0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Подготовительный (организационный) этап: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определение темы, цели, задачи, проблемы;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создание  условий для реализации проекта;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привлечение родителей к  участию в  работе  проекта;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формирование команд</a:t>
            </a:r>
            <a:r>
              <a:rPr lang="ru-RU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(подгрупп)  участников проекта;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составление план работы,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536" y="236265"/>
            <a:ext cx="4280886" cy="875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4919" tIns="52460" rIns="104919" bIns="52460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Рождение проблемы: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Чтение сказки «Заюшкина избушка»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4749" y="1111651"/>
            <a:ext cx="9476601" cy="1090830"/>
          </a:xfrm>
          <a:prstGeom prst="rect">
            <a:avLst/>
          </a:prstGeom>
          <a:noFill/>
        </p:spPr>
        <p:txBody>
          <a:bodyPr wrap="square" lIns="104919" tIns="52460" rIns="104919" bIns="52460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Почему, когда наступила весна, лиса  осталась без домика?</a:t>
            </a:r>
          </a:p>
        </p:txBody>
      </p:sp>
      <p:pic>
        <p:nvPicPr>
          <p:cNvPr id="8" name="Рисунок 7" descr="DSC0448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4000"/>
          <a:stretch>
            <a:fillRect/>
          </a:stretch>
        </p:blipFill>
        <p:spPr>
          <a:xfrm>
            <a:off x="3312444" y="2158429"/>
            <a:ext cx="7235750" cy="516654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071" y="236265"/>
            <a:ext cx="8691772" cy="1277344"/>
          </a:xfrm>
          <a:prstGeom prst="flowChartInternalStorag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206536" tIns="206536" rIns="206536" bIns="206536" rtlCol="0">
            <a:spAutoFit/>
          </a:bodyPr>
          <a:lstStyle/>
          <a:p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трех вопросов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4527" y="1732776"/>
            <a:ext cx="2615970" cy="1260319"/>
          </a:xfrm>
          <a:prstGeom prst="flowChartInternalStorag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95686" tIns="0" rIns="104919" bIns="123922" rtlCol="0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 знаю?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9101" y="1732776"/>
            <a:ext cx="2700356" cy="1193452"/>
          </a:xfrm>
          <a:custGeom>
            <a:avLst/>
            <a:gdLst>
              <a:gd name="connsiteX0" fmla="*/ 0 w 1"/>
              <a:gd name="connsiteY0" fmla="*/ 0 h 1"/>
              <a:gd name="connsiteX1" fmla="*/ 1 w 1"/>
              <a:gd name="connsiteY1" fmla="*/ 0 h 1"/>
              <a:gd name="connsiteX2" fmla="*/ 1 w 1"/>
              <a:gd name="connsiteY2" fmla="*/ 1 h 1"/>
              <a:gd name="connsiteX3" fmla="*/ 0 w 1"/>
              <a:gd name="connsiteY3" fmla="*/ 1 h 1"/>
              <a:gd name="connsiteX4" fmla="*/ 0 w 1"/>
              <a:gd name="connsiteY4" fmla="*/ 0 h 1"/>
              <a:gd name="connsiteX0" fmla="*/ 1 w 8"/>
              <a:gd name="connsiteY0" fmla="*/ 0 h 8"/>
              <a:gd name="connsiteX1" fmla="*/ 1 w 8"/>
              <a:gd name="connsiteY1" fmla="*/ 8 h 8"/>
              <a:gd name="connsiteX2" fmla="*/ 0 w 8"/>
              <a:gd name="connsiteY2" fmla="*/ 1 h 8"/>
              <a:gd name="connsiteX3" fmla="*/ 8 w 8"/>
              <a:gd name="connsiteY3" fmla="*/ 1 h 8"/>
              <a:gd name="connsiteX0" fmla="*/ 0 w 1"/>
              <a:gd name="connsiteY0" fmla="*/ 0 h 1"/>
              <a:gd name="connsiteX1" fmla="*/ 1 w 1"/>
              <a:gd name="connsiteY1" fmla="*/ 0 h 1"/>
              <a:gd name="connsiteX2" fmla="*/ 1 w 1"/>
              <a:gd name="connsiteY2" fmla="*/ 1 h 1"/>
              <a:gd name="connsiteX3" fmla="*/ 0 w 1"/>
              <a:gd name="connsiteY3" fmla="*/ 1 h 1"/>
              <a:gd name="connsiteX4" fmla="*/ 0 w 1"/>
              <a:gd name="connsiteY4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1" stroke="0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  <a:path w="8" h="8" fill="none" extrusionOk="0">
                <a:moveTo>
                  <a:pt x="1" y="0"/>
                </a:moveTo>
                <a:lnTo>
                  <a:pt x="1" y="8"/>
                </a:lnTo>
                <a:moveTo>
                  <a:pt x="0" y="1"/>
                </a:moveTo>
                <a:lnTo>
                  <a:pt x="8" y="1"/>
                </a:lnTo>
              </a:path>
              <a:path w="1" h="1" fill="none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60915" tIns="206536" rIns="104919" bIns="0" rtlCol="0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узнать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814" y="1732776"/>
            <a:ext cx="2700356" cy="1260319"/>
          </a:xfrm>
          <a:prstGeom prst="flowChartInternalStorag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13071" tIns="0" rIns="104919" bIns="123922" rtlCol="0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хочу  узнать?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527" y="3150522"/>
            <a:ext cx="2615970" cy="44202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06536" tIns="247843" rIns="104919" bIns="289150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Глеб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весной лед тает.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Лена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лед тает, появляется лужа.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Люба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из снега можно построить дом,  из воды нельзя.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56814" y="3150523"/>
            <a:ext cx="2700356" cy="43476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06536" tIns="247843" rIns="104919" bIns="1817515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Дима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почему снег тает?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Ксения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куда исчезает лед и снег, когда появляется вода?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9101" y="3150522"/>
            <a:ext cx="2700356" cy="4420222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289150" tIns="247843" rIns="104919" bIns="289150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Даша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спросить у взрослого.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Ваня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узнать из книг.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Дарий: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посмотреть телевизор.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Вера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подумать и  самому догадаться.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Алина: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сделать эксперимент.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759437" y="236266"/>
            <a:ext cx="928248" cy="866401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919" tIns="52460" rIns="104919" bIns="5246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0140" y="315028"/>
            <a:ext cx="6244574" cy="2260381"/>
          </a:xfrm>
          <a:prstGeom prst="rect">
            <a:avLst/>
          </a:prstGeom>
        </p:spPr>
        <p:txBody>
          <a:bodyPr wrap="square" lIns="104919" tIns="52460" rIns="104919" bIns="5246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Исследовательская, поисковая активность - естественное состояние ребёнка, он настроен на познание мира, он хочет его познать.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9176" y="4016924"/>
            <a:ext cx="9409053" cy="2929941"/>
          </a:xfrm>
          <a:prstGeom prst="rect">
            <a:avLst/>
          </a:prstGeom>
        </p:spPr>
        <p:txBody>
          <a:bodyPr wrap="square" lIns="454379" tIns="371765" rIns="0" bIns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… </a:t>
            </a:r>
            <a:r>
              <a:rPr lang="ru-RU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потом, вовсе неважно, открыл ли ребёнок что-то принципиально новое или сделал то, что всем известно давно. У учёного, решающего проблемы на переднем крае науки, и у малыша, открывающего для себя ещё мало известный ему мир, задействованы одни и те же механизмы творческого мышления.</a:t>
            </a:r>
            <a:br>
              <a:rPr lang="ru-RU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Рисунок 9" descr="и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011" y="315028"/>
            <a:ext cx="1742077" cy="24268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3261" y="2914231"/>
            <a:ext cx="9198089" cy="1090838"/>
          </a:xfrm>
          <a:prstGeom prst="rect">
            <a:avLst/>
          </a:prstGeom>
        </p:spPr>
        <p:txBody>
          <a:bodyPr wrap="square" lIns="104919" tIns="52460" rIns="104919" bIns="52460">
            <a:spAutoFit/>
          </a:bodyPr>
          <a:lstStyle/>
          <a:p>
            <a:r>
              <a:rPr lang="ru-RU" sz="3200" b="1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Исследовать, открыть, изучить - значит сделать шаг в неизведанное.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759439" y="2992994"/>
            <a:ext cx="759475" cy="787637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919" tIns="52460" rIns="104919" bIns="5246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928.JPG"/>
          <p:cNvPicPr>
            <a:picLocks noChangeAspect="1"/>
          </p:cNvPicPr>
          <p:nvPr/>
        </p:nvPicPr>
        <p:blipFill>
          <a:blip r:embed="rId2" cstate="print"/>
          <a:srcRect r="2343" b="5208"/>
          <a:stretch>
            <a:fillRect/>
          </a:stretch>
        </p:blipFill>
        <p:spPr>
          <a:xfrm>
            <a:off x="1584251" y="1612578"/>
            <a:ext cx="5628058" cy="3824237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16289" y="236266"/>
            <a:ext cx="5485061" cy="1626347"/>
          </a:xfrm>
          <a:prstGeom prst="rect">
            <a:avLst/>
          </a:prstGeom>
          <a:noFill/>
        </p:spPr>
        <p:txBody>
          <a:bodyPr wrap="square" lIns="104919" tIns="123922" rIns="104919" bIns="206536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Экологический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научно-исследовательский центр.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5046" y="5436815"/>
            <a:ext cx="9150725" cy="1875660"/>
          </a:xfrm>
          <a:prstGeom prst="rect">
            <a:avLst/>
          </a:prstGeom>
        </p:spPr>
        <p:txBody>
          <a:bodyPr wrap="square" lIns="104919" tIns="52460" rIns="104919" bIns="52460">
            <a:spAutoFit/>
          </a:bodyPr>
          <a:lstStyle/>
          <a:p>
            <a:r>
              <a:rPr lang="ru-RU" sz="23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Создание условий для детского экспериментирования позволяет педагогу естественно создать атмосферу творческого единодушия, рождающую радость познания, создания нового, где каждый ребенок может найти себе дело по силам, интересам и способностям.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46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6250"/>
          <a:stretch>
            <a:fillRect/>
          </a:stretch>
        </p:blipFill>
        <p:spPr>
          <a:xfrm rot="5400000">
            <a:off x="1369639" y="2155607"/>
            <a:ext cx="5779276" cy="477398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18775" y="0"/>
            <a:ext cx="8963978" cy="1681425"/>
          </a:xfrm>
          <a:prstGeom prst="rect">
            <a:avLst/>
          </a:prstGeom>
          <a:noFill/>
        </p:spPr>
        <p:txBody>
          <a:bodyPr wrap="square" lIns="247843" tIns="123922" rIns="104919" bIns="123922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Вода в природе.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Изменение  состояния  воды   в  зависимости  от  времени 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44891" y="2605091"/>
            <a:ext cx="3203338" cy="2044945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Рассматривание   и  обсуждение иллюстраций , открыток, репродукций картин  художников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1525</TotalTime>
  <Words>701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Государственное бюджетное дошкольное образовательное учреждение  детский сад № 29  общеразвивающего вида с приоритетным осуществлением деятельности   по познавательно-речевому  развитию детей    Кировского района Санкт-Петербург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Irina</cp:lastModifiedBy>
  <cp:revision>164</cp:revision>
  <cp:lastPrinted>2014-04-18T07:37:39Z</cp:lastPrinted>
  <dcterms:created xsi:type="dcterms:W3CDTF">2011-04-13T12:12:09Z</dcterms:created>
  <dcterms:modified xsi:type="dcterms:W3CDTF">2014-10-09T10:18:12Z</dcterms:modified>
</cp:coreProperties>
</file>