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1" r:id="rId5"/>
    <p:sldId id="264" r:id="rId6"/>
    <p:sldId id="272" r:id="rId7"/>
    <p:sldId id="275" r:id="rId8"/>
    <p:sldId id="274" r:id="rId9"/>
    <p:sldId id="271" r:id="rId10"/>
    <p:sldId id="270" r:id="rId11"/>
    <p:sldId id="282" r:id="rId12"/>
    <p:sldId id="283" r:id="rId13"/>
    <p:sldId id="289" r:id="rId14"/>
    <p:sldId id="286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133" autoAdjust="0"/>
    <p:restoredTop sz="94660"/>
  </p:normalViewPr>
  <p:slideViewPr>
    <p:cSldViewPr>
      <p:cViewPr>
        <p:scale>
          <a:sx n="60" d="100"/>
          <a:sy n="60" d="100"/>
        </p:scale>
        <p:origin x="-3084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81D-D59F-4369-979D-10AF08CEC362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E230-D57D-4147-9551-A96703DEAC5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81D-D59F-4369-979D-10AF08CEC362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E230-D57D-4147-9551-A96703DEAC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81D-D59F-4369-979D-10AF08CEC362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E230-D57D-4147-9551-A96703DEAC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81D-D59F-4369-979D-10AF08CEC362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E230-D57D-4147-9551-A96703DEAC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81D-D59F-4369-979D-10AF08CEC362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84E230-D57D-4147-9551-A96703DEAC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81D-D59F-4369-979D-10AF08CEC362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E230-D57D-4147-9551-A96703DEAC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81D-D59F-4369-979D-10AF08CEC362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E230-D57D-4147-9551-A96703DEAC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81D-D59F-4369-979D-10AF08CEC362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E230-D57D-4147-9551-A96703DEAC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81D-D59F-4369-979D-10AF08CEC362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E230-D57D-4147-9551-A96703DEAC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81D-D59F-4369-979D-10AF08CEC362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E230-D57D-4147-9551-A96703DEAC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181D-D59F-4369-979D-10AF08CEC362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E230-D57D-4147-9551-A96703DEAC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5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E5181D-D59F-4369-979D-10AF08CEC362}" type="datetimeFigureOut">
              <a:rPr lang="ru-RU" smtClean="0"/>
              <a:pPr/>
              <a:t>11.10.2014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84E230-D57D-4147-9551-A96703DEAC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428868"/>
            <a:ext cx="6572296" cy="1714512"/>
          </a:xfrm>
        </p:spPr>
        <p:txBody>
          <a:bodyPr>
            <a:noAutofit/>
          </a:bodyPr>
          <a:lstStyle/>
          <a:p>
            <a:r>
              <a:rPr lang="ru-RU" sz="4000" i="1" dirty="0" smtClean="0"/>
              <a:t>Проект </a:t>
            </a:r>
            <a:br>
              <a:rPr lang="ru-RU" sz="4000" i="1" dirty="0" smtClean="0"/>
            </a:br>
            <a:r>
              <a:rPr lang="ru-RU" sz="4000" i="1" dirty="0" smtClean="0"/>
              <a:t>« Воздух–невидимка»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dirty="0" smtClean="0"/>
              <a:t>Средняя группа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4838" y="285728"/>
            <a:ext cx="7994880" cy="1143008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Государственное дошкольное  образовательное 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Учреждение детский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сад  № 29 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общеразвивающего  вида 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приоритетным осуществление деятельности по познавательно-речевому развитию детей </a:t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Кировского района    Санкт-Петербурга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492919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Times New Roman" pitchFamily="18" charset="0"/>
              </a:rPr>
              <a:t>Творческая группа:  </a:t>
            </a:r>
            <a:r>
              <a:rPr lang="ru-RU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Times New Roman" pitchFamily="18" charset="0"/>
              </a:rPr>
              <a:t>Отарбаева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Times New Roman" pitchFamily="18" charset="0"/>
              </a:rPr>
              <a:t> Н.И.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</a:p>
          <a:p>
            <a:pPr algn="ctr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2013 год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8673" name="Picture 1" descr="C:\Documents and Settings\user\Мои документы\Титульные листы, видео, картинки\Мои рисунки\Эмблема д.с. 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06" y="214290"/>
            <a:ext cx="642032" cy="441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4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91" y="1529053"/>
            <a:ext cx="6806560" cy="510492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429388" y="214290"/>
            <a:ext cx="2628046" cy="4770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80000" tIns="0" rIns="180000" rtlCol="0">
            <a:spAutoFit/>
          </a:bodyPr>
          <a:lstStyle/>
          <a:p>
            <a:r>
              <a:rPr lang="ru-RU" sz="2800" dirty="0" smtClean="0">
                <a:latin typeface="+mj-lt"/>
              </a:rPr>
              <a:t>Эксперимент.</a:t>
            </a:r>
            <a:endParaRPr lang="ru-RU" sz="28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66" y="836712"/>
            <a:ext cx="8786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«Есть ли воздух в пустой бутылке?»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3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14290"/>
            <a:ext cx="2214579" cy="18018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Рисунок 2" descr="IMG_13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93009" y="1115203"/>
            <a:ext cx="7302308" cy="538065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45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188640"/>
            <a:ext cx="2943246" cy="214314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Рисунок 13" descr="DSC0445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87824" y="4221088"/>
            <a:ext cx="2143140" cy="24011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Рисунок 11" descr="DSC0466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49426" y="4379674"/>
            <a:ext cx="2401414" cy="207170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Рисунок 2" descr="DSC0452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95536" y="188640"/>
            <a:ext cx="3071834" cy="218210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Рисунок 5" descr="DSC0454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715008" y="4214818"/>
            <a:ext cx="3214709" cy="242886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428728" y="2928934"/>
            <a:ext cx="5309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« Игры с ветром на улице»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3500438"/>
            <a:ext cx="375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(Ветер –это движущийся воздух).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2910" y="4143380"/>
            <a:ext cx="8215370" cy="2502813"/>
          </a:xfrm>
          <a:prstGeom prst="flowChartAlternateProcess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003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rIns="0" bIns="0" rtlCol="0">
            <a:spAutoFit/>
          </a:bodyPr>
          <a:lstStyle/>
          <a:p>
            <a:r>
              <a:rPr lang="ru-RU" sz="2400" u="sng" dirty="0" smtClean="0">
                <a:latin typeface="+mj-lt"/>
              </a:rPr>
              <a:t>Игровые обучающие ситуации:</a:t>
            </a:r>
            <a:endParaRPr lang="ru-RU" sz="2400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+mj-lt"/>
                <a:cs typeface="Arial" pitchFamily="34" charset="0"/>
              </a:rPr>
              <a:t>  Активизируют познавательную деятельность детей</a:t>
            </a:r>
            <a:endParaRPr lang="ru-RU" sz="2400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+mj-lt"/>
              </a:rPr>
              <a:t>   Вызывают  интерес, привлекают внимание детей к дидактической цели.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+mj-lt"/>
              </a:rPr>
              <a:t>  Воспринимаются детьми  эмоционально.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+mj-lt"/>
              </a:rPr>
              <a:t>Будоражат воображения.</a:t>
            </a:r>
          </a:p>
        </p:txBody>
      </p:sp>
      <p:pic>
        <p:nvPicPr>
          <p:cNvPr id="9" name="Рисунок 8" descr="DSC04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4071966" cy="305397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786314" y="1214422"/>
            <a:ext cx="37862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Вороненок: «Ребята, а что  такое ветер?»</a:t>
            </a:r>
            <a:endParaRPr lang="ru-RU" sz="20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Воспитатель: Вороненок, это  очень  интересный вопрос.  Садись, посиди, и  давай  разберемся …. </a:t>
            </a:r>
            <a:endParaRPr lang="ru-RU" sz="20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214290"/>
            <a:ext cx="5582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Игровые  обучающие  ситуации.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к\Desktop\DSC04943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85720" y="5000636"/>
            <a:ext cx="2266344" cy="158619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076" name="Picture 4" descr="C:\Users\пк\Desktop\DSC04946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71472" y="3286124"/>
            <a:ext cx="2676143" cy="185738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077" name="Picture 5" descr="C:\Users\пк\Desktop\DSC04945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285852" y="1357298"/>
            <a:ext cx="2643206" cy="182489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071934" y="3143248"/>
            <a:ext cx="4857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  <a:latin typeface="+mj-lt"/>
              </a:rPr>
              <a:t>Модель</a:t>
            </a:r>
            <a:r>
              <a:rPr lang="ru-RU" sz="2000" u="sng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— это упрощенное подобие реального объекта, отражающее существенные свойства объекта с точки зрения цели моделирования. 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4500570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  <a:latin typeface="+mj-lt"/>
              </a:rPr>
              <a:t>Средства моделирования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(схемы, пиктограммы, предметные картинки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).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5572140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  <a:latin typeface="+mj-lt"/>
              </a:rPr>
              <a:t>«Объектом моделирования» 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может быть, как материальный объект, явление природы, так и процесс:  алгоритм проведения  эксперимента.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85728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Моделирование как наглядно-практический метод обучения детей дошкольного возраста.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1357298"/>
            <a:ext cx="4643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  <a:latin typeface="+mj-lt"/>
              </a:rPr>
              <a:t>Моделирование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 – это процесс создания моделей (вместе с детьми) и их использования в целях формирования знаний о свойствах, структуре, отношениях, связях объектов.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132856"/>
            <a:ext cx="5892985" cy="441973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57620" y="571480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 Работа на рабочих листах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04664"/>
            <a:ext cx="26157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Кому и  чему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нужен воздух?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358246" cy="38485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360000" bIns="72000">
            <a:spAutoFit/>
          </a:bodyPr>
          <a:lstStyle/>
          <a:p>
            <a:r>
              <a:rPr lang="ru-RU" sz="2800" b="1" i="1" u="sng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Вид проекта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:   познавательно-исследовательский, групповой, долгосрочный.</a:t>
            </a:r>
          </a:p>
          <a:p>
            <a:endParaRPr lang="ru-RU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r>
              <a:rPr lang="ru-RU" sz="2800" b="1" i="1" u="sng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Проблема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:  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ea typeface="Times New Roman" pitchFamily="18" charset="0"/>
              </a:rPr>
              <a:t>Недостаточный уровень  развития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познавательных 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действий, снижение исследовательской активности, стремление без  дополнительных интеллектуальных усилий получить от взрослого готовые ответы на возникающие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вопросы.</a:t>
            </a:r>
            <a:endParaRPr lang="ru-RU" sz="2000" b="1" dirty="0" smtClean="0">
              <a:latin typeface="+mj-lt"/>
            </a:endParaRPr>
          </a:p>
          <a:p>
            <a:endParaRPr lang="ru-RU" b="1" dirty="0" smtClean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ru-RU" sz="2800" b="1" i="1" u="sng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Объект   исследования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:   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Воздух, его  физические свойства.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357694"/>
            <a:ext cx="8358246" cy="23221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540000" tIns="144000" rIns="108000" bIns="144000">
            <a:spAutoFit/>
          </a:bodyPr>
          <a:lstStyle/>
          <a:p>
            <a:r>
              <a:rPr lang="ru-RU" sz="3200" b="1" i="1" u="sng" dirty="0">
                <a:solidFill>
                  <a:schemeClr val="bg1"/>
                </a:solidFill>
                <a:latin typeface="+mj-lt"/>
              </a:rPr>
              <a:t>Цель </a:t>
            </a:r>
            <a:r>
              <a:rPr lang="ru-RU" sz="3200" b="1" i="1" u="sng" dirty="0">
                <a:solidFill>
                  <a:schemeClr val="bg1"/>
                </a:solidFill>
                <a:latin typeface="+mj-lt"/>
                <a:cs typeface="Arial" pitchFamily="34" charset="0"/>
              </a:rPr>
              <a:t>–</a:t>
            </a:r>
            <a:r>
              <a:rPr lang="ru-RU" sz="3200" b="1" u="sng" dirty="0">
                <a:solidFill>
                  <a:schemeClr val="bg1"/>
                </a:solidFill>
                <a:latin typeface="+mj-lt"/>
                <a:cs typeface="Arial" pitchFamily="34" charset="0"/>
              </a:rPr>
              <a:t>  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обеспечить нарастание инициативной преобразующей активности дошкольника, развитие его познавательных потребностей, которые находят свое воплощение в форме поисковой,  исследовательской  деятельности, направленной на обнаружение нового, интересного, увлекательного в окружающем мире. </a:t>
            </a:r>
            <a:endParaRPr lang="ru-RU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643998" cy="5816977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i="1" u="sng" dirty="0" smtClean="0">
                <a:solidFill>
                  <a:schemeClr val="bg1"/>
                </a:solidFill>
                <a:latin typeface="+mj-lt"/>
              </a:rPr>
              <a:t>    </a:t>
            </a:r>
            <a:r>
              <a:rPr lang="ru-RU" sz="2800" i="1" u="sng" dirty="0" smtClean="0">
                <a:solidFill>
                  <a:schemeClr val="tx1"/>
                </a:solidFill>
                <a:latin typeface="+mj-lt"/>
              </a:rPr>
              <a:t>Задачи: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Создание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широкого исследовательского пространства в группе детского сада, активизирующего экспериментирование и поисковую деятельность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детей на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основе   перспективы движения к решению новых увлекательных задач и освоению новых исследовательских умений. </a:t>
            </a: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Развитие самостоятельной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практической исследовательской деятельности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детей 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в познании им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свойств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и связей окружающего мира.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Расширение представлений детей об окружающем  мире через знакомство с элементарными  знаниями из различных областей наук: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развитие у детей элементарных представлений об  основных физических свойствах воздуха и явлениях:  ветер, сила и направление ветра.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342900" indent="-342900"/>
            <a:r>
              <a:rPr lang="ru-RU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4.   Развитие у детей умения пользоваться приборами-помощниками при проведении игр-экспериментов (увеличительное стекло, компас).</a:t>
            </a:r>
          </a:p>
          <a:p>
            <a:pPr marL="342900" indent="-342900"/>
            <a:r>
              <a:rPr lang="ru-RU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5.   Развитие у детей мыслительных  способностей: анализ. классификация, сравнение, обобщение. Прививать первые навыки активности и самостоятельности мышления.</a:t>
            </a:r>
          </a:p>
          <a:p>
            <a:pPr marL="342900" indent="-342900"/>
            <a:r>
              <a:rPr lang="ru-RU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6.   Создание условий для социально-личностного развития каждого ребенка: коммуникативности, самостоятельности, наблюдательности, элементарного самоконтроля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14348" y="5072074"/>
            <a:ext cx="7715304" cy="1440000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Заключительный этап: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защита проекта.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Оценка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полученных результатов в свете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поставленной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цели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определение перспектив развития проекта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428604"/>
            <a:ext cx="7500990" cy="908864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Этапы реализации проекта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57686" y="4786322"/>
            <a:ext cx="360000" cy="64800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3857628"/>
            <a:ext cx="7572428" cy="977801"/>
          </a:xfrm>
          <a:prstGeom prst="round2DiagRect">
            <a:avLst>
              <a:gd name="adj1" fmla="val 36753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Основной   этап: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реализация проекта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(проведение основных мероприятий по плану)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286248" y="3286124"/>
            <a:ext cx="360000" cy="756000"/>
          </a:xfrm>
          <a:prstGeom prst="downArrow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785926"/>
            <a:ext cx="7715304" cy="1836000"/>
          </a:xfrm>
          <a:prstGeom prst="round2DiagRect">
            <a:avLst>
              <a:gd name="adj1" fmla="val 24413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0" tIns="0" bIns="0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Подготовительный (организационный) этап: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определение темы, цели, задачи, проблемы;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создание  условий для реализации проекта;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привлечение родителей к  участию в  работе  проекта;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формирование команд</a:t>
            </a:r>
            <a:r>
              <a:rPr lang="ru-RU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(подгрупп)  участников проекта;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составление план работы,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2000240"/>
            <a:ext cx="1785918" cy="953453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 знаю?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2786058"/>
            <a:ext cx="2286016" cy="953453"/>
          </a:xfrm>
          <a:prstGeom prst="roundRect">
            <a:avLst/>
          </a:prstGeom>
          <a:ln/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хочу  узнать?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3702" y="2214554"/>
            <a:ext cx="1643074" cy="953453"/>
          </a:xfrm>
          <a:prstGeom prst="round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узнать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43240" y="3929066"/>
            <a:ext cx="2857520" cy="25538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 smtClean="0">
                <a:latin typeface="+mj-lt"/>
                <a:cs typeface="Arial" pitchFamily="34" charset="0"/>
              </a:rPr>
              <a:t>Дима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ru-RU" dirty="0" smtClean="0">
                <a:latin typeface="+mj-lt"/>
                <a:cs typeface="Arial" pitchFamily="34" charset="0"/>
              </a:rPr>
              <a:t>какой воздух.?</a:t>
            </a:r>
          </a:p>
          <a:p>
            <a:r>
              <a:rPr lang="ru-RU" i="1" dirty="0" smtClean="0">
                <a:latin typeface="+mj-lt"/>
                <a:cs typeface="Arial" pitchFamily="34" charset="0"/>
              </a:rPr>
              <a:t>Ксения:</a:t>
            </a:r>
            <a:r>
              <a:rPr lang="ru-RU" dirty="0" smtClean="0">
                <a:latin typeface="+mj-lt"/>
                <a:cs typeface="Arial" pitchFamily="34" charset="0"/>
              </a:rPr>
              <a:t>  кому нужен воздух?</a:t>
            </a:r>
          </a:p>
          <a:p>
            <a:r>
              <a:rPr lang="ru-RU" dirty="0" smtClean="0">
                <a:latin typeface="+mj-lt"/>
                <a:cs typeface="Arial" pitchFamily="34" charset="0"/>
              </a:rPr>
              <a:t>Даша: Где воздух?</a:t>
            </a:r>
          </a:p>
          <a:p>
            <a:r>
              <a:rPr lang="ru-RU" dirty="0" smtClean="0">
                <a:latin typeface="+mj-lt"/>
                <a:cs typeface="Arial" pitchFamily="34" charset="0"/>
              </a:rPr>
              <a:t>Алена: А можно поймать воздух и принести его домой.</a:t>
            </a:r>
          </a:p>
          <a:p>
            <a:endParaRPr lang="ru-RU" dirty="0" smtClean="0">
              <a:latin typeface="+mj-lt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3143248"/>
            <a:ext cx="2714628" cy="33822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 smtClean="0">
                <a:latin typeface="+mj-lt"/>
                <a:cs typeface="Arial" pitchFamily="34" charset="0"/>
              </a:rPr>
              <a:t>Глеб</a:t>
            </a:r>
            <a:r>
              <a:rPr lang="ru-RU" dirty="0" smtClean="0">
                <a:latin typeface="+mj-lt"/>
                <a:cs typeface="Arial" pitchFamily="34" charset="0"/>
              </a:rPr>
              <a:t> воздухом мы дышим.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r>
              <a:rPr lang="ru-RU" i="1" dirty="0" smtClean="0">
                <a:latin typeface="+mj-lt"/>
                <a:cs typeface="Arial" pitchFamily="34" charset="0"/>
              </a:rPr>
              <a:t>Лена</a:t>
            </a:r>
            <a:r>
              <a:rPr lang="ru-RU" dirty="0" smtClean="0">
                <a:latin typeface="+mj-lt"/>
                <a:cs typeface="Arial" pitchFamily="34" charset="0"/>
              </a:rPr>
              <a:t>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ru-RU" dirty="0" smtClean="0">
                <a:latin typeface="+mj-lt"/>
                <a:cs typeface="Arial" pitchFamily="34" charset="0"/>
              </a:rPr>
              <a:t>кошкам и  собакам нужен воздух, чтобы дышать.</a:t>
            </a:r>
          </a:p>
          <a:p>
            <a:r>
              <a:rPr lang="ru-RU" i="1" dirty="0" smtClean="0">
                <a:latin typeface="+mj-lt"/>
                <a:cs typeface="Arial" pitchFamily="34" charset="0"/>
              </a:rPr>
              <a:t>Люба: воздух не дает парашютистам упасть, «держит» их</a:t>
            </a:r>
            <a:endParaRPr lang="ru-RU" dirty="0" smtClean="0">
              <a:latin typeface="+mj-lt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43636" y="3357562"/>
            <a:ext cx="2643174" cy="31114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 smtClean="0">
                <a:latin typeface="+mj-lt"/>
                <a:cs typeface="Arial" pitchFamily="34" charset="0"/>
              </a:rPr>
              <a:t>Даша</a:t>
            </a:r>
            <a:r>
              <a:rPr lang="ru-RU" dirty="0" smtClean="0">
                <a:latin typeface="+mj-lt"/>
                <a:cs typeface="Arial" pitchFamily="34" charset="0"/>
              </a:rPr>
              <a:t>: спросить 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ru-RU" dirty="0" smtClean="0">
                <a:latin typeface="+mj-lt"/>
                <a:cs typeface="Arial" pitchFamily="34" charset="0"/>
              </a:rPr>
              <a:t>взрослого.</a:t>
            </a:r>
          </a:p>
          <a:p>
            <a:r>
              <a:rPr lang="ru-RU" i="1" dirty="0" smtClean="0">
                <a:latin typeface="+mj-lt"/>
                <a:cs typeface="Arial" pitchFamily="34" charset="0"/>
              </a:rPr>
              <a:t>Ваня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: </a:t>
            </a:r>
            <a:r>
              <a:rPr lang="ru-RU" dirty="0" smtClean="0">
                <a:latin typeface="+mj-lt"/>
                <a:cs typeface="Arial" pitchFamily="34" charset="0"/>
              </a:rPr>
              <a:t>узнать из книг.</a:t>
            </a:r>
          </a:p>
          <a:p>
            <a:r>
              <a:rPr lang="ru-RU" i="1" dirty="0" smtClean="0">
                <a:latin typeface="+mj-lt"/>
                <a:cs typeface="Arial" pitchFamily="34" charset="0"/>
              </a:rPr>
              <a:t>Дарий: </a:t>
            </a:r>
          </a:p>
          <a:p>
            <a:r>
              <a:rPr lang="ru-RU" dirty="0" smtClean="0">
                <a:latin typeface="+mj-lt"/>
                <a:cs typeface="Arial" pitchFamily="34" charset="0"/>
              </a:rPr>
              <a:t>посмотреть телевизор. </a:t>
            </a:r>
          </a:p>
          <a:p>
            <a:r>
              <a:rPr lang="ru-RU" i="1" dirty="0" smtClean="0">
                <a:latin typeface="+mj-lt"/>
                <a:cs typeface="Arial" pitchFamily="34" charset="0"/>
              </a:rPr>
              <a:t>Вера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: </a:t>
            </a:r>
            <a:r>
              <a:rPr lang="ru-RU" dirty="0" smtClean="0">
                <a:latin typeface="+mj-lt"/>
                <a:cs typeface="Arial" pitchFamily="34" charset="0"/>
              </a:rPr>
              <a:t>подумать и  самому догадаться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.</a:t>
            </a:r>
          </a:p>
          <a:p>
            <a:r>
              <a:rPr lang="ru-RU" i="1" dirty="0" smtClean="0">
                <a:latin typeface="+mj-lt"/>
                <a:cs typeface="Arial" pitchFamily="34" charset="0"/>
              </a:rPr>
              <a:t>Алина:</a:t>
            </a:r>
            <a:r>
              <a:rPr lang="ru-RU" dirty="0" smtClean="0">
                <a:latin typeface="+mj-lt"/>
                <a:cs typeface="Arial" pitchFamily="34" charset="0"/>
              </a:rPr>
              <a:t> сделать эксперимент</a:t>
            </a:r>
            <a:endParaRPr lang="ru-RU" dirty="0">
              <a:latin typeface="+mj-lt"/>
            </a:endParaRPr>
          </a:p>
        </p:txBody>
      </p:sp>
      <p:sp>
        <p:nvSpPr>
          <p:cNvPr id="19" name="Стрелка углом вверх 18"/>
          <p:cNvSpPr/>
          <p:nvPr/>
        </p:nvSpPr>
        <p:spPr>
          <a:xfrm rot="10800000">
            <a:off x="1357290" y="1071546"/>
            <a:ext cx="1714512" cy="928694"/>
          </a:xfrm>
          <a:prstGeom prst="bentUpArrow">
            <a:avLst>
              <a:gd name="adj1" fmla="val 33590"/>
              <a:gd name="adj2" fmla="val 38128"/>
              <a:gd name="adj3" fmla="val 3156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углом вверх 19"/>
          <p:cNvSpPr/>
          <p:nvPr/>
        </p:nvSpPr>
        <p:spPr>
          <a:xfrm rot="10800000" flipH="1">
            <a:off x="6143636" y="1142984"/>
            <a:ext cx="1785950" cy="928694"/>
          </a:xfrm>
          <a:prstGeom prst="bentUpArrow">
            <a:avLst>
              <a:gd name="adj1" fmla="val 29923"/>
              <a:gd name="adj2" fmla="val 39769"/>
              <a:gd name="adj3" fmla="val 3156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286248" y="1643050"/>
            <a:ext cx="484632" cy="1071570"/>
          </a:xfrm>
          <a:prstGeom prst="downArrow">
            <a:avLst>
              <a:gd name="adj1" fmla="val 55974"/>
              <a:gd name="adj2" fmla="val 5628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071670" y="357166"/>
            <a:ext cx="5214974" cy="13620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Модель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трех вопросов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928934"/>
            <a:ext cx="4238622" cy="33862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500826" y="214290"/>
            <a:ext cx="244919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+mj-lt"/>
              </a:rPr>
              <a:t>Эксперимент.</a:t>
            </a:r>
            <a:endParaRPr lang="ru-RU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4286256"/>
            <a:ext cx="244919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+mj-lt"/>
              </a:rPr>
              <a:t>Эксперимент.</a:t>
            </a:r>
            <a:endParaRPr lang="ru-RU" sz="2800" dirty="0">
              <a:latin typeface="+mj-lt"/>
            </a:endParaRPr>
          </a:p>
        </p:txBody>
      </p:sp>
      <p:pic>
        <p:nvPicPr>
          <p:cNvPr id="2" name="Рисунок 1" descr="IMG_11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214290"/>
            <a:ext cx="3857652" cy="36509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00562" y="1142984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«Движение воздуха можно почувствовать».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929198"/>
            <a:ext cx="4214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«Воздух занимает даже  самое  маленькое пространство».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Рисунок 8" descr="в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5857892"/>
            <a:ext cx="1187085" cy="78581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388" y="214290"/>
            <a:ext cx="244919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+mj-lt"/>
              </a:rPr>
              <a:t>Эксперимент.</a:t>
            </a:r>
            <a:endParaRPr lang="ru-RU" sz="2800" dirty="0">
              <a:latin typeface="+mj-lt"/>
            </a:endParaRPr>
          </a:p>
        </p:txBody>
      </p:sp>
      <p:pic>
        <p:nvPicPr>
          <p:cNvPr id="4" name="Рисунок 3" descr="DSC047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96617" y="1576282"/>
            <a:ext cx="6733982" cy="513061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77344" y="737510"/>
            <a:ext cx="857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«Можно ли поймать воздух?»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8" y="214290"/>
            <a:ext cx="244919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+mj-lt"/>
              </a:rPr>
              <a:t>Эксперимент.</a:t>
            </a:r>
            <a:endParaRPr lang="ru-RU" sz="2800" dirty="0">
              <a:latin typeface="+mj-lt"/>
            </a:endParaRPr>
          </a:p>
        </p:txBody>
      </p:sp>
      <p:pic>
        <p:nvPicPr>
          <p:cNvPr id="18" name="Рисунок 17" descr="DSC04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380640"/>
            <a:ext cx="6926161" cy="519462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475656" y="475900"/>
            <a:ext cx="4690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«Мыльные  пузыри».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388" y="214290"/>
            <a:ext cx="244919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+mj-lt"/>
              </a:rPr>
              <a:t>Эксперимент.</a:t>
            </a:r>
            <a:endParaRPr lang="ru-RU" sz="2800" dirty="0">
              <a:latin typeface="+mj-lt"/>
            </a:endParaRPr>
          </a:p>
        </p:txBody>
      </p:sp>
      <p:pic>
        <p:nvPicPr>
          <p:cNvPr id="3" name="Рисунок 2" descr="DSC04768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5400000">
            <a:off x="1945726" y="802727"/>
            <a:ext cx="4748491" cy="61206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794" y="380921"/>
            <a:ext cx="6613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«Воздух может двигать предметы».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D4D9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</TotalTime>
  <Words>652</Words>
  <Application>Microsoft Office PowerPoint</Application>
  <PresentationFormat>Экран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Проект  « Воздух–невидимка» Средняя группа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 Воздух – невидимка2»</dc:title>
  <dc:creator>пк</dc:creator>
  <cp:lastModifiedBy>Серёга!</cp:lastModifiedBy>
  <cp:revision>173</cp:revision>
  <dcterms:created xsi:type="dcterms:W3CDTF">2011-08-13T10:46:20Z</dcterms:created>
  <dcterms:modified xsi:type="dcterms:W3CDTF">2014-10-11T10:33:12Z</dcterms:modified>
</cp:coreProperties>
</file>