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C9C0B7-A3CD-4993-A05F-13B8A712B0E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636944-323A-4C60-9E1A-575105F50178}">
      <dgm:prSet phldrT="[Text]" custT="1"/>
      <dgm:spPr/>
      <dgm:t>
        <a:bodyPr/>
        <a:lstStyle/>
        <a:p>
          <a:r>
            <a:rPr lang="ru-RU" sz="2000" dirty="0" smtClean="0"/>
            <a:t>навязчивого желания играть (в отрыве от своего компьютера ребенок делается нервным и беспокойным, даже в парке аттракционов ждет того момента, когда можно будет уже пойти домой, чтобы играть);</a:t>
          </a:r>
          <a:endParaRPr lang="ru-RU" sz="2000" dirty="0"/>
        </a:p>
      </dgm:t>
    </dgm:pt>
    <dgm:pt modelId="{051B0E74-951A-46B7-BE9E-0D2CAC73C885}" type="parTrans" cxnId="{C50590C5-95C1-489C-A0F6-D70C406158CB}">
      <dgm:prSet/>
      <dgm:spPr/>
      <dgm:t>
        <a:bodyPr/>
        <a:lstStyle/>
        <a:p>
          <a:endParaRPr lang="ru-RU"/>
        </a:p>
      </dgm:t>
    </dgm:pt>
    <dgm:pt modelId="{65FADA1F-0F80-4392-B6E9-831F98A8A532}" type="sibTrans" cxnId="{C50590C5-95C1-489C-A0F6-D70C406158CB}">
      <dgm:prSet/>
      <dgm:spPr/>
      <dgm:t>
        <a:bodyPr/>
        <a:lstStyle/>
        <a:p>
          <a:endParaRPr lang="ru-RU"/>
        </a:p>
      </dgm:t>
    </dgm:pt>
    <dgm:pt modelId="{F978D457-04D0-4084-97D9-F922EB99BFE7}">
      <dgm:prSet phldrT="[Text]" custT="1"/>
      <dgm:spPr/>
      <dgm:t>
        <a:bodyPr/>
        <a:lstStyle/>
        <a:p>
          <a:r>
            <a:rPr lang="ru-RU" sz="2000" dirty="0" smtClean="0"/>
            <a:t>сужения круга общения (ваше чадо стало общаться только с теми, кто играет в его любимые игры, остальные приятели исчезли, при этом общения стало носить в основном виртуальный характер);</a:t>
          </a:r>
          <a:endParaRPr lang="ru-RU" sz="2000" dirty="0"/>
        </a:p>
      </dgm:t>
    </dgm:pt>
    <dgm:pt modelId="{DCB69CFE-39F0-4E60-AA74-26DFFE5A5CF8}" type="parTrans" cxnId="{DE5C1F98-3A54-46FB-A5F4-3E7CBB21A738}">
      <dgm:prSet/>
      <dgm:spPr/>
      <dgm:t>
        <a:bodyPr/>
        <a:lstStyle/>
        <a:p>
          <a:endParaRPr lang="ru-RU"/>
        </a:p>
      </dgm:t>
    </dgm:pt>
    <dgm:pt modelId="{E9D55E7E-29C0-49EA-955D-FF41C3DD10AC}" type="sibTrans" cxnId="{DE5C1F98-3A54-46FB-A5F4-3E7CBB21A738}">
      <dgm:prSet/>
      <dgm:spPr/>
      <dgm:t>
        <a:bodyPr/>
        <a:lstStyle/>
        <a:p>
          <a:endParaRPr lang="ru-RU"/>
        </a:p>
      </dgm:t>
    </dgm:pt>
    <dgm:pt modelId="{649730E3-4DBB-4233-9FDF-C007AF074B5D}">
      <dgm:prSet phldrT="[Text]" custT="1"/>
      <dgm:spPr/>
      <dgm:t>
        <a:bodyPr/>
        <a:lstStyle/>
        <a:p>
          <a:r>
            <a:rPr lang="ru-RU" sz="2000" dirty="0" smtClean="0"/>
            <a:t>периоды резкого подъема настроения сменяются периодами депрессии, причем и то, и другое обусловлено не какими-то реальными жизненными событиями, а успехами неудачами на «боевом поле».</a:t>
          </a:r>
          <a:endParaRPr lang="ru-RU" sz="2000" dirty="0"/>
        </a:p>
      </dgm:t>
    </dgm:pt>
    <dgm:pt modelId="{FFF80582-8093-44D3-B5C4-627E71BCA92E}" type="parTrans" cxnId="{E560FC77-FFC9-4D2B-8B12-A6FC51558386}">
      <dgm:prSet/>
      <dgm:spPr/>
      <dgm:t>
        <a:bodyPr/>
        <a:lstStyle/>
        <a:p>
          <a:endParaRPr lang="ru-RU"/>
        </a:p>
      </dgm:t>
    </dgm:pt>
    <dgm:pt modelId="{1ABC5C25-6B82-47B4-8747-D1C69E4544FC}" type="sibTrans" cxnId="{E560FC77-FFC9-4D2B-8B12-A6FC51558386}">
      <dgm:prSet/>
      <dgm:spPr/>
      <dgm:t>
        <a:bodyPr/>
        <a:lstStyle/>
        <a:p>
          <a:endParaRPr lang="ru-RU"/>
        </a:p>
      </dgm:t>
    </dgm:pt>
    <dgm:pt modelId="{F52E7989-D815-4938-A8CF-74C389573220}" type="pres">
      <dgm:prSet presAssocID="{8FC9C0B7-A3CD-4993-A05F-13B8A712B0E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48EBF2-50AB-4957-B34A-433C5D55636F}" type="pres">
      <dgm:prSet presAssocID="{8FC9C0B7-A3CD-4993-A05F-13B8A712B0EF}" presName="dummyMaxCanvas" presStyleCnt="0">
        <dgm:presLayoutVars/>
      </dgm:prSet>
      <dgm:spPr/>
    </dgm:pt>
    <dgm:pt modelId="{F20C1D32-77C4-4553-A784-47BBA687BFFD}" type="pres">
      <dgm:prSet presAssocID="{8FC9C0B7-A3CD-4993-A05F-13B8A712B0E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530AB-1B8C-4116-96EF-A47F54E6A010}" type="pres">
      <dgm:prSet presAssocID="{8FC9C0B7-A3CD-4993-A05F-13B8A712B0E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4C2B3-0A1A-4705-8667-017FC003D85A}" type="pres">
      <dgm:prSet presAssocID="{8FC9C0B7-A3CD-4993-A05F-13B8A712B0EF}" presName="ThreeNodes_3" presStyleLbl="node1" presStyleIdx="2" presStyleCnt="3" custLinFactNeighborX="-1135" custLinFactNeighborY="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CB08C-F88D-4861-9D4D-2BBB2EAA61D5}" type="pres">
      <dgm:prSet presAssocID="{8FC9C0B7-A3CD-4993-A05F-13B8A712B0E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82356-5DAF-4824-83E4-1FCF2CE61F17}" type="pres">
      <dgm:prSet presAssocID="{8FC9C0B7-A3CD-4993-A05F-13B8A712B0E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BB745-B510-44A4-BE2D-9A2E20D56F02}" type="pres">
      <dgm:prSet presAssocID="{8FC9C0B7-A3CD-4993-A05F-13B8A712B0E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C653E-184F-45FA-843C-52CDBE660C17}" type="pres">
      <dgm:prSet presAssocID="{8FC9C0B7-A3CD-4993-A05F-13B8A712B0E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B05B9-9E4C-4039-B178-FA2602092682}" type="pres">
      <dgm:prSet presAssocID="{8FC9C0B7-A3CD-4993-A05F-13B8A712B0E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903816-001C-49DE-95E4-635FCF6DED2F}" type="presOf" srcId="{F978D457-04D0-4084-97D9-F922EB99BFE7}" destId="{493C653E-184F-45FA-843C-52CDBE660C17}" srcOrd="1" destOrd="0" presId="urn:microsoft.com/office/officeart/2005/8/layout/vProcess5"/>
    <dgm:cxn modelId="{4B15C6A3-87F4-41D0-8825-210012AC4640}" type="presOf" srcId="{B1636944-323A-4C60-9E1A-575105F50178}" destId="{176BB745-B510-44A4-BE2D-9A2E20D56F02}" srcOrd="1" destOrd="0" presId="urn:microsoft.com/office/officeart/2005/8/layout/vProcess5"/>
    <dgm:cxn modelId="{DE5C1F98-3A54-46FB-A5F4-3E7CBB21A738}" srcId="{8FC9C0B7-A3CD-4993-A05F-13B8A712B0EF}" destId="{F978D457-04D0-4084-97D9-F922EB99BFE7}" srcOrd="1" destOrd="0" parTransId="{DCB69CFE-39F0-4E60-AA74-26DFFE5A5CF8}" sibTransId="{E9D55E7E-29C0-49EA-955D-FF41C3DD10AC}"/>
    <dgm:cxn modelId="{BCDD5055-7D98-46F9-84F8-40DEC18F2538}" type="presOf" srcId="{649730E3-4DBB-4233-9FDF-C007AF074B5D}" destId="{03A4C2B3-0A1A-4705-8667-017FC003D85A}" srcOrd="0" destOrd="0" presId="urn:microsoft.com/office/officeart/2005/8/layout/vProcess5"/>
    <dgm:cxn modelId="{FB348DA1-62D2-4777-BFA4-2ED0CC7FC38E}" type="presOf" srcId="{8FC9C0B7-A3CD-4993-A05F-13B8A712B0EF}" destId="{F52E7989-D815-4938-A8CF-74C389573220}" srcOrd="0" destOrd="0" presId="urn:microsoft.com/office/officeart/2005/8/layout/vProcess5"/>
    <dgm:cxn modelId="{E560FC77-FFC9-4D2B-8B12-A6FC51558386}" srcId="{8FC9C0B7-A3CD-4993-A05F-13B8A712B0EF}" destId="{649730E3-4DBB-4233-9FDF-C007AF074B5D}" srcOrd="2" destOrd="0" parTransId="{FFF80582-8093-44D3-B5C4-627E71BCA92E}" sibTransId="{1ABC5C25-6B82-47B4-8747-D1C69E4544FC}"/>
    <dgm:cxn modelId="{548255CC-DBC2-4633-945F-004396B98962}" type="presOf" srcId="{65FADA1F-0F80-4392-B6E9-831F98A8A532}" destId="{FE9CB08C-F88D-4861-9D4D-2BBB2EAA61D5}" srcOrd="0" destOrd="0" presId="urn:microsoft.com/office/officeart/2005/8/layout/vProcess5"/>
    <dgm:cxn modelId="{C50590C5-95C1-489C-A0F6-D70C406158CB}" srcId="{8FC9C0B7-A3CD-4993-A05F-13B8A712B0EF}" destId="{B1636944-323A-4C60-9E1A-575105F50178}" srcOrd="0" destOrd="0" parTransId="{051B0E74-951A-46B7-BE9E-0D2CAC73C885}" sibTransId="{65FADA1F-0F80-4392-B6E9-831F98A8A532}"/>
    <dgm:cxn modelId="{E12ACD1D-4FE6-4797-AFE3-49AA6196AA9C}" type="presOf" srcId="{B1636944-323A-4C60-9E1A-575105F50178}" destId="{F20C1D32-77C4-4553-A784-47BBA687BFFD}" srcOrd="0" destOrd="0" presId="urn:microsoft.com/office/officeart/2005/8/layout/vProcess5"/>
    <dgm:cxn modelId="{22F5EADC-7A6D-4B62-BEDA-218174946688}" type="presOf" srcId="{F978D457-04D0-4084-97D9-F922EB99BFE7}" destId="{D51530AB-1B8C-4116-96EF-A47F54E6A010}" srcOrd="0" destOrd="0" presId="urn:microsoft.com/office/officeart/2005/8/layout/vProcess5"/>
    <dgm:cxn modelId="{57A8B0A2-A397-46BF-AA4A-BDE018152AEE}" type="presOf" srcId="{E9D55E7E-29C0-49EA-955D-FF41C3DD10AC}" destId="{85482356-5DAF-4824-83E4-1FCF2CE61F17}" srcOrd="0" destOrd="0" presId="urn:microsoft.com/office/officeart/2005/8/layout/vProcess5"/>
    <dgm:cxn modelId="{951C0399-EC34-40DF-B591-D346D1835D81}" type="presOf" srcId="{649730E3-4DBB-4233-9FDF-C007AF074B5D}" destId="{AAFB05B9-9E4C-4039-B178-FA2602092682}" srcOrd="1" destOrd="0" presId="urn:microsoft.com/office/officeart/2005/8/layout/vProcess5"/>
    <dgm:cxn modelId="{FAAC4744-2EC9-4F96-87F8-64D5270084E1}" type="presParOf" srcId="{F52E7989-D815-4938-A8CF-74C389573220}" destId="{DE48EBF2-50AB-4957-B34A-433C5D55636F}" srcOrd="0" destOrd="0" presId="urn:microsoft.com/office/officeart/2005/8/layout/vProcess5"/>
    <dgm:cxn modelId="{745A0DE5-D1EB-4132-985B-732415DAF0A7}" type="presParOf" srcId="{F52E7989-D815-4938-A8CF-74C389573220}" destId="{F20C1D32-77C4-4553-A784-47BBA687BFFD}" srcOrd="1" destOrd="0" presId="urn:microsoft.com/office/officeart/2005/8/layout/vProcess5"/>
    <dgm:cxn modelId="{E814712F-5109-479C-8B26-BCEF31FD00A6}" type="presParOf" srcId="{F52E7989-D815-4938-A8CF-74C389573220}" destId="{D51530AB-1B8C-4116-96EF-A47F54E6A010}" srcOrd="2" destOrd="0" presId="urn:microsoft.com/office/officeart/2005/8/layout/vProcess5"/>
    <dgm:cxn modelId="{BD1FF307-B283-4546-A08B-5021E7ED1E20}" type="presParOf" srcId="{F52E7989-D815-4938-A8CF-74C389573220}" destId="{03A4C2B3-0A1A-4705-8667-017FC003D85A}" srcOrd="3" destOrd="0" presId="urn:microsoft.com/office/officeart/2005/8/layout/vProcess5"/>
    <dgm:cxn modelId="{A9034FF3-7503-47C8-939F-28464299C659}" type="presParOf" srcId="{F52E7989-D815-4938-A8CF-74C389573220}" destId="{FE9CB08C-F88D-4861-9D4D-2BBB2EAA61D5}" srcOrd="4" destOrd="0" presId="urn:microsoft.com/office/officeart/2005/8/layout/vProcess5"/>
    <dgm:cxn modelId="{54CE33A7-229F-4F5B-AB22-82F0A2BD628A}" type="presParOf" srcId="{F52E7989-D815-4938-A8CF-74C389573220}" destId="{85482356-5DAF-4824-83E4-1FCF2CE61F17}" srcOrd="5" destOrd="0" presId="urn:microsoft.com/office/officeart/2005/8/layout/vProcess5"/>
    <dgm:cxn modelId="{BA7310F2-BFC1-409E-BB6A-ED7ED032D7CC}" type="presParOf" srcId="{F52E7989-D815-4938-A8CF-74C389573220}" destId="{176BB745-B510-44A4-BE2D-9A2E20D56F02}" srcOrd="6" destOrd="0" presId="urn:microsoft.com/office/officeart/2005/8/layout/vProcess5"/>
    <dgm:cxn modelId="{7797743E-58A6-4E56-A208-B19F58B52CA1}" type="presParOf" srcId="{F52E7989-D815-4938-A8CF-74C389573220}" destId="{493C653E-184F-45FA-843C-52CDBE660C17}" srcOrd="7" destOrd="0" presId="urn:microsoft.com/office/officeart/2005/8/layout/vProcess5"/>
    <dgm:cxn modelId="{1BA2D0AF-E23F-4314-9033-3F77C249E828}" type="presParOf" srcId="{F52E7989-D815-4938-A8CF-74C389573220}" destId="{AAFB05B9-9E4C-4039-B178-FA260209268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0C1D32-77C4-4553-A784-47BBA687BFFD}">
      <dsp:nvSpPr>
        <dsp:cNvPr id="0" name=""/>
        <dsp:cNvSpPr/>
      </dsp:nvSpPr>
      <dsp:spPr>
        <a:xfrm>
          <a:off x="0" y="0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навязчивого желания играть (в отрыве от своего компьютера ребенок делается нервным и беспокойным, даже в парке аттракционов ждет того момента, когда можно будет уже пойти домой, чтобы играть);</a:t>
          </a:r>
          <a:endParaRPr lang="ru-RU" sz="2000" kern="1200" dirty="0"/>
        </a:p>
      </dsp:txBody>
      <dsp:txXfrm>
        <a:off x="0" y="0"/>
        <a:ext cx="5553645" cy="1412557"/>
      </dsp:txXfrm>
    </dsp:sp>
    <dsp:sp modelId="{D51530AB-1B8C-4116-96EF-A47F54E6A010}">
      <dsp:nvSpPr>
        <dsp:cNvPr id="0" name=""/>
        <dsp:cNvSpPr/>
      </dsp:nvSpPr>
      <dsp:spPr>
        <a:xfrm>
          <a:off x="617219" y="1647983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сужения круга общения (ваше чадо стало общаться только с теми, кто играет в его любимые игры, остальные приятели исчезли, при этом общения стало носить в основном виртуальный характер);</a:t>
          </a:r>
          <a:endParaRPr lang="ru-RU" sz="2000" kern="1200" dirty="0"/>
        </a:p>
      </dsp:txBody>
      <dsp:txXfrm>
        <a:off x="617219" y="1647983"/>
        <a:ext cx="5459777" cy="1412557"/>
      </dsp:txXfrm>
    </dsp:sp>
    <dsp:sp modelId="{03A4C2B3-0A1A-4705-8667-017FC003D85A}">
      <dsp:nvSpPr>
        <dsp:cNvPr id="0" name=""/>
        <dsp:cNvSpPr/>
      </dsp:nvSpPr>
      <dsp:spPr>
        <a:xfrm>
          <a:off x="1155044" y="3295967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периоды резкого подъема настроения сменяются периодами депрессии, причем и то, и другое обусловлено не какими-то реальными жизненными событиями, а успехами неудачами на «боевом поле».</a:t>
          </a:r>
          <a:endParaRPr lang="ru-RU" sz="2000" kern="1200" dirty="0"/>
        </a:p>
      </dsp:txBody>
      <dsp:txXfrm>
        <a:off x="1155044" y="3295967"/>
        <a:ext cx="5459777" cy="1412557"/>
      </dsp:txXfrm>
    </dsp:sp>
    <dsp:sp modelId="{FE9CB08C-F88D-4861-9D4D-2BBB2EAA61D5}">
      <dsp:nvSpPr>
        <dsp:cNvPr id="0" name=""/>
        <dsp:cNvSpPr/>
      </dsp:nvSpPr>
      <dsp:spPr>
        <a:xfrm>
          <a:off x="6076997" y="1071189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076997" y="1071189"/>
        <a:ext cx="918162" cy="918162"/>
      </dsp:txXfrm>
    </dsp:sp>
    <dsp:sp modelId="{85482356-5DAF-4824-83E4-1FCF2CE61F17}">
      <dsp:nvSpPr>
        <dsp:cNvPr id="0" name=""/>
        <dsp:cNvSpPr/>
      </dsp:nvSpPr>
      <dsp:spPr>
        <a:xfrm>
          <a:off x="6694217" y="2709756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94217" y="2709756"/>
        <a:ext cx="918162" cy="918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5902570" cy="1828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Детская игромания </a:t>
            </a:r>
            <a:endParaRPr lang="ru-R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276600"/>
            <a:ext cx="4343400" cy="3276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Оля\Desktop\igroma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276600"/>
            <a:ext cx="4343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4800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Что же такое компьютерная игромания 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1_igrom-300x2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62600" y="381000"/>
            <a:ext cx="2600190" cy="1828800"/>
          </a:xfrm>
        </p:spPr>
      </p:pic>
      <p:sp>
        <p:nvSpPr>
          <p:cNvPr id="8" name="TextBox 7"/>
          <p:cNvSpPr txBox="1"/>
          <p:nvPr/>
        </p:nvSpPr>
        <p:spPr>
          <a:xfrm>
            <a:off x="152400" y="2438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Игромания</a:t>
            </a:r>
            <a:r>
              <a:rPr lang="ru-RU" sz="2000" dirty="0" smtClean="0"/>
              <a:t> – это патологическая зависимость человека от разного рода игр. Азартные игры, игровые автоматы, ставки на бегах или компьютерные игры – все они имеют одно общее качество – отвлекать человека от жизни. Человек переключая свое внимание от повседневной действительности, погружается в виртуальный мир. Там он – победитель, герой, хотя в действительности может обстоять дело совсем иначе. По данным многих исследований, каждый 10 пользователь Интернета не может жить без него. Причем, лишь 9% нужна информация, остальные — не могут без него обойтись. Онлайн игры, чаты, форумы, только в России в сети «живут» около 15 млн. человек. Однако, не смотря на это, у нас Интернет зависимость не признают болезнью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0" y="533400"/>
            <a:ext cx="1143000" cy="762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Оля\Desktop\da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19800" y="4572000"/>
            <a:ext cx="2381250" cy="21050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228600"/>
            <a:ext cx="8534400" cy="434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Германн сошёл с ума. Он сидит в Обуховской больнице в 17-м нумере, не отвечает ни на какие вопросы и бормочет необыкновенно скоро: “Тройка, семёрка, туз! Тройка, семёрка, дама!..” </a:t>
            </a:r>
          </a:p>
          <a:p>
            <a:endParaRPr lang="ru-RU" dirty="0" smtClean="0"/>
          </a:p>
          <a:p>
            <a:r>
              <a:rPr lang="ru-RU" i="1" dirty="0" smtClean="0"/>
              <a:t>                                                                                          (А.С..Пушкин «Пиковая дама»)</a:t>
            </a:r>
          </a:p>
          <a:p>
            <a:endParaRPr lang="ru-RU" dirty="0" smtClean="0"/>
          </a:p>
          <a:p>
            <a:r>
              <a:rPr lang="ru-RU" dirty="0" smtClean="0"/>
              <a:t>Еще совсем недавно заболевание «игромания» ассоциировалась у нас только с карточными игроками или рулеткой. Стояло произнести слово «игроман» и в голове немедленно рождался образ персонажей «Игрока» Достоевского или «Пиковой дамы» Пушкина.</a:t>
            </a:r>
          </a:p>
          <a:p>
            <a:r>
              <a:rPr lang="ru-RU" dirty="0" smtClean="0"/>
              <a:t> Сегодня игроманы – это не только те люди, которые регулярно играют в карты или рулетку на деньги, но и дети, не отлипающие от компьютера.</a:t>
            </a:r>
          </a:p>
          <a:p>
            <a:r>
              <a:rPr lang="ru-RU" dirty="0" smtClean="0"/>
              <a:t>В настоящий момент от компьютерной игромании страдают миллионы детей и подростов по всему земному шару.  Практически всегда она перетекает в другие психические расстройства – депрессию, социофобию, биполярные расстройства.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определить, что ребенок – игроман?</a:t>
            </a:r>
            <a:endParaRPr lang="ru-RU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группу риска игромании входят:</a:t>
            </a:r>
            <a:endParaRPr lang="ru-RU" dirty="0"/>
          </a:p>
        </p:txBody>
      </p:sp>
      <p:pic>
        <p:nvPicPr>
          <p:cNvPr id="4" name="Content Placeholder 3" descr="73-300x2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3600"/>
            <a:ext cx="2514600" cy="2212848"/>
          </a:xfrm>
        </p:spPr>
      </p:pic>
      <p:sp>
        <p:nvSpPr>
          <p:cNvPr id="5" name="TextBox 4"/>
          <p:cNvSpPr txBox="1"/>
          <p:nvPr/>
        </p:nvSpPr>
        <p:spPr>
          <a:xfrm>
            <a:off x="3505200" y="1600200"/>
            <a:ext cx="480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дети и подростки в возрасте от 5  до 16 лет, предпочитающие играть в компьютерные игры, не требующие интенсивного мыслительного процесса («стрелялки», «бродилки»);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-дети и подростки в возрасте от 9 до 16 лет, любящие проводить время в чатах и социальных сетях.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дети и подростки в возрасте от 7 до 16 лет, отличающиеся застенчивостью или агрессивностью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Ребенок становится психически неуровновешенным, раздражительным, нервным и агрессивным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Советы родителям как предотвратить развитие у ребенка игромании</a:t>
            </a:r>
            <a:endParaRPr lang="ru-RU" sz="3200" dirty="0"/>
          </a:p>
        </p:txBody>
      </p:sp>
      <p:pic>
        <p:nvPicPr>
          <p:cNvPr id="4" name="Content Placeholder 3" descr="3_igrom-300x1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3048000" cy="2057400"/>
          </a:xfrm>
        </p:spPr>
      </p:pic>
      <p:sp>
        <p:nvSpPr>
          <p:cNvPr id="5" name="TextBox 4"/>
          <p:cNvSpPr txBox="1"/>
          <p:nvPr/>
        </p:nvSpPr>
        <p:spPr>
          <a:xfrm>
            <a:off x="3657600" y="1524000"/>
            <a:ext cx="518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Обязательно отдайте вашего ребенка в спортивную секцию или любой другой кружок по интересам (только не компьютерный). Главное, чтобы ваш ребенок проводил дома наедине с компьютером как можно меньше времени.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Поощряйте общение вашего ребенка со сверстниками.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2672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Необходимо установить ребенку режим дня и ввести родительское ограничение на пользование компьютером, чтобы у него оставалось время для других занятий. Помните, что самое лучшее решение любой зависимости – это приобретение другой зависимости. Пусть это будет лепка, музыка, рисование, что угодно.</a:t>
            </a:r>
            <a:endParaRPr lang="ru-RU" sz="2000" dirty="0"/>
          </a:p>
        </p:txBody>
      </p:sp>
    </p:spTree>
  </p:cSld>
  <p:clrMapOvr>
    <a:masterClrMapping/>
  </p:clrMapOvr>
  <p:transition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567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Детская игромания </vt:lpstr>
      <vt:lpstr>Что же такое компьютерная игромания ?</vt:lpstr>
      <vt:lpstr>   </vt:lpstr>
      <vt:lpstr>Как определить, что ребенок – игроман?</vt:lpstr>
      <vt:lpstr>В группу риска игромании входят:</vt:lpstr>
      <vt:lpstr>Советы родителям как предотвратить развитие у ребенка игромании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игромания </dc:title>
  <dc:creator>Оля Суродеева</dc:creator>
  <cp:lastModifiedBy>Оля Суродеева</cp:lastModifiedBy>
  <cp:revision>11</cp:revision>
  <dcterms:created xsi:type="dcterms:W3CDTF">2006-08-16T00:00:00Z</dcterms:created>
  <dcterms:modified xsi:type="dcterms:W3CDTF">2014-10-17T08:28:21Z</dcterms:modified>
</cp:coreProperties>
</file>