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3" r:id="rId1"/>
  </p:sldMasterIdLst>
  <p:sldIdLst>
    <p:sldId id="256" r:id="rId2"/>
    <p:sldId id="273" r:id="rId3"/>
    <p:sldId id="258" r:id="rId4"/>
    <p:sldId id="270" r:id="rId5"/>
    <p:sldId id="259" r:id="rId6"/>
    <p:sldId id="260" r:id="rId7"/>
    <p:sldId id="261" r:id="rId8"/>
    <p:sldId id="262" r:id="rId9"/>
    <p:sldId id="272" r:id="rId10"/>
    <p:sldId id="263" r:id="rId11"/>
    <p:sldId id="264" r:id="rId12"/>
    <p:sldId id="265" r:id="rId13"/>
    <p:sldId id="266" r:id="rId14"/>
    <p:sldId id="267" r:id="rId15"/>
    <p:sldId id="271" r:id="rId16"/>
    <p:sldId id="26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8" autoAdjust="0"/>
    <p:restoredTop sz="94635" autoAdjust="0"/>
  </p:normalViewPr>
  <p:slideViewPr>
    <p:cSldViewPr>
      <p:cViewPr>
        <p:scale>
          <a:sx n="118" d="100"/>
          <a:sy n="118" d="100"/>
        </p:scale>
        <p:origin x="0" y="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8D817-993D-4F11-A878-B85883A25EB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3E39B-0D9B-4BD5-BAF8-09ADDBB914A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2F1FA-65B2-44B2-A7CA-0CD1DFB827E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81B0-5014-42A0-9A92-07023B2B612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22070-F87B-4947-8B83-7945EF606A3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2A3A3-49A9-4821-87FB-7774C6B1AA0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669B6-4894-4CC8-834A-1E31E52E1A0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B132D-B38B-40FE-9923-1452F91FA32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0B71E-0D06-49E1-A97D-3E46A0B715E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3C95E-CC51-4D46-9F7F-D42B2E087B6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0A608-2155-42D4-A101-D9AD9AC85DC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55FFB55B-E11A-4AF5-B3D3-C798D45A69F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kyclipart.ru/detsad/portfolio/page/11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7756908.ru/node/131" TargetMode="External"/><Relationship Id="rId4" Type="http://schemas.openxmlformats.org/officeDocument/2006/relationships/hyperlink" Target="http://www.rg.ru/2013/11/25/doshk-standart-dok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16038" y="5500702"/>
            <a:ext cx="6511925" cy="1143000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Выполнила </a:t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Шишвалеева Зимфира Ахмадулловна</a:t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воспитатель высшей квалификационной категории</a:t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МАДОУ № 18 г. Челябинска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Содержимое 11" descr="80164393_large_portfoliopng1.png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5429256" y="857232"/>
            <a:ext cx="3079704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Содержимое 12"/>
          <p:cNvSpPr>
            <a:spLocks noGrp="1"/>
          </p:cNvSpPr>
          <p:nvPr>
            <p:ph sz="quarter" idx="14"/>
          </p:nvPr>
        </p:nvSpPr>
        <p:spPr>
          <a:xfrm>
            <a:off x="1000100" y="1500174"/>
            <a:ext cx="3346704" cy="1428760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Технология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«Портфолио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Дошкольника»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6512511" cy="809758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Рубрики  портфолио</a:t>
            </a:r>
            <a:endParaRPr lang="ru-R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2291" name="Picture 2" descr="Картинка 6 из 29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6423">
            <a:off x="595815" y="1349681"/>
            <a:ext cx="2689225" cy="37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Картинка 11 из 29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93161">
            <a:off x="6669088" y="1346200"/>
            <a:ext cx="2124075" cy="301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3" name="Picture 6" descr="Картинка 111 из 29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3792516"/>
            <a:ext cx="2165152" cy="3065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4" name="Picture 11" descr="D:\post-65883-1277633380_thum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1000108"/>
            <a:ext cx="1874157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pic>
        <p:nvPicPr>
          <p:cNvPr id="13314" name="Picture 3" descr="D:\post-56628-13026298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063" y="476250"/>
            <a:ext cx="1928812" cy="273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5" name="Рисунок 2" descr="http://womensnote.ru/image/portfolio_det_sad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206243">
            <a:off x="1058863" y="3365500"/>
            <a:ext cx="2232025" cy="287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2" descr="solnet-ee-image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99857">
            <a:off x="4778709" y="3053144"/>
            <a:ext cx="2343150" cy="3562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7" name="Picture 5" descr="Картинка 127 из 292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7675" y="203200"/>
            <a:ext cx="2227263" cy="3103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8" name="Picture 7" descr="Картинка 341 из 29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81813" y="377825"/>
            <a:ext cx="1939925" cy="2928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pic>
        <p:nvPicPr>
          <p:cNvPr id="14338" name="Picture 2" descr="Картинка 399 из 29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8" y="244475"/>
            <a:ext cx="2101850" cy="2928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D:\i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72693">
            <a:off x="5109937" y="3467214"/>
            <a:ext cx="2209800" cy="3144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1" name="Рисунок 4" descr="http://womensnote.ru/image/portfolio_det_sad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415454">
            <a:off x="1924277" y="3371889"/>
            <a:ext cx="1579563" cy="2092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Рисунок 5" descr="http://womensnote.ru/image/portfolio_det_sad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5463" y="188913"/>
            <a:ext cx="2166937" cy="339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3" name="Picture 2" descr="solnet-ee-image18b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214290"/>
            <a:ext cx="2224088" cy="3381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pic>
        <p:nvPicPr>
          <p:cNvPr id="15362" name="Picture 1" descr="D:\7727133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214313"/>
            <a:ext cx="2068513" cy="2928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Рисунок 2" descr="http://womensnote.ru/image/portfolio_det_sad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14313"/>
            <a:ext cx="1797050" cy="2592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2" descr="solnet-ee-image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523301">
            <a:off x="1762939" y="2921504"/>
            <a:ext cx="1974850" cy="300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5" name="Picture 3" descr="solnet-ee-image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417305">
            <a:off x="5419539" y="3078267"/>
            <a:ext cx="2138363" cy="325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4" descr="solnet-ee-image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8400" y="404813"/>
            <a:ext cx="18542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4000504"/>
            <a:ext cx="1839914" cy="2648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928802"/>
            <a:ext cx="1739886" cy="2461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6" descr="Картинка 13 из 16064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1857364"/>
            <a:ext cx="1862894" cy="2484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9" name="Рисунок 5" descr="http://womensnote.ru/image/portfolio_det_sad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357166"/>
            <a:ext cx="2706687" cy="3024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pic>
        <p:nvPicPr>
          <p:cNvPr id="4" name="Рисунок 3" descr="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1000108"/>
            <a:ext cx="5966666" cy="684848"/>
          </a:xfrm>
        </p:spPr>
        <p:txBody>
          <a:bodyPr/>
          <a:lstStyle/>
          <a:p>
            <a:pPr>
              <a:buNone/>
            </a:pPr>
            <a:r>
              <a:rPr lang="ru-RU" sz="3600" dirty="0" smtClean="0"/>
              <a:t>Полезная информация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1538" y="2214554"/>
            <a:ext cx="7000924" cy="3143272"/>
          </a:xfrm>
        </p:spPr>
        <p:txBody>
          <a:bodyPr/>
          <a:lstStyle/>
          <a:p>
            <a:pPr lvl="0" algn="l">
              <a:buClrTx/>
              <a:buFont typeface="Arial" pitchFamily="34" charset="0"/>
              <a:buChar char="•"/>
            </a:pPr>
            <a:r>
              <a:rPr lang="ru-RU" u="sng" dirty="0" smtClean="0">
                <a:hlinkClick r:id="rId3"/>
              </a:rPr>
              <a:t> </a:t>
            </a:r>
            <a:r>
              <a:rPr lang="ru-RU" sz="2400" u="sng" dirty="0" smtClean="0">
                <a:hlinkClick r:id="rId4"/>
              </a:rPr>
              <a:t>http://www.rg.ru/2013/11/25/doshk-standart-  </a:t>
            </a:r>
            <a:r>
              <a:rPr lang="ru-RU" sz="2400" u="sng" dirty="0" err="1" smtClean="0">
                <a:hlinkClick r:id="rId4"/>
              </a:rPr>
              <a:t>dok.html</a:t>
            </a:r>
            <a:endParaRPr lang="ru-RU" sz="2400" dirty="0" smtClean="0"/>
          </a:p>
          <a:p>
            <a:pPr algn="l">
              <a:buClrTx/>
              <a:buFont typeface="Arial" pitchFamily="34" charset="0"/>
              <a:buChar char="•"/>
            </a:pPr>
            <a:r>
              <a:rPr lang="en-US" sz="2400" u="sng" dirty="0" smtClean="0">
                <a:hlinkClick r:id="rId3"/>
              </a:rPr>
              <a:t>http://kama1983.narod.ru/p29aa1.html</a:t>
            </a:r>
            <a:endParaRPr lang="ru-RU" sz="2400" u="sng" dirty="0" smtClean="0">
              <a:hlinkClick r:id="rId3"/>
            </a:endParaRPr>
          </a:p>
          <a:p>
            <a:pPr algn="l">
              <a:buClrTx/>
              <a:buFont typeface="Arial" pitchFamily="34" charset="0"/>
              <a:buChar char="•"/>
            </a:pPr>
            <a:r>
              <a:rPr lang="ru-RU" sz="2400" u="sng" dirty="0" smtClean="0">
                <a:hlinkClick r:id="rId3"/>
              </a:rPr>
              <a:t>http://skyclipart.ru/detsad/portfolio/page/11/</a:t>
            </a:r>
            <a:endParaRPr lang="ru-RU" sz="2400" u="sng" dirty="0" smtClean="0"/>
          </a:p>
          <a:p>
            <a:pPr algn="l">
              <a:buClrTx/>
              <a:buFont typeface="Arial" pitchFamily="34" charset="0"/>
              <a:buChar char="•"/>
            </a:pPr>
            <a:r>
              <a:rPr lang="ru-RU" sz="2400" u="sng" dirty="0" smtClean="0">
                <a:hlinkClick r:id="rId5"/>
              </a:rPr>
              <a:t> http://www.7756908.ru/node/131</a:t>
            </a:r>
            <a:endParaRPr lang="ru-RU" sz="2400" u="sng" dirty="0" smtClean="0"/>
          </a:p>
          <a:p>
            <a:pPr algn="l">
              <a:buClrTx/>
              <a:buFont typeface="Arial" pitchFamily="34" charset="0"/>
              <a:buChar char="•"/>
            </a:pPr>
            <a:r>
              <a:rPr lang="ru-RU" sz="2400" u="sng" dirty="0" smtClean="0"/>
              <a:t> </a:t>
            </a:r>
            <a:r>
              <a:rPr lang="en-US" sz="2400" u="sng" dirty="0" smtClean="0"/>
              <a:t>http://portfolioprosto.jimdo.com</a:t>
            </a:r>
            <a:r>
              <a:rPr lang="en-US" u="sng" dirty="0" smtClean="0"/>
              <a:t>/</a:t>
            </a:r>
            <a:endParaRPr lang="ru-RU" u="sng" dirty="0" smtClean="0"/>
          </a:p>
          <a:p>
            <a:pPr algn="l"/>
            <a:endParaRPr lang="ru-RU" u="sng" dirty="0" smtClean="0"/>
          </a:p>
          <a:p>
            <a:pPr algn="l"/>
            <a:endParaRPr lang="ru-RU" u="sng" dirty="0" smtClean="0"/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643182"/>
            <a:ext cx="6286544" cy="1008112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400" dirty="0" smtClean="0">
                <a:solidFill>
                  <a:schemeClr val="tx2"/>
                </a:solidFill>
              </a:rPr>
              <a:t>Спасибо за внимание!</a:t>
            </a:r>
            <a:endParaRPr lang="ru-RU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75084" y="642918"/>
            <a:ext cx="7393833" cy="827724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Портфолио дошкольника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229563" y="2071678"/>
            <a:ext cx="6684874" cy="3429024"/>
          </a:xfrm>
        </p:spPr>
        <p:txBody>
          <a:bodyPr/>
          <a:lstStyle/>
          <a:p>
            <a:pPr algn="l"/>
            <a:r>
              <a:rPr lang="ru-RU" sz="3200" b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Портфолио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 – </a:t>
            </a:r>
            <a:r>
              <a:rPr lang="ru-RU" sz="3200" i="1" dirty="0" smtClean="0">
                <a:solidFill>
                  <a:schemeClr val="accent5">
                    <a:lumMod val="50000"/>
                  </a:schemeClr>
                </a:solidFill>
              </a:rPr>
              <a:t>это прежде всего копилка личных достижений ребенка в разнообразных видах деятельности, его успехов, положительных эмоций, возможность еще раз пережить приятные моменты своей жизни.</a:t>
            </a:r>
            <a:endParaRPr lang="ru-RU" sz="3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7881" y="1557338"/>
            <a:ext cx="7488238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buClr>
                <a:srgbClr val="B2B2B2"/>
              </a:buClr>
              <a:buSzPct val="90000"/>
              <a:defRPr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Портфолио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- </a:t>
            </a:r>
            <a:r>
              <a:rPr lang="ru-RU" sz="3600" kern="0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/>
              </a:rPr>
              <a:t>это </a:t>
            </a:r>
            <a:r>
              <a:rPr lang="ru-RU" sz="3600" kern="0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/>
              </a:rPr>
              <a:t>способ </a:t>
            </a:r>
            <a:r>
              <a:rPr lang="ru-RU" sz="3600" b="1" kern="0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/>
              </a:rPr>
              <a:t>фиксирования, накопления оценки</a:t>
            </a:r>
            <a:r>
              <a:rPr lang="ru-RU" sz="3600" kern="0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/>
              </a:rPr>
              <a:t> индивидуальных достижений за определенный период.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143900" y="4371975"/>
            <a:ext cx="1619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2214546" y="2285992"/>
            <a:ext cx="6400800" cy="768654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развитие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творческого потенциала дошкольника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857224" y="1428736"/>
            <a:ext cx="1414466" cy="3786214"/>
          </a:xfrm>
          <a:prstGeom prst="right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1857364"/>
            <a:ext cx="719492" cy="285752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Цель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21571" y="333375"/>
            <a:ext cx="6500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Arial"/>
              </a:rPr>
              <a:t>Задачи</a:t>
            </a:r>
            <a:r>
              <a:rPr lang="ru-RU" sz="3600" b="1" kern="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Arial"/>
              </a:rPr>
              <a:t> </a:t>
            </a:r>
            <a:r>
              <a:rPr lang="ru-RU" sz="3600" b="1" kern="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Arial"/>
              </a:rPr>
              <a:t>ведения </a:t>
            </a:r>
            <a:r>
              <a:rPr lang="ru-RU" sz="3600" b="1" kern="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Arial"/>
              </a:rPr>
              <a:t>портфолио </a:t>
            </a:r>
            <a:endParaRPr lang="ru-RU" sz="3600" b="1" kern="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4031" y="1285860"/>
            <a:ext cx="8135938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90000"/>
              <a:buFont typeface="Wingdings" pitchFamily="2" charset="2"/>
              <a:buChar char="Ø"/>
              <a:defRPr/>
            </a:pPr>
            <a:r>
              <a:rPr lang="ru-RU" sz="2000" kern="0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/>
              </a:rPr>
              <a:t>создание </a:t>
            </a:r>
            <a:r>
              <a:rPr lang="ru-RU" sz="2000" b="1" kern="0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/>
              </a:rPr>
              <a:t>ситуации успеха</a:t>
            </a:r>
            <a:r>
              <a:rPr lang="ru-RU" sz="2000" kern="0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/>
              </a:rPr>
              <a:t> для каждого ребенка, повышение самооценки и уверенности в собственных возможностях;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90000"/>
              <a:buFont typeface="Wingdings" pitchFamily="2" charset="2"/>
              <a:buChar char="Ø"/>
              <a:defRPr/>
            </a:pPr>
            <a:r>
              <a:rPr lang="ru-RU" sz="2000" kern="0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/>
              </a:rPr>
              <a:t>максимальное </a:t>
            </a:r>
            <a:r>
              <a:rPr lang="ru-RU" sz="2000" b="1" kern="0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/>
              </a:rPr>
              <a:t>раскрытие индивидуальных способностей</a:t>
            </a:r>
            <a:r>
              <a:rPr lang="ru-RU" sz="2000" kern="0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/>
              </a:rPr>
              <a:t> каждого ребенка;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90000"/>
              <a:buFont typeface="Wingdings" pitchFamily="2" charset="2"/>
              <a:buChar char="Ø"/>
              <a:defRPr/>
            </a:pPr>
            <a:r>
              <a:rPr lang="ru-RU" sz="2000" kern="0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/>
              </a:rPr>
              <a:t>развитие </a:t>
            </a:r>
            <a:r>
              <a:rPr lang="ru-RU" sz="2000" b="1" kern="0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/>
              </a:rPr>
              <a:t>познавательных интересов</a:t>
            </a:r>
            <a:r>
              <a:rPr lang="ru-RU" sz="2000" kern="0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/>
              </a:rPr>
              <a:t> и формирование готовности к самостоятельному познанию;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90000"/>
              <a:buFont typeface="Wingdings" pitchFamily="2" charset="2"/>
              <a:buChar char="Ø"/>
              <a:defRPr/>
            </a:pPr>
            <a:r>
              <a:rPr lang="ru-RU" sz="2000" kern="0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/>
              </a:rPr>
              <a:t>формирование </a:t>
            </a:r>
            <a:r>
              <a:rPr lang="ru-RU" sz="2000" b="1" kern="0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/>
              </a:rPr>
              <a:t>установки на творческую деятельность</a:t>
            </a:r>
            <a:r>
              <a:rPr lang="ru-RU" sz="2000" kern="0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/>
              </a:rPr>
              <a:t> и умений творческой деятельности;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90000"/>
              <a:buFont typeface="Wingdings" pitchFamily="2" charset="2"/>
              <a:buChar char="Ø"/>
              <a:defRPr/>
            </a:pPr>
            <a:r>
              <a:rPr lang="ru-RU" sz="2000" kern="0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/>
              </a:rPr>
              <a:t>формирование </a:t>
            </a:r>
            <a:r>
              <a:rPr lang="ru-RU" sz="2000" b="1" kern="0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/>
              </a:rPr>
              <a:t>положительных нравственных качеств</a:t>
            </a:r>
            <a:r>
              <a:rPr lang="ru-RU" sz="2000" kern="0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/>
              </a:rPr>
              <a:t> личности;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90000"/>
              <a:buFont typeface="Wingdings" pitchFamily="2" charset="2"/>
              <a:buChar char="Ø"/>
              <a:defRPr/>
            </a:pPr>
            <a:r>
              <a:rPr lang="ru-RU" sz="2000" kern="0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/>
              </a:rPr>
              <a:t>приобретение умений рефлексии, формирование умения анализировать собственные интересы, склонности, потребности и соотносить их с имеющимися возможностями («я реальный», «я идеальный»);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90000"/>
              <a:buFont typeface="Wingdings" pitchFamily="2" charset="2"/>
              <a:buChar char="Ø"/>
              <a:defRPr/>
            </a:pPr>
            <a:r>
              <a:rPr lang="ru-RU" sz="2000" kern="0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/>
              </a:rPr>
              <a:t>формирование жизненных идеалов, стимулирование стремления к </a:t>
            </a:r>
            <a:r>
              <a:rPr lang="ru-RU" sz="2000" b="1" kern="0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/>
              </a:rPr>
              <a:t>самосовершенствованию </a:t>
            </a:r>
            <a:r>
              <a:rPr lang="ru-RU" sz="2000" kern="0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21637" y="476672"/>
            <a:ext cx="5500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0" cap="all" dirty="0" smtClean="0">
                <a:solidFill>
                  <a:schemeClr val="accent4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Функция портфолио</a:t>
            </a:r>
            <a:endParaRPr lang="ru-RU" sz="3600" kern="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550" y="1125538"/>
            <a:ext cx="7416800" cy="52625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SzPct val="70000"/>
              <a:buFont typeface="Wingdings" pitchFamily="2" charset="2"/>
              <a:buChar char="Ø"/>
              <a:defRPr/>
            </a:pPr>
            <a:r>
              <a:rPr lang="ru-RU" sz="2400" kern="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диагностическая - фиксирует изменения и рост (умственный и физический) за определенный период времени; 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SzPct val="70000"/>
              <a:buFont typeface="Wingdings" pitchFamily="2" charset="2"/>
              <a:buChar char="Ø"/>
              <a:defRPr/>
            </a:pPr>
            <a:r>
              <a:rPr lang="ru-RU" sz="2400" kern="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целеполагательная – поддерживает образовательные </a:t>
            </a:r>
            <a:r>
              <a:rPr lang="ru-RU" sz="2400" kern="0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цели;</a:t>
            </a:r>
            <a:endParaRPr lang="ru-RU" sz="2400" kern="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SzPct val="70000"/>
              <a:buFont typeface="Wingdings" pitchFamily="2" charset="2"/>
              <a:buChar char="Ø"/>
              <a:defRPr/>
            </a:pPr>
            <a:r>
              <a:rPr lang="ru-RU" sz="2400" kern="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мотивационная - поощряет достигнутые ребенком результаты; 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SzPct val="70000"/>
              <a:buFont typeface="Wingdings" pitchFamily="2" charset="2"/>
              <a:buChar char="Ø"/>
              <a:defRPr/>
            </a:pPr>
            <a:r>
              <a:rPr lang="ru-RU" sz="2400" kern="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содержательная - раскрывает весь спектр выполняемых работ; 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SzPct val="70000"/>
              <a:buFont typeface="Wingdings" pitchFamily="2" charset="2"/>
              <a:buChar char="Ø"/>
              <a:defRPr/>
            </a:pPr>
            <a:r>
              <a:rPr lang="ru-RU" sz="2400" kern="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развивающая - обеспечивает непрерывность процесса обучения и развития от года к году; 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SzPct val="70000"/>
              <a:buFont typeface="Wingdings" pitchFamily="2" charset="2"/>
              <a:buChar char="Ø"/>
              <a:defRPr/>
            </a:pPr>
            <a:r>
              <a:rPr lang="ru-RU" sz="2400" kern="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рейтинговая - показывает диапазон навыков и умений</a:t>
            </a:r>
            <a:endParaRPr lang="ru-RU" sz="2400" kern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0034" y="332656"/>
            <a:ext cx="828680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cap="all" dirty="0">
                <a:solidFill>
                  <a:schemeClr val="accent4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Чтобы портфолио достигло своей цели, необходимо соблюдать ряд условий:</a:t>
            </a:r>
            <a:r>
              <a:rPr lang="ru-RU" sz="2400" kern="0" cap="all" dirty="0">
                <a:solidFill>
                  <a:schemeClr val="accent4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/>
            </a:r>
            <a:br>
              <a:rPr lang="ru-RU" sz="2400" kern="0" cap="all" dirty="0">
                <a:solidFill>
                  <a:schemeClr val="accent4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</a:br>
            <a:endParaRPr lang="ru-RU" kern="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195513" y="1628775"/>
            <a:ext cx="1008062" cy="1079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3563938" y="1557338"/>
            <a:ext cx="863600" cy="2232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795963" y="1439863"/>
            <a:ext cx="1152525" cy="1268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95288" y="2841625"/>
            <a:ext cx="35909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Добровольность</a:t>
            </a:r>
            <a:r>
              <a:rPr lang="ru-RU" sz="3200" kern="0" dirty="0">
                <a:solidFill>
                  <a:srgbClr val="4E3B30"/>
                </a:solidFill>
                <a:latin typeface="+mn-lt"/>
                <a:cs typeface="+mn-cs"/>
              </a:rPr>
              <a:t> </a:t>
            </a:r>
            <a:endParaRPr lang="ru-RU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55700" y="3789363"/>
            <a:ext cx="3313113" cy="10779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kern="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Чётко понимать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цель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76838" y="2857496"/>
            <a:ext cx="3967162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Индивидуальность</a:t>
            </a:r>
            <a:endParaRPr lang="ru-RU" kern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3800" y="4019550"/>
            <a:ext cx="363696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Систематичность</a:t>
            </a:r>
            <a:endParaRPr lang="ru-RU" kern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4786314" y="1643050"/>
            <a:ext cx="792163" cy="2305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64579" y="500042"/>
            <a:ext cx="4214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Arial"/>
              </a:rPr>
              <a:t>Виды портфолио</a:t>
            </a:r>
            <a:endParaRPr lang="ru-RU" sz="3600" b="1" kern="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4213" y="1700213"/>
            <a:ext cx="7920037" cy="37544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90000"/>
              <a:buFont typeface="Wingdings" pitchFamily="2" charset="2"/>
              <a:buChar char="Ø"/>
              <a:defRPr/>
            </a:pPr>
            <a:r>
              <a:rPr lang="ru-RU" sz="2800" b="1" kern="0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/>
              </a:rPr>
              <a:t>Электронное портфолио</a:t>
            </a:r>
            <a:r>
              <a:rPr lang="ru-RU" sz="2800" kern="0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/>
              </a:rPr>
              <a:t>. Это новый вид систематизации информации. Именно он больше всего привлекает старших дошкольников. Портфолио в электронном варианте – это всегда красочное, яркое зрелище, с множеством интересных эффектов.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90000"/>
              <a:buFont typeface="Wingdings" pitchFamily="2" charset="2"/>
              <a:buChar char="Ø"/>
              <a:defRPr/>
            </a:pPr>
            <a:r>
              <a:rPr lang="ru-RU" sz="2800" b="1" kern="0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/>
              </a:rPr>
              <a:t>Портфолио-раскраска</a:t>
            </a:r>
            <a:endParaRPr lang="ru-RU" sz="2800" kern="0" dirty="0" smtClean="0">
              <a:solidFill>
                <a:schemeClr val="accent5">
                  <a:lumMod val="50000"/>
                </a:schemeClr>
              </a:solidFill>
              <a:latin typeface="+mn-lt"/>
              <a:cs typeface="Arial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90000"/>
              <a:buFont typeface="Wingdings" pitchFamily="2" charset="2"/>
              <a:buChar char="Ø"/>
              <a:defRPr/>
            </a:pPr>
            <a:r>
              <a:rPr lang="ru-RU" sz="2800" b="1" kern="0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/>
              </a:rPr>
              <a:t>Портфолио традиционное</a:t>
            </a:r>
            <a:r>
              <a:rPr lang="ru-RU" sz="2800" kern="0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/>
              </a:rPr>
              <a:t>, в виде папки.</a:t>
            </a:r>
            <a:endParaRPr lang="ru-RU" sz="2800" kern="0" dirty="0">
              <a:solidFill>
                <a:schemeClr val="accent5">
                  <a:lumMod val="50000"/>
                </a:schemeClr>
              </a:solidFill>
              <a:latin typeface="+mn-lt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629" y="1071546"/>
            <a:ext cx="7786742" cy="571504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Алгоритм работы над портфолио:</a:t>
            </a:r>
            <a:endParaRPr lang="ru-R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85786" y="2000240"/>
            <a:ext cx="7786742" cy="3714776"/>
          </a:xfrm>
        </p:spPr>
        <p:txBody>
          <a:bodyPr/>
          <a:lstStyle/>
          <a:p>
            <a:pPr lvl="0" algn="l"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Постановка цели: автору должно быть понятно, для чего необходимо создавать портфолио.</a:t>
            </a:r>
          </a:p>
          <a:p>
            <a:pPr lvl="0" algn="l"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Определить вид портфолио.</a:t>
            </a:r>
          </a:p>
          <a:p>
            <a:pPr lvl="0" algn="l"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Определить временной отрезок, во время которого будет собираться информации.</a:t>
            </a:r>
          </a:p>
          <a:p>
            <a:pPr lvl="0" algn="l"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Определить структуру портфолио: количество, название рубрик.</a:t>
            </a:r>
          </a:p>
          <a:p>
            <a:pPr lvl="0" algn="l"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Презентация портфолио.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theme/theme1.xml><?xml version="1.0" encoding="utf-8"?>
<a:theme xmlns:a="http://schemas.openxmlformats.org/drawingml/2006/main" name="Тема1">
  <a:themeElements>
    <a:clrScheme name="Другая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</TotalTime>
  <Words>343</Words>
  <Application>Microsoft Office PowerPoint</Application>
  <PresentationFormat>Экран (4:3)</PresentationFormat>
  <Paragraphs>53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Тема1</vt:lpstr>
      <vt:lpstr>Выполнила  Шишвалеева Зимфира Ахмадулловна воспитатель высшей квалификационной категории МАДОУ № 18 г. Челябинска</vt:lpstr>
      <vt:lpstr>Портфолио дошкольника</vt:lpstr>
      <vt:lpstr>Слайд 3</vt:lpstr>
      <vt:lpstr>Слайд 4</vt:lpstr>
      <vt:lpstr>Слайд 5</vt:lpstr>
      <vt:lpstr>Слайд 6</vt:lpstr>
      <vt:lpstr>Слайд 7</vt:lpstr>
      <vt:lpstr>Слайд 8</vt:lpstr>
      <vt:lpstr>Алгоритм работы над портфолио:</vt:lpstr>
      <vt:lpstr>Рубрики  портфолио</vt:lpstr>
      <vt:lpstr>Слайд 11</vt:lpstr>
      <vt:lpstr>Слайд 12</vt:lpstr>
      <vt:lpstr>Слайд 13</vt:lpstr>
      <vt:lpstr>Слайд 14</vt:lpstr>
      <vt:lpstr>Полезная информация</vt:lpstr>
      <vt:lpstr>Спасибо за внимание!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ДЕТЕЙ,  ИМЕЮЩИХ ЯРКО ВЫРАЖЕННЫЕ СПОСОБНОСТИ</dc:title>
  <dc:creator>Зимфира Шишвалеева</dc:creator>
  <cp:lastModifiedBy>User</cp:lastModifiedBy>
  <cp:revision>74</cp:revision>
  <dcterms:created xsi:type="dcterms:W3CDTF">2012-05-24T01:45:24Z</dcterms:created>
  <dcterms:modified xsi:type="dcterms:W3CDTF">2014-12-16T21:53:28Z</dcterms:modified>
</cp:coreProperties>
</file>