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sldIdLst>
    <p:sldId id="256" r:id="rId4"/>
    <p:sldId id="264" r:id="rId5"/>
    <p:sldId id="265" r:id="rId6"/>
    <p:sldId id="259" r:id="rId7"/>
    <p:sldId id="260" r:id="rId8"/>
    <p:sldId id="268" r:id="rId9"/>
    <p:sldId id="271" r:id="rId10"/>
    <p:sldId id="272" r:id="rId11"/>
    <p:sldId id="267" r:id="rId12"/>
    <p:sldId id="269" r:id="rId13"/>
    <p:sldId id="27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72EE3-2A22-478A-9947-5541ED4F937D}" type="doc">
      <dgm:prSet loTypeId="urn:microsoft.com/office/officeart/2005/8/layout/pyramid4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B3AE614-68BF-4B27-A2BE-2621B4B24C1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Семейное  воспитание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DD9536-0958-4E19-8D0D-8F3B41B6E707}" type="parTrans" cxnId="{1CEF40B3-25E2-4F8A-926B-A2FB3F1E747D}">
      <dgm:prSet/>
      <dgm:spPr/>
      <dgm:t>
        <a:bodyPr/>
        <a:lstStyle/>
        <a:p>
          <a:endParaRPr lang="ru-RU"/>
        </a:p>
      </dgm:t>
    </dgm:pt>
    <dgm:pt modelId="{A870882E-DFD0-4734-8791-760F750A934A}" type="sibTrans" cxnId="{1CEF40B3-25E2-4F8A-926B-A2FB3F1E747D}">
      <dgm:prSet/>
      <dgm:spPr/>
      <dgm:t>
        <a:bodyPr/>
        <a:lstStyle/>
        <a:p>
          <a:endParaRPr lang="ru-RU"/>
        </a:p>
      </dgm:t>
    </dgm:pt>
    <dgm:pt modelId="{120B553E-B494-4D93-87A3-B23B2949BDC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Основное  образование</a:t>
          </a:r>
        </a:p>
      </dgm:t>
    </dgm:pt>
    <dgm:pt modelId="{6B7869D2-FA66-4A2E-A9A0-244FCD739F44}" type="parTrans" cxnId="{CCADA894-92CC-4A54-9955-39574477F8EC}">
      <dgm:prSet/>
      <dgm:spPr/>
      <dgm:t>
        <a:bodyPr/>
        <a:lstStyle/>
        <a:p>
          <a:endParaRPr lang="ru-RU"/>
        </a:p>
      </dgm:t>
    </dgm:pt>
    <dgm:pt modelId="{C716F5D5-6667-4965-9143-69BB97F0375D}" type="sibTrans" cxnId="{CCADA894-92CC-4A54-9955-39574477F8EC}">
      <dgm:prSet/>
      <dgm:spPr/>
      <dgm:t>
        <a:bodyPr/>
        <a:lstStyle/>
        <a:p>
          <a:endParaRPr lang="ru-RU"/>
        </a:p>
      </dgm:t>
    </dgm:pt>
    <dgm:pt modelId="{1479998D-D02F-4D80-936A-C61C5BE95700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ребёнок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66F34-17FA-471F-9F32-CC772759BCE4}" type="parTrans" cxnId="{C8FD2004-7640-4D3D-B817-7DFFD648D848}">
      <dgm:prSet/>
      <dgm:spPr/>
      <dgm:t>
        <a:bodyPr/>
        <a:lstStyle/>
        <a:p>
          <a:endParaRPr lang="ru-RU"/>
        </a:p>
      </dgm:t>
    </dgm:pt>
    <dgm:pt modelId="{2F414D85-1C28-4170-8747-B71FE80839E0}" type="sibTrans" cxnId="{C8FD2004-7640-4D3D-B817-7DFFD648D848}">
      <dgm:prSet/>
      <dgm:spPr/>
      <dgm:t>
        <a:bodyPr/>
        <a:lstStyle/>
        <a:p>
          <a:endParaRPr lang="ru-RU"/>
        </a:p>
      </dgm:t>
    </dgm:pt>
    <dgm:pt modelId="{1022B3F7-268F-45D9-A7C2-2E3085B3188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Специальное  образование</a:t>
          </a:r>
        </a:p>
      </dgm:t>
    </dgm:pt>
    <dgm:pt modelId="{3AA1EB5C-E090-4136-A5A6-0197620D5551}" type="parTrans" cxnId="{1841D234-54A5-43F2-82E8-CE85B839B09D}">
      <dgm:prSet/>
      <dgm:spPr/>
      <dgm:t>
        <a:bodyPr/>
        <a:lstStyle/>
        <a:p>
          <a:endParaRPr lang="ru-RU"/>
        </a:p>
      </dgm:t>
    </dgm:pt>
    <dgm:pt modelId="{A73A2B00-2927-44B3-8953-46F74AD8E346}" type="sibTrans" cxnId="{1841D234-54A5-43F2-82E8-CE85B839B09D}">
      <dgm:prSet/>
      <dgm:spPr/>
      <dgm:t>
        <a:bodyPr/>
        <a:lstStyle/>
        <a:p>
          <a:endParaRPr lang="ru-RU"/>
        </a:p>
      </dgm:t>
    </dgm:pt>
    <dgm:pt modelId="{D71B2882-626F-43C9-92F6-1A00EFF91787}" type="pres">
      <dgm:prSet presAssocID="{1EA72EE3-2A22-478A-9947-5541ED4F937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9698B-9E9B-4C99-9CAE-7F0231E9AEC6}" type="pres">
      <dgm:prSet presAssocID="{1EA72EE3-2A22-478A-9947-5541ED4F937D}" presName="triangle1" presStyleLbl="node1" presStyleIdx="0" presStyleCnt="4" custScaleX="210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D40F1-215A-4182-8CBE-108E371DF89B}" type="pres">
      <dgm:prSet presAssocID="{1EA72EE3-2A22-478A-9947-5541ED4F937D}" presName="triangle2" presStyleLbl="node1" presStyleIdx="1" presStyleCnt="4" custScaleX="201477" custLinFactNeighborX="-51240" custLinFactNeighborY="2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50EB9-DAC2-4865-9B2B-6A7421B2BF2F}" type="pres">
      <dgm:prSet presAssocID="{1EA72EE3-2A22-478A-9947-5541ED4F937D}" presName="triangle3" presStyleLbl="node1" presStyleIdx="2" presStyleCnt="4" custScaleX="210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4E9C4-40CA-42BB-85BE-A00B6E0646F6}" type="pres">
      <dgm:prSet presAssocID="{1EA72EE3-2A22-478A-9947-5541ED4F937D}" presName="triangle4" presStyleLbl="node1" presStyleIdx="3" presStyleCnt="4" custScaleX="207359" custLinFactNeighborX="56832" custLinFactNeighborY="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41D234-54A5-43F2-82E8-CE85B839B09D}" srcId="{1EA72EE3-2A22-478A-9947-5541ED4F937D}" destId="{1022B3F7-268F-45D9-A7C2-2E3085B3188E}" srcOrd="3" destOrd="0" parTransId="{3AA1EB5C-E090-4136-A5A6-0197620D5551}" sibTransId="{A73A2B00-2927-44B3-8953-46F74AD8E346}"/>
    <dgm:cxn modelId="{1A78BE6B-6184-43DF-B293-EE077D3000B3}" type="presOf" srcId="{120B553E-B494-4D93-87A3-B23B2949BDC5}" destId="{83DD40F1-215A-4182-8CBE-108E371DF89B}" srcOrd="0" destOrd="0" presId="urn:microsoft.com/office/officeart/2005/8/layout/pyramid4"/>
    <dgm:cxn modelId="{F5054556-8CC1-4C82-96ED-F4757B7D4530}" type="presOf" srcId="{1022B3F7-268F-45D9-A7C2-2E3085B3188E}" destId="{6FF4E9C4-40CA-42BB-85BE-A00B6E0646F6}" srcOrd="0" destOrd="0" presId="urn:microsoft.com/office/officeart/2005/8/layout/pyramid4"/>
    <dgm:cxn modelId="{78DC7644-2007-4250-AB7C-B280C3E1EE09}" type="presOf" srcId="{1479998D-D02F-4D80-936A-C61C5BE95700}" destId="{9BB50EB9-DAC2-4865-9B2B-6A7421B2BF2F}" srcOrd="0" destOrd="0" presId="urn:microsoft.com/office/officeart/2005/8/layout/pyramid4"/>
    <dgm:cxn modelId="{1CEF40B3-25E2-4F8A-926B-A2FB3F1E747D}" srcId="{1EA72EE3-2A22-478A-9947-5541ED4F937D}" destId="{8B3AE614-68BF-4B27-A2BE-2621B4B24C1C}" srcOrd="0" destOrd="0" parTransId="{40DD9536-0958-4E19-8D0D-8F3B41B6E707}" sibTransId="{A870882E-DFD0-4734-8791-760F750A934A}"/>
    <dgm:cxn modelId="{8B3B60D7-D24E-466D-849D-DFF31DDDBB05}" type="presOf" srcId="{8B3AE614-68BF-4B27-A2BE-2621B4B24C1C}" destId="{5EB9698B-9E9B-4C99-9CAE-7F0231E9AEC6}" srcOrd="0" destOrd="0" presId="urn:microsoft.com/office/officeart/2005/8/layout/pyramid4"/>
    <dgm:cxn modelId="{C8FD2004-7640-4D3D-B817-7DFFD648D848}" srcId="{1EA72EE3-2A22-478A-9947-5541ED4F937D}" destId="{1479998D-D02F-4D80-936A-C61C5BE95700}" srcOrd="2" destOrd="0" parTransId="{9AF66F34-17FA-471F-9F32-CC772759BCE4}" sibTransId="{2F414D85-1C28-4170-8747-B71FE80839E0}"/>
    <dgm:cxn modelId="{336863C8-79EA-402A-8025-3E126EB44ECA}" type="presOf" srcId="{1EA72EE3-2A22-478A-9947-5541ED4F937D}" destId="{D71B2882-626F-43C9-92F6-1A00EFF91787}" srcOrd="0" destOrd="0" presId="urn:microsoft.com/office/officeart/2005/8/layout/pyramid4"/>
    <dgm:cxn modelId="{CCADA894-92CC-4A54-9955-39574477F8EC}" srcId="{1EA72EE3-2A22-478A-9947-5541ED4F937D}" destId="{120B553E-B494-4D93-87A3-B23B2949BDC5}" srcOrd="1" destOrd="0" parTransId="{6B7869D2-FA66-4A2E-A9A0-244FCD739F44}" sibTransId="{C716F5D5-6667-4965-9143-69BB97F0375D}"/>
    <dgm:cxn modelId="{07EB6DB8-FD91-4458-A3E0-54318EABD43A}" type="presParOf" srcId="{D71B2882-626F-43C9-92F6-1A00EFF91787}" destId="{5EB9698B-9E9B-4C99-9CAE-7F0231E9AEC6}" srcOrd="0" destOrd="0" presId="urn:microsoft.com/office/officeart/2005/8/layout/pyramid4"/>
    <dgm:cxn modelId="{2F5316FC-925F-4ED6-B442-1B4650179D64}" type="presParOf" srcId="{D71B2882-626F-43C9-92F6-1A00EFF91787}" destId="{83DD40F1-215A-4182-8CBE-108E371DF89B}" srcOrd="1" destOrd="0" presId="urn:microsoft.com/office/officeart/2005/8/layout/pyramid4"/>
    <dgm:cxn modelId="{4BF04B0C-6D00-4826-8FDF-4E14CABB2185}" type="presParOf" srcId="{D71B2882-626F-43C9-92F6-1A00EFF91787}" destId="{9BB50EB9-DAC2-4865-9B2B-6A7421B2BF2F}" srcOrd="2" destOrd="0" presId="urn:microsoft.com/office/officeart/2005/8/layout/pyramid4"/>
    <dgm:cxn modelId="{A3195FAF-93B9-45DE-8FD4-42543B177E4A}" type="presParOf" srcId="{D71B2882-626F-43C9-92F6-1A00EFF91787}" destId="{6FF4E9C4-40CA-42BB-85BE-A00B6E0646F6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9698B-9E9B-4C99-9CAE-7F0231E9AEC6}">
      <dsp:nvSpPr>
        <dsp:cNvPr id="0" name=""/>
        <dsp:cNvSpPr/>
      </dsp:nvSpPr>
      <dsp:spPr>
        <a:xfrm>
          <a:off x="1803661" y="0"/>
          <a:ext cx="4082647" cy="193913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Семейное  воспитание</a:t>
          </a:r>
          <a:endParaRPr lang="ru-RU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4323" y="969566"/>
        <a:ext cx="2041323" cy="969565"/>
      </dsp:txXfrm>
    </dsp:sp>
    <dsp:sp modelId="{83DD40F1-215A-4182-8CBE-108E371DF89B}">
      <dsp:nvSpPr>
        <dsp:cNvPr id="0" name=""/>
        <dsp:cNvSpPr/>
      </dsp:nvSpPr>
      <dsp:spPr>
        <a:xfrm>
          <a:off x="0" y="1939131"/>
          <a:ext cx="3906903" cy="1939131"/>
        </a:xfrm>
        <a:prstGeom prst="triangle">
          <a:avLst/>
        </a:prstGeom>
        <a:solidFill>
          <a:schemeClr val="accent5">
            <a:hueOff val="1314744"/>
            <a:satOff val="-23219"/>
            <a:lumOff val="112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Основное  образование</a:t>
          </a:r>
        </a:p>
      </dsp:txBody>
      <dsp:txXfrm>
        <a:off x="976726" y="2908697"/>
        <a:ext cx="1953451" cy="969565"/>
      </dsp:txXfrm>
    </dsp:sp>
    <dsp:sp modelId="{9BB50EB9-DAC2-4865-9B2B-6A7421B2BF2F}">
      <dsp:nvSpPr>
        <dsp:cNvPr id="0" name=""/>
        <dsp:cNvSpPr/>
      </dsp:nvSpPr>
      <dsp:spPr>
        <a:xfrm rot="10800000">
          <a:off x="1803661" y="1939131"/>
          <a:ext cx="4082647" cy="1939131"/>
        </a:xfrm>
        <a:prstGeom prst="triangle">
          <a:avLst/>
        </a:prstGeom>
        <a:solidFill>
          <a:schemeClr val="accent5">
            <a:hueOff val="2629488"/>
            <a:satOff val="-46437"/>
            <a:lumOff val="224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ребёнок</a:t>
          </a:r>
          <a:endParaRPr lang="ru-RU" sz="37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24323" y="1939131"/>
        <a:ext cx="2041323" cy="969565"/>
      </dsp:txXfrm>
    </dsp:sp>
    <dsp:sp modelId="{6FF4E9C4-40CA-42BB-85BE-A00B6E0646F6}">
      <dsp:nvSpPr>
        <dsp:cNvPr id="0" name=""/>
        <dsp:cNvSpPr/>
      </dsp:nvSpPr>
      <dsp:spPr>
        <a:xfrm>
          <a:off x="3726036" y="1939131"/>
          <a:ext cx="4020963" cy="1939131"/>
        </a:xfrm>
        <a:prstGeom prst="triangle">
          <a:avLst/>
        </a:prstGeom>
        <a:solidFill>
          <a:schemeClr val="accent5">
            <a:hueOff val="3944232"/>
            <a:satOff val="-69656"/>
            <a:lumOff val="33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Специальное  образование</a:t>
          </a:r>
        </a:p>
      </dsp:txBody>
      <dsp:txXfrm>
        <a:off x="4731277" y="2908697"/>
        <a:ext cx="2010481" cy="969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0" y="2887531"/>
            <a:ext cx="6779111" cy="923330"/>
            <a:chOff x="1172584" y="1381459"/>
            <a:chExt cx="6779110" cy="923329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2" y="1387737"/>
            <a:ext cx="6777319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559399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1" y="2880824"/>
            <a:ext cx="5480154" cy="923330"/>
            <a:chOff x="1815339" y="1381458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147072" y="1381458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6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6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9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5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08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13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9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98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25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44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07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8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95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9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02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52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5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5" y="2887579"/>
            <a:ext cx="6779111" cy="923330"/>
            <a:chOff x="1172584" y="1381459"/>
            <a:chExt cx="6779110" cy="923329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3767317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45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99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82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3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1" y="2240280"/>
            <a:ext cx="3442447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7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678196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9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3603813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19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3" y="666966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7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570157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248348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9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1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4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5" y="1628800"/>
            <a:ext cx="6777319" cy="1512168"/>
          </a:xfrm>
        </p:spPr>
        <p:txBody>
          <a:bodyPr/>
          <a:lstStyle/>
          <a:p>
            <a:pPr>
              <a:lnSpc>
                <a:spcPts val="4300"/>
              </a:lnSpc>
            </a:pPr>
            <a:r>
              <a:rPr lang="ru-RU" sz="4000" b="1" i="1" dirty="0" smtClean="0"/>
              <a:t>Условия организации успешного воспитания и обучения детей с ограниченными возможностями здоровья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007434"/>
                </a:solidFill>
              </a:rPr>
              <a:t>МБДОУ №65</a:t>
            </a:r>
          </a:p>
          <a:p>
            <a:r>
              <a:rPr lang="ru-RU" b="1" i="1" dirty="0" smtClean="0">
                <a:solidFill>
                  <a:srgbClr val="007434"/>
                </a:solidFill>
              </a:rPr>
              <a:t>Педагог-психолог </a:t>
            </a:r>
            <a:r>
              <a:rPr lang="ru-RU" b="1" i="1" dirty="0" err="1" smtClean="0">
                <a:solidFill>
                  <a:srgbClr val="007434"/>
                </a:solidFill>
              </a:rPr>
              <a:t>Сивова</a:t>
            </a:r>
            <a:r>
              <a:rPr lang="ru-RU" b="1" i="1" dirty="0" smtClean="0">
                <a:solidFill>
                  <a:srgbClr val="007434"/>
                </a:solidFill>
              </a:rPr>
              <a:t> Анна Сергеевна</a:t>
            </a:r>
            <a:endParaRPr lang="ru-RU" b="1" i="1" dirty="0">
              <a:solidFill>
                <a:srgbClr val="007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можно оказать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психокоррекционную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помощь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большему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количеству детей;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приобретение детьми коммуникативных навыков;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развитие волевых усилий (“Дождись свою очередь”);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приобретение навыков по подражанию сверстникам происходит в более короткие сроки;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можно использовать наибольшее количество различных упражнений, как на гармонизацию эмоциональной сферы отдельного ребенка, так и на гармонизацию межличностных взаимодействий в группе. 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</a:rPr>
              <a:t>Преимущество </a:t>
            </a:r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</a:rPr>
              <a:t>групповой работы   с  </a:t>
            </a:r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</a:rPr>
              <a:t>детьми - СОЦИАЛИЗАЦИЯ</a:t>
            </a:r>
            <a:endParaRPr lang="ru-RU" sz="2800" b="1" i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Условия инклюзивного образования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249" y="2248348"/>
            <a:ext cx="7745505" cy="44930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Должен быть лидер, который понимает идеологию инклюзии и может создать особую атмосферу, подбирать правильную команду. Он понимает, как эту команду обучать, как строить взаимоотношения с родителями и другими общественными организациями.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Подготовленная среда. Она должна быть доступной и развивающей. Необходимо хорошее современное оборудование для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игротерапии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музыкальной терапии и т.д.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Следующее условие – должна быть хорошо обученная междисциплинарная команда специалистов.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Адекватное нормативно-правовое обеспечение. На государственном уровне оно только начинает формироваться.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Детский сад должен стать открытой системой взаимодействия с социумом. Кроме того у ДОУ должно быть методическое обеспечение. Необходима адаптация программ, их постоянная доработка с учетом последних достижений науки.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5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4680520" cy="1800200"/>
          </a:xfr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за  внимание!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6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57748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Дети с ограниченными возможностями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дети, имеющие различные отклонения психического или физического плана, которые обусловливают нарушения общего развития, не позволяющие детям вести полноценную жизнь.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Синонимами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данного понятия могут выступать следующие определения таких детей: "дети с проблемами", "дети с особыми нуждами", "нетипичные дети", "дети с трудностями в обучении", "аномальные дети", "исключительные дети".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 или иного дефекта (недостатка) не предопределяет неправильного, с точки зрения общества, развития.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9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 Black" pitchFamily="34" charset="0"/>
              </a:rPr>
              <a:t>Факторы, влияющие  на  развитие ребёнка   с  ограниченными возможностями здоровья.</a:t>
            </a:r>
            <a:endParaRPr lang="ru-RU" sz="2800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9"/>
            <a:ext cx="8229600" cy="46805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(тип) нарушения.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и качество первичного дефекта.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Вторичные отклонения в зависимости от степени нарушения могут быть - ярко выраженными, слабо выраженными и почти незаметными. Степень выраженности отклонения определяет своеобразие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атипичного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развития. </a:t>
            </a: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(время) возникновения первичного дефекта.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раньше имеет место патологическое воздействие и как следствие - повреждение речевых, сенсорных или ментальных систем, тем будут более выражены отклонения психофизического развития. </a:t>
            </a:r>
          </a:p>
          <a:p>
            <a:pPr lvl="0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окружающей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социокультурной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психолого-педагогической среды.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Успешность развития аномального ребенка во многом зависит от своевременной диагностики и раннего начала (с первых месяцев жизни)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реабилитационной работы с ним.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4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9" y="2248348"/>
            <a:ext cx="7745505" cy="4421013"/>
          </a:xfrm>
        </p:spPr>
        <p:txBody>
          <a:bodyPr>
            <a:normAutofit fontScale="92500"/>
          </a:bodyPr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коррекционной работы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включается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Программу,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оформляется в виде одной или нескольких адаптированных образовательных программ, в которых должен быть рассмотрен механизм адаптации Программы для детей с ОВЗ и осуществления квалифицированной коррекции нарушений их развития. 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коррекции нарушений развития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квалифицированной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помощи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детям с ОВЗ.</a:t>
            </a:r>
          </a:p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своение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 с ОВЗ и детьми-инвалидами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программы,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разностороннее развитие с учётом возрастных и индивидуальных особенностей и особых образовательных потребностей, социальной адаптации.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1" y="116632"/>
            <a:ext cx="7756263" cy="1512168"/>
          </a:xfrm>
          <a:prstGeom prst="wave">
            <a:avLst>
              <a:gd name="adj1" fmla="val 3955"/>
              <a:gd name="adj2" fmla="val -264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 smtClean="0"/>
              <a:t>Основные тезисы ФГОС в рамках инклюзивного образования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057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534060"/>
              </p:ext>
            </p:extLst>
          </p:nvPr>
        </p:nvGraphicFramePr>
        <p:xfrm>
          <a:off x="251520" y="1412776"/>
          <a:ext cx="8568953" cy="5082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0197"/>
                <a:gridCol w="1572024"/>
                <a:gridCol w="110364"/>
                <a:gridCol w="993289"/>
                <a:gridCol w="1417497"/>
                <a:gridCol w="1525963"/>
                <a:gridCol w="1369619"/>
              </a:tblGrid>
              <a:tr h="29819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Дети с ОВЗ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2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Категории детей и первичное нарушение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Слабовидящие +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ММД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ММД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ДЦП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Резидуальная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энцефалопатия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Синдром Дауна (выбыла)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77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Вторичное нарушение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СДВГ + задержка нервно-психического развития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Нарушение моторного развития при сохранном интеллекте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Задержка нервно-психического развития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Низкий</a:t>
                      </a:r>
                      <a:r>
                        <a:rPr lang="ru-RU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уровень развития общения и навыков самообслуживания и др.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Возраст 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года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лет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года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года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лет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7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детей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554588"/>
          </a:xfrm>
        </p:spPr>
        <p:txBody>
          <a:bodyPr/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 детей с ОВЗ в нашем детском саду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0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619754"/>
              </p:ext>
            </p:extLst>
          </p:nvPr>
        </p:nvGraphicFramePr>
        <p:xfrm>
          <a:off x="698500" y="2247901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5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индивидуальной  траектории   развития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23528" y="2132856"/>
            <a:ext cx="4038600" cy="4525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 игрового  материала - это изменение  характера  игрового   задания без   изменения  его  сути  и  сложности.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644008" y="2132856"/>
            <a:ext cx="4038600" cy="4525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Модификация  игрового  материала – это изменение  характера  подачи  материала посредством  изменения  сути  и  сложности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308304" y="980728"/>
            <a:ext cx="936104" cy="115212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187624" y="980728"/>
            <a:ext cx="936104" cy="115212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8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260350"/>
          <a:ext cx="8229600" cy="61845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1152426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Адаптация  игрового  материала 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Модификация  игрового  материала 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03208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Дети  группы  собирают  разрезную  картинку  «Зима». Ребёнок  с  синдромом  Дауна  и  отставанием  в  развитии  мелкой  моторики и  нарушением  зрения  нужно  дать  возможность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собрать  такую же  картину, но  из  более  плотного материала  и  с более  плотным  контуром.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Дети  группы   собирают разрезную  картинку  «Зима» из   четырёх  частей с  диагональной  линией  разреза.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Ребёнку  с 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синдромм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Дауна  предложить собрать  такую же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картинку, но  из  2-3  частей с  вертикальной ли  горизонтальной  линией  разреза.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836712"/>
            <a:ext cx="3733800" cy="3429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Главный  принцип работы  с  детьми, имеющими  ограниченные  возможности здоровья – индивидуальный  подход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9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E0DFE3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0DFE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0DFE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66</TotalTime>
  <Words>705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Твердый переплет</vt:lpstr>
      <vt:lpstr>Office Theme</vt:lpstr>
      <vt:lpstr>Тема Office</vt:lpstr>
      <vt:lpstr>Условия организации успешного воспитания и обучения детей с ограниченными возможностями здоровья</vt:lpstr>
      <vt:lpstr>Презентация PowerPoint</vt:lpstr>
      <vt:lpstr>Факторы, влияющие  на  развитие ребёнка   с  ограниченными возможностями здоровья.</vt:lpstr>
      <vt:lpstr>Основные тезисы ФГОС в рамках инклюзивного образования</vt:lpstr>
      <vt:lpstr>Категории детей с ОВЗ в нашем детском саду</vt:lpstr>
      <vt:lpstr>Направления деятельности</vt:lpstr>
      <vt:lpstr>Осуществление индивидуальной  траектории   развития</vt:lpstr>
      <vt:lpstr>Презентация PowerPoint</vt:lpstr>
      <vt:lpstr>Главный  принцип работы  с  детьми, имеющими  ограниченные  возможности здоровья – индивидуальный  подход</vt:lpstr>
      <vt:lpstr>Преимущество групповой работы   с  детьми - СОЦИАЛИЗАЦИЯ</vt:lpstr>
      <vt:lpstr>Условия инклюзивного образования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организации успешного воспитания и обучения детей с ограниченными возможностями здоровья</dc:title>
  <cp:lastModifiedBy>UralSOFT</cp:lastModifiedBy>
  <cp:revision>5</cp:revision>
  <dcterms:modified xsi:type="dcterms:W3CDTF">2013-11-17T15:45:51Z</dcterms:modified>
</cp:coreProperties>
</file>