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70" r:id="rId13"/>
    <p:sldId id="271" r:id="rId14"/>
    <p:sldId id="272" r:id="rId15"/>
    <p:sldId id="273" r:id="rId16"/>
    <p:sldId id="269" r:id="rId17"/>
    <p:sldId id="265" r:id="rId18"/>
    <p:sldId id="266" r:id="rId19"/>
    <p:sldId id="274" r:id="rId20"/>
    <p:sldId id="278" r:id="rId21"/>
    <p:sldId id="276" r:id="rId22"/>
    <p:sldId id="279" r:id="rId23"/>
    <p:sldId id="275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94660"/>
  </p:normalViewPr>
  <p:slideViewPr>
    <p:cSldViewPr>
      <p:cViewPr varScale="1">
        <p:scale>
          <a:sx n="69" d="100"/>
          <a:sy n="69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07BB4-A815-4BB7-8931-4CBEE590FF37}" type="doc">
      <dgm:prSet loTypeId="urn:microsoft.com/office/officeart/2005/8/layout/pyramid2" loCatId="pyramid" qsTypeId="urn:microsoft.com/office/officeart/2005/8/quickstyle/3d3" qsCatId="3D" csTypeId="urn:microsoft.com/office/officeart/2005/8/colors/accent5_5" csCatId="accent5"/>
      <dgm:spPr/>
      <dgm:t>
        <a:bodyPr/>
        <a:lstStyle/>
        <a:p>
          <a:endParaRPr lang="ru-RU"/>
        </a:p>
      </dgm:t>
    </dgm:pt>
    <dgm:pt modelId="{928888E9-53AC-4925-B6E2-A13DE8881957}">
      <dgm:prSet/>
      <dgm:spPr/>
      <dgm:t>
        <a:bodyPr/>
        <a:lstStyle/>
        <a:p>
          <a:pPr rtl="0"/>
          <a:r>
            <a:rPr lang="ru-RU" b="1" dirty="0" err="1" smtClean="0"/>
            <a:t>Исследовательско</a:t>
          </a:r>
          <a:r>
            <a:rPr lang="ru-RU" b="1" dirty="0" smtClean="0"/>
            <a:t>-диагностический</a:t>
          </a:r>
          <a:endParaRPr lang="ru-RU" dirty="0"/>
        </a:p>
      </dgm:t>
    </dgm:pt>
    <dgm:pt modelId="{2A2180D9-7E53-4654-B315-3FC4F6005ACA}" type="parTrans" cxnId="{E84116C4-DD25-4517-A2B5-4799142F4B7A}">
      <dgm:prSet/>
      <dgm:spPr/>
      <dgm:t>
        <a:bodyPr/>
        <a:lstStyle/>
        <a:p>
          <a:endParaRPr lang="ru-RU"/>
        </a:p>
      </dgm:t>
    </dgm:pt>
    <dgm:pt modelId="{FAF9918D-DCA3-4CF6-8221-D8D0292EFF62}" type="sibTrans" cxnId="{E84116C4-DD25-4517-A2B5-4799142F4B7A}">
      <dgm:prSet/>
      <dgm:spPr/>
      <dgm:t>
        <a:bodyPr/>
        <a:lstStyle/>
        <a:p>
          <a:endParaRPr lang="ru-RU"/>
        </a:p>
      </dgm:t>
    </dgm:pt>
    <dgm:pt modelId="{7D14C38F-8715-4103-A811-F08438F27F7C}">
      <dgm:prSet/>
      <dgm:spPr/>
      <dgm:t>
        <a:bodyPr/>
        <a:lstStyle/>
        <a:p>
          <a:pPr rtl="0"/>
          <a:r>
            <a:rPr lang="ru-RU" b="1" smtClean="0"/>
            <a:t>Прогностический</a:t>
          </a:r>
          <a:endParaRPr lang="ru-RU"/>
        </a:p>
      </dgm:t>
    </dgm:pt>
    <dgm:pt modelId="{C1634C66-2A48-4677-9B2E-98890BBB4B75}" type="parTrans" cxnId="{6E544410-1C21-4905-9CA3-B7F0B128E058}">
      <dgm:prSet/>
      <dgm:spPr/>
      <dgm:t>
        <a:bodyPr/>
        <a:lstStyle/>
        <a:p>
          <a:endParaRPr lang="ru-RU"/>
        </a:p>
      </dgm:t>
    </dgm:pt>
    <dgm:pt modelId="{28ED125D-8773-4F0D-8DD4-428C80BA899E}" type="sibTrans" cxnId="{6E544410-1C21-4905-9CA3-B7F0B128E058}">
      <dgm:prSet/>
      <dgm:spPr/>
      <dgm:t>
        <a:bodyPr/>
        <a:lstStyle/>
        <a:p>
          <a:endParaRPr lang="ru-RU"/>
        </a:p>
      </dgm:t>
    </dgm:pt>
    <dgm:pt modelId="{4DB37F22-EC69-4B3F-B1BF-33C6786FA2B5}">
      <dgm:prSet/>
      <dgm:spPr/>
      <dgm:t>
        <a:bodyPr/>
        <a:lstStyle/>
        <a:p>
          <a:pPr rtl="0"/>
          <a:r>
            <a:rPr lang="ru-RU" b="1" smtClean="0"/>
            <a:t>Экспериментально-практический</a:t>
          </a:r>
          <a:endParaRPr lang="ru-RU"/>
        </a:p>
      </dgm:t>
    </dgm:pt>
    <dgm:pt modelId="{4CB65216-DB64-494A-8BC9-D12329BEA07E}" type="parTrans" cxnId="{A949D418-9C43-4355-8D0B-ACDD7C4BEC45}">
      <dgm:prSet/>
      <dgm:spPr/>
      <dgm:t>
        <a:bodyPr/>
        <a:lstStyle/>
        <a:p>
          <a:endParaRPr lang="ru-RU"/>
        </a:p>
      </dgm:t>
    </dgm:pt>
    <dgm:pt modelId="{18EFFC96-27E6-4EB6-9F10-F4182B45C950}" type="sibTrans" cxnId="{A949D418-9C43-4355-8D0B-ACDD7C4BEC45}">
      <dgm:prSet/>
      <dgm:spPr/>
      <dgm:t>
        <a:bodyPr/>
        <a:lstStyle/>
        <a:p>
          <a:endParaRPr lang="ru-RU"/>
        </a:p>
      </dgm:t>
    </dgm:pt>
    <dgm:pt modelId="{CE0151BE-2E4A-4A0B-87C0-2F5C6EF0735F}">
      <dgm:prSet/>
      <dgm:spPr/>
      <dgm:t>
        <a:bodyPr/>
        <a:lstStyle/>
        <a:p>
          <a:pPr rtl="0"/>
          <a:r>
            <a:rPr lang="ru-RU" b="1" smtClean="0"/>
            <a:t>Аналитико-рефлексивный</a:t>
          </a:r>
          <a:endParaRPr lang="ru-RU"/>
        </a:p>
      </dgm:t>
    </dgm:pt>
    <dgm:pt modelId="{A715476E-9B38-4BE3-BA72-771CE288C35E}" type="parTrans" cxnId="{11A0A8CE-9183-4910-81F6-82B74ADB08FC}">
      <dgm:prSet/>
      <dgm:spPr/>
      <dgm:t>
        <a:bodyPr/>
        <a:lstStyle/>
        <a:p>
          <a:endParaRPr lang="ru-RU"/>
        </a:p>
      </dgm:t>
    </dgm:pt>
    <dgm:pt modelId="{B3557DAA-CEBE-454E-AF37-7A040E9E974F}" type="sibTrans" cxnId="{11A0A8CE-9183-4910-81F6-82B74ADB08FC}">
      <dgm:prSet/>
      <dgm:spPr/>
      <dgm:t>
        <a:bodyPr/>
        <a:lstStyle/>
        <a:p>
          <a:endParaRPr lang="ru-RU"/>
        </a:p>
      </dgm:t>
    </dgm:pt>
    <dgm:pt modelId="{E081064C-54FB-4276-896A-7B9A9408C93B}" type="pres">
      <dgm:prSet presAssocID="{55707BB4-A815-4BB7-8931-4CBEE590FF3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98D81CD-B48C-4B2C-B44D-A7AA0D4BD15B}" type="pres">
      <dgm:prSet presAssocID="{55707BB4-A815-4BB7-8931-4CBEE590FF37}" presName="pyramid" presStyleLbl="node1" presStyleIdx="0" presStyleCnt="1"/>
      <dgm:spPr/>
    </dgm:pt>
    <dgm:pt modelId="{C1A5ED51-98CE-43EF-8A28-EFD84C91536B}" type="pres">
      <dgm:prSet presAssocID="{55707BB4-A815-4BB7-8931-4CBEE590FF37}" presName="theList" presStyleCnt="0"/>
      <dgm:spPr/>
    </dgm:pt>
    <dgm:pt modelId="{66232D46-CE0F-4A5F-AC28-79B328171B62}" type="pres">
      <dgm:prSet presAssocID="{928888E9-53AC-4925-B6E2-A13DE888195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9D762-413B-4A3D-9085-143090DFD348}" type="pres">
      <dgm:prSet presAssocID="{928888E9-53AC-4925-B6E2-A13DE8881957}" presName="aSpace" presStyleCnt="0"/>
      <dgm:spPr/>
    </dgm:pt>
    <dgm:pt modelId="{3FDA2000-413E-4CDD-AB1A-C855C5128AD3}" type="pres">
      <dgm:prSet presAssocID="{7D14C38F-8715-4103-A811-F08438F27F7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F655E-4A3D-4E33-B1CE-378442B46C0B}" type="pres">
      <dgm:prSet presAssocID="{7D14C38F-8715-4103-A811-F08438F27F7C}" presName="aSpace" presStyleCnt="0"/>
      <dgm:spPr/>
    </dgm:pt>
    <dgm:pt modelId="{B27603A2-D2CD-4145-ACB5-410B8656880E}" type="pres">
      <dgm:prSet presAssocID="{4DB37F22-EC69-4B3F-B1BF-33C6786FA2B5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0587B-1312-4001-8817-CC15D6882681}" type="pres">
      <dgm:prSet presAssocID="{4DB37F22-EC69-4B3F-B1BF-33C6786FA2B5}" presName="aSpace" presStyleCnt="0"/>
      <dgm:spPr/>
    </dgm:pt>
    <dgm:pt modelId="{B5DCEF85-0036-41E7-819B-A457822DFAA3}" type="pres">
      <dgm:prSet presAssocID="{CE0151BE-2E4A-4A0B-87C0-2F5C6EF0735F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30289-72B2-464B-ADE5-73A5A21B0825}" type="pres">
      <dgm:prSet presAssocID="{CE0151BE-2E4A-4A0B-87C0-2F5C6EF0735F}" presName="aSpace" presStyleCnt="0"/>
      <dgm:spPr/>
    </dgm:pt>
  </dgm:ptLst>
  <dgm:cxnLst>
    <dgm:cxn modelId="{65F15712-DF22-4F6C-A83A-8927B22FEC10}" type="presOf" srcId="{4DB37F22-EC69-4B3F-B1BF-33C6786FA2B5}" destId="{B27603A2-D2CD-4145-ACB5-410B8656880E}" srcOrd="0" destOrd="0" presId="urn:microsoft.com/office/officeart/2005/8/layout/pyramid2"/>
    <dgm:cxn modelId="{9ECAC5CD-2563-45EF-B1CB-2718E3E1F91A}" type="presOf" srcId="{928888E9-53AC-4925-B6E2-A13DE8881957}" destId="{66232D46-CE0F-4A5F-AC28-79B328171B62}" srcOrd="0" destOrd="0" presId="urn:microsoft.com/office/officeart/2005/8/layout/pyramid2"/>
    <dgm:cxn modelId="{A949D418-9C43-4355-8D0B-ACDD7C4BEC45}" srcId="{55707BB4-A815-4BB7-8931-4CBEE590FF37}" destId="{4DB37F22-EC69-4B3F-B1BF-33C6786FA2B5}" srcOrd="2" destOrd="0" parTransId="{4CB65216-DB64-494A-8BC9-D12329BEA07E}" sibTransId="{18EFFC96-27E6-4EB6-9F10-F4182B45C950}"/>
    <dgm:cxn modelId="{69A38D84-857B-4839-81A7-A53F9EB0E6CB}" type="presOf" srcId="{55707BB4-A815-4BB7-8931-4CBEE590FF37}" destId="{E081064C-54FB-4276-896A-7B9A9408C93B}" srcOrd="0" destOrd="0" presId="urn:microsoft.com/office/officeart/2005/8/layout/pyramid2"/>
    <dgm:cxn modelId="{E84116C4-DD25-4517-A2B5-4799142F4B7A}" srcId="{55707BB4-A815-4BB7-8931-4CBEE590FF37}" destId="{928888E9-53AC-4925-B6E2-A13DE8881957}" srcOrd="0" destOrd="0" parTransId="{2A2180D9-7E53-4654-B315-3FC4F6005ACA}" sibTransId="{FAF9918D-DCA3-4CF6-8221-D8D0292EFF62}"/>
    <dgm:cxn modelId="{6E544410-1C21-4905-9CA3-B7F0B128E058}" srcId="{55707BB4-A815-4BB7-8931-4CBEE590FF37}" destId="{7D14C38F-8715-4103-A811-F08438F27F7C}" srcOrd="1" destOrd="0" parTransId="{C1634C66-2A48-4677-9B2E-98890BBB4B75}" sibTransId="{28ED125D-8773-4F0D-8DD4-428C80BA899E}"/>
    <dgm:cxn modelId="{602A2DCB-F9FA-40F7-B727-F44EA9C2FA26}" type="presOf" srcId="{7D14C38F-8715-4103-A811-F08438F27F7C}" destId="{3FDA2000-413E-4CDD-AB1A-C855C5128AD3}" srcOrd="0" destOrd="0" presId="urn:microsoft.com/office/officeart/2005/8/layout/pyramid2"/>
    <dgm:cxn modelId="{11A0A8CE-9183-4910-81F6-82B74ADB08FC}" srcId="{55707BB4-A815-4BB7-8931-4CBEE590FF37}" destId="{CE0151BE-2E4A-4A0B-87C0-2F5C6EF0735F}" srcOrd="3" destOrd="0" parTransId="{A715476E-9B38-4BE3-BA72-771CE288C35E}" sibTransId="{B3557DAA-CEBE-454E-AF37-7A040E9E974F}"/>
    <dgm:cxn modelId="{A43F9B9A-F92C-4EF3-82D3-70EB3C51D897}" type="presOf" srcId="{CE0151BE-2E4A-4A0B-87C0-2F5C6EF0735F}" destId="{B5DCEF85-0036-41E7-819B-A457822DFAA3}" srcOrd="0" destOrd="0" presId="urn:microsoft.com/office/officeart/2005/8/layout/pyramid2"/>
    <dgm:cxn modelId="{D291CDE6-CDA9-4F06-BC34-FE630E1BD82B}" type="presParOf" srcId="{E081064C-54FB-4276-896A-7B9A9408C93B}" destId="{998D81CD-B48C-4B2C-B44D-A7AA0D4BD15B}" srcOrd="0" destOrd="0" presId="urn:microsoft.com/office/officeart/2005/8/layout/pyramid2"/>
    <dgm:cxn modelId="{A8637E57-2077-4738-8438-EE51B9975717}" type="presParOf" srcId="{E081064C-54FB-4276-896A-7B9A9408C93B}" destId="{C1A5ED51-98CE-43EF-8A28-EFD84C91536B}" srcOrd="1" destOrd="0" presId="urn:microsoft.com/office/officeart/2005/8/layout/pyramid2"/>
    <dgm:cxn modelId="{1AC618C3-B65F-42DF-8C84-BE48DA4F9798}" type="presParOf" srcId="{C1A5ED51-98CE-43EF-8A28-EFD84C91536B}" destId="{66232D46-CE0F-4A5F-AC28-79B328171B62}" srcOrd="0" destOrd="0" presId="urn:microsoft.com/office/officeart/2005/8/layout/pyramid2"/>
    <dgm:cxn modelId="{C48473C9-2CCC-49C9-8381-10F30BC88B97}" type="presParOf" srcId="{C1A5ED51-98CE-43EF-8A28-EFD84C91536B}" destId="{AC69D762-413B-4A3D-9085-143090DFD348}" srcOrd="1" destOrd="0" presId="urn:microsoft.com/office/officeart/2005/8/layout/pyramid2"/>
    <dgm:cxn modelId="{0FD474D4-D6BD-4B52-BE77-9D93A4E06CAF}" type="presParOf" srcId="{C1A5ED51-98CE-43EF-8A28-EFD84C91536B}" destId="{3FDA2000-413E-4CDD-AB1A-C855C5128AD3}" srcOrd="2" destOrd="0" presId="urn:microsoft.com/office/officeart/2005/8/layout/pyramid2"/>
    <dgm:cxn modelId="{FCBF446F-9113-4F57-8AC2-E240890AFC31}" type="presParOf" srcId="{C1A5ED51-98CE-43EF-8A28-EFD84C91536B}" destId="{A4CF655E-4A3D-4E33-B1CE-378442B46C0B}" srcOrd="3" destOrd="0" presId="urn:microsoft.com/office/officeart/2005/8/layout/pyramid2"/>
    <dgm:cxn modelId="{964BC2AE-283D-4510-BA54-DEBEFE674D03}" type="presParOf" srcId="{C1A5ED51-98CE-43EF-8A28-EFD84C91536B}" destId="{B27603A2-D2CD-4145-ACB5-410B8656880E}" srcOrd="4" destOrd="0" presId="urn:microsoft.com/office/officeart/2005/8/layout/pyramid2"/>
    <dgm:cxn modelId="{4C9A40F4-C22A-4BA2-9BB4-BA3802987EA5}" type="presParOf" srcId="{C1A5ED51-98CE-43EF-8A28-EFD84C91536B}" destId="{00D0587B-1312-4001-8817-CC15D6882681}" srcOrd="5" destOrd="0" presId="urn:microsoft.com/office/officeart/2005/8/layout/pyramid2"/>
    <dgm:cxn modelId="{87C0476C-4466-4286-B442-0253E6C94A7E}" type="presParOf" srcId="{C1A5ED51-98CE-43EF-8A28-EFD84C91536B}" destId="{B5DCEF85-0036-41E7-819B-A457822DFAA3}" srcOrd="6" destOrd="0" presId="urn:microsoft.com/office/officeart/2005/8/layout/pyramid2"/>
    <dgm:cxn modelId="{15C0B3E2-0058-431E-9E62-CB66860C8B24}" type="presParOf" srcId="{C1A5ED51-98CE-43EF-8A28-EFD84C91536B}" destId="{7D930289-72B2-464B-ADE5-73A5A21B0825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D8009-63CF-4639-AA60-DCE895F65832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F085E7C-AAB5-410D-95A9-83C232A3BDD8}">
      <dgm:prSet/>
      <dgm:spPr/>
      <dgm:t>
        <a:bodyPr/>
        <a:lstStyle/>
        <a:p>
          <a:pPr rtl="0"/>
          <a:r>
            <a:rPr lang="ru-RU" b="1" smtClean="0"/>
            <a:t>понимание психолого-педагогических проблем творчества, овладение методами и приемами развития креативности воспитанников;</a:t>
          </a:r>
          <a:endParaRPr lang="ru-RU"/>
        </a:p>
      </dgm:t>
    </dgm:pt>
    <dgm:pt modelId="{1E94F15C-1933-4052-83E3-CB4C07627319}" type="parTrans" cxnId="{A42B5337-D3F3-4C54-836B-EB5AC8A03477}">
      <dgm:prSet/>
      <dgm:spPr/>
      <dgm:t>
        <a:bodyPr/>
        <a:lstStyle/>
        <a:p>
          <a:endParaRPr lang="ru-RU"/>
        </a:p>
      </dgm:t>
    </dgm:pt>
    <dgm:pt modelId="{B5CA25E9-F8E5-41E5-BA20-7918D76F7B79}" type="sibTrans" cxnId="{A42B5337-D3F3-4C54-836B-EB5AC8A03477}">
      <dgm:prSet/>
      <dgm:spPr/>
      <dgm:t>
        <a:bodyPr/>
        <a:lstStyle/>
        <a:p>
          <a:endParaRPr lang="ru-RU"/>
        </a:p>
      </dgm:t>
    </dgm:pt>
    <dgm:pt modelId="{5D71CC10-56D3-4E7E-8E1C-E04680656CD4}">
      <dgm:prSet/>
      <dgm:spPr/>
      <dgm:t>
        <a:bodyPr/>
        <a:lstStyle/>
        <a:p>
          <a:pPr rtl="0"/>
          <a:r>
            <a:rPr lang="ru-RU" b="1" smtClean="0"/>
            <a:t>овладение методами определения склонностей и способностей детей; оценивания развития общей одаренности ребенка; оценивания специфичной одаренности;</a:t>
          </a:r>
          <a:endParaRPr lang="ru-RU"/>
        </a:p>
      </dgm:t>
    </dgm:pt>
    <dgm:pt modelId="{0A742B93-3C0C-420B-9F5F-CB3AB7F8BEE1}" type="parTrans" cxnId="{952046EC-9120-4F73-B90E-CF90E90EA1C5}">
      <dgm:prSet/>
      <dgm:spPr/>
      <dgm:t>
        <a:bodyPr/>
        <a:lstStyle/>
        <a:p>
          <a:endParaRPr lang="ru-RU"/>
        </a:p>
      </dgm:t>
    </dgm:pt>
    <dgm:pt modelId="{E359E2C3-36D9-42A9-9EF5-46459A080A99}" type="sibTrans" cxnId="{952046EC-9120-4F73-B90E-CF90E90EA1C5}">
      <dgm:prSet/>
      <dgm:spPr/>
      <dgm:t>
        <a:bodyPr/>
        <a:lstStyle/>
        <a:p>
          <a:endParaRPr lang="ru-RU"/>
        </a:p>
      </dgm:t>
    </dgm:pt>
    <dgm:pt modelId="{CD499163-8657-4895-A017-EA030C4055DA}">
      <dgm:prSet/>
      <dgm:spPr/>
      <dgm:t>
        <a:bodyPr/>
        <a:lstStyle/>
        <a:p>
          <a:pPr rtl="0"/>
          <a:r>
            <a:rPr lang="ru-RU" b="1" smtClean="0"/>
            <a:t>мотивационная готовность к такой работе и уровень развития собственного творческого потенциала;</a:t>
          </a:r>
          <a:endParaRPr lang="ru-RU"/>
        </a:p>
      </dgm:t>
    </dgm:pt>
    <dgm:pt modelId="{22FE0EC2-F01A-4C77-8E2E-74E5946657F4}" type="parTrans" cxnId="{2D1D2FC9-9459-4DE4-9A50-AFAF0DBCFBDF}">
      <dgm:prSet/>
      <dgm:spPr/>
      <dgm:t>
        <a:bodyPr/>
        <a:lstStyle/>
        <a:p>
          <a:endParaRPr lang="ru-RU"/>
        </a:p>
      </dgm:t>
    </dgm:pt>
    <dgm:pt modelId="{3F7D9F2A-E764-447D-94F9-13AD68C1FE6F}" type="sibTrans" cxnId="{2D1D2FC9-9459-4DE4-9A50-AFAF0DBCFBDF}">
      <dgm:prSet/>
      <dgm:spPr/>
      <dgm:t>
        <a:bodyPr/>
        <a:lstStyle/>
        <a:p>
          <a:endParaRPr lang="ru-RU"/>
        </a:p>
      </dgm:t>
    </dgm:pt>
    <dgm:pt modelId="{E8D79559-C4DB-481A-B77B-C58B5A1BA4DD}" type="pres">
      <dgm:prSet presAssocID="{642D8009-63CF-4639-AA60-DCE895F658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E34A5-667C-4E42-9132-63E6EBCCCC3A}" type="pres">
      <dgm:prSet presAssocID="{3F085E7C-AAB5-410D-95A9-83C232A3BDD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35077-8B9E-4F12-B3D1-0225039BC65E}" type="pres">
      <dgm:prSet presAssocID="{B5CA25E9-F8E5-41E5-BA20-7918D76F7B79}" presName="spacer" presStyleCnt="0"/>
      <dgm:spPr/>
    </dgm:pt>
    <dgm:pt modelId="{64FA0C81-0E35-45C7-AEAF-7C5B2E0B5092}" type="pres">
      <dgm:prSet presAssocID="{5D71CC10-56D3-4E7E-8E1C-E04680656C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D5D53-E816-4726-9379-93FCA4ABC89E}" type="pres">
      <dgm:prSet presAssocID="{E359E2C3-36D9-42A9-9EF5-46459A080A99}" presName="spacer" presStyleCnt="0"/>
      <dgm:spPr/>
    </dgm:pt>
    <dgm:pt modelId="{159BD888-23AC-4A2C-B723-26710A74DB97}" type="pres">
      <dgm:prSet presAssocID="{CD499163-8657-4895-A017-EA030C4055D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B5337-D3F3-4C54-836B-EB5AC8A03477}" srcId="{642D8009-63CF-4639-AA60-DCE895F65832}" destId="{3F085E7C-AAB5-410D-95A9-83C232A3BDD8}" srcOrd="0" destOrd="0" parTransId="{1E94F15C-1933-4052-83E3-CB4C07627319}" sibTransId="{B5CA25E9-F8E5-41E5-BA20-7918D76F7B79}"/>
    <dgm:cxn modelId="{952046EC-9120-4F73-B90E-CF90E90EA1C5}" srcId="{642D8009-63CF-4639-AA60-DCE895F65832}" destId="{5D71CC10-56D3-4E7E-8E1C-E04680656CD4}" srcOrd="1" destOrd="0" parTransId="{0A742B93-3C0C-420B-9F5F-CB3AB7F8BEE1}" sibTransId="{E359E2C3-36D9-42A9-9EF5-46459A080A99}"/>
    <dgm:cxn modelId="{2D1D2FC9-9459-4DE4-9A50-AFAF0DBCFBDF}" srcId="{642D8009-63CF-4639-AA60-DCE895F65832}" destId="{CD499163-8657-4895-A017-EA030C4055DA}" srcOrd="2" destOrd="0" parTransId="{22FE0EC2-F01A-4C77-8E2E-74E5946657F4}" sibTransId="{3F7D9F2A-E764-447D-94F9-13AD68C1FE6F}"/>
    <dgm:cxn modelId="{6A55F514-9BF9-41D1-9049-C6E05181886D}" type="presOf" srcId="{5D71CC10-56D3-4E7E-8E1C-E04680656CD4}" destId="{64FA0C81-0E35-45C7-AEAF-7C5B2E0B5092}" srcOrd="0" destOrd="0" presId="urn:microsoft.com/office/officeart/2005/8/layout/vList2"/>
    <dgm:cxn modelId="{060F1B0E-A60B-402C-8A40-CBBD7014FE72}" type="presOf" srcId="{CD499163-8657-4895-A017-EA030C4055DA}" destId="{159BD888-23AC-4A2C-B723-26710A74DB97}" srcOrd="0" destOrd="0" presId="urn:microsoft.com/office/officeart/2005/8/layout/vList2"/>
    <dgm:cxn modelId="{0306E750-EAAF-40BD-98B6-366806D2D04D}" type="presOf" srcId="{642D8009-63CF-4639-AA60-DCE895F65832}" destId="{E8D79559-C4DB-481A-B77B-C58B5A1BA4DD}" srcOrd="0" destOrd="0" presId="urn:microsoft.com/office/officeart/2005/8/layout/vList2"/>
    <dgm:cxn modelId="{7BED8FF4-30FA-4842-8C69-7ECEF2E9EF13}" type="presOf" srcId="{3F085E7C-AAB5-410D-95A9-83C232A3BDD8}" destId="{AF2E34A5-667C-4E42-9132-63E6EBCCCC3A}" srcOrd="0" destOrd="0" presId="urn:microsoft.com/office/officeart/2005/8/layout/vList2"/>
    <dgm:cxn modelId="{B104BE6C-E30C-4D7F-87D7-509849CB7C5E}" type="presParOf" srcId="{E8D79559-C4DB-481A-B77B-C58B5A1BA4DD}" destId="{AF2E34A5-667C-4E42-9132-63E6EBCCCC3A}" srcOrd="0" destOrd="0" presId="urn:microsoft.com/office/officeart/2005/8/layout/vList2"/>
    <dgm:cxn modelId="{BD61F23B-94D3-4970-9B7C-1317F48F494E}" type="presParOf" srcId="{E8D79559-C4DB-481A-B77B-C58B5A1BA4DD}" destId="{8A435077-8B9E-4F12-B3D1-0225039BC65E}" srcOrd="1" destOrd="0" presId="urn:microsoft.com/office/officeart/2005/8/layout/vList2"/>
    <dgm:cxn modelId="{4829FC31-CE08-4F2F-A4BE-10DDCDB539F2}" type="presParOf" srcId="{E8D79559-C4DB-481A-B77B-C58B5A1BA4DD}" destId="{64FA0C81-0E35-45C7-AEAF-7C5B2E0B5092}" srcOrd="2" destOrd="0" presId="urn:microsoft.com/office/officeart/2005/8/layout/vList2"/>
    <dgm:cxn modelId="{A94054DD-6EAE-495E-910C-5D523E370DCC}" type="presParOf" srcId="{E8D79559-C4DB-481A-B77B-C58B5A1BA4DD}" destId="{E26D5D53-E816-4726-9379-93FCA4ABC89E}" srcOrd="3" destOrd="0" presId="urn:microsoft.com/office/officeart/2005/8/layout/vList2"/>
    <dgm:cxn modelId="{3D782670-A8BB-40C4-A9C3-1EC0201B5D73}" type="presParOf" srcId="{E8D79559-C4DB-481A-B77B-C58B5A1BA4DD}" destId="{159BD888-23AC-4A2C-B723-26710A74DB9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2703CA-1690-4B4D-AB44-CA01CA089D60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457260E7-1D12-4346-B73F-5CFF0F2A3895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творческой группы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E71475-0CD7-453E-9CAE-74700953D714}" type="parTrans" cxnId="{0405A3D1-D898-4A27-8417-32EEDA2C2C0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3D2395-B7FE-4BB3-BCB5-0F3169AFAE99}" type="sibTrans" cxnId="{0405A3D1-D898-4A27-8417-32EEDA2C2C0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3BE5E6-CCD5-41F2-AAD9-0B5351F5D8ED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 сопровождения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D6B39-07E3-40DE-8E9E-B2C89296C7AC}" type="parTrans" cxnId="{420E16E8-1E1D-401B-8385-4EC4295BAED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2C0E04-E05E-4542-A85B-BC5DAE1E8199}" type="sibTrans" cxnId="{420E16E8-1E1D-401B-8385-4EC4295BAED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52654-4487-4727-9901-C554C63085F7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Просветительская деятельность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8964D-A0E1-432D-84A4-E63906799DF0}" type="parTrans" cxnId="{66E6AF84-DDF5-4CC5-9CCA-639DFA69015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32D71-6831-48DF-A089-9633F339D5E2}" type="sibTrans" cxnId="{66E6AF84-DDF5-4CC5-9CCA-639DFA69015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71F6E0-9649-4E00-8664-3391104A308C}">
      <dgm:prSet/>
      <dgm:spPr/>
      <dgm:t>
        <a:bodyPr/>
        <a:lstStyle/>
        <a:p>
          <a:pPr rtl="0"/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взаимодействию с одарёнными детьми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944EE5-24A5-4725-B31B-59E228E0272A}" type="parTrans" cxnId="{2ED7F9F9-5B28-410E-8C06-CD6D3006540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14FE3D-8664-4FE3-B908-7294C42267B6}" type="sibTrans" cxnId="{2ED7F9F9-5B28-410E-8C06-CD6D3006540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AF345-4297-4788-A045-0BD995A7FCAE}" type="pres">
      <dgm:prSet presAssocID="{402703CA-1690-4B4D-AB44-CA01CA089D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1FDAD-919B-426C-9784-5DBAA4B4B64C}" type="pres">
      <dgm:prSet presAssocID="{402703CA-1690-4B4D-AB44-CA01CA089D60}" presName="arrow" presStyleLbl="bgShp" presStyleIdx="0" presStyleCnt="1" custLinFactNeighborX="157"/>
      <dgm:spPr/>
    </dgm:pt>
    <dgm:pt modelId="{0E6F06A5-E8AF-476F-8790-41694E9E1E54}" type="pres">
      <dgm:prSet presAssocID="{402703CA-1690-4B4D-AB44-CA01CA089D60}" presName="linearProcess" presStyleCnt="0"/>
      <dgm:spPr/>
    </dgm:pt>
    <dgm:pt modelId="{BF6DA160-84F9-4AAD-AB2A-632B266D6F4E}" type="pres">
      <dgm:prSet presAssocID="{457260E7-1D12-4346-B73F-5CFF0F2A389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6A725-93CA-408C-A1F9-D133AB5CB2FB}" type="pres">
      <dgm:prSet presAssocID="{B63D2395-B7FE-4BB3-BCB5-0F3169AFAE99}" presName="sibTrans" presStyleCnt="0"/>
      <dgm:spPr/>
    </dgm:pt>
    <dgm:pt modelId="{6E46084A-566C-49B9-988B-52716F378421}" type="pres">
      <dgm:prSet presAssocID="{BA3BE5E6-CCD5-41F2-AAD9-0B5351F5D8ED}" presName="textNode" presStyleLbl="node1" presStyleIdx="1" presStyleCnt="4" custLinFactNeighborX="-27078" custLinFactNeighborY="1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ECFC3-1047-4233-93F3-F2D8CA06A82C}" type="pres">
      <dgm:prSet presAssocID="{D12C0E04-E05E-4542-A85B-BC5DAE1E8199}" presName="sibTrans" presStyleCnt="0"/>
      <dgm:spPr/>
    </dgm:pt>
    <dgm:pt modelId="{94833C6D-3C08-4AB7-B1A1-C57C92CD028B}" type="pres">
      <dgm:prSet presAssocID="{99B52654-4487-4727-9901-C554C63085F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36199-95ED-4626-90F4-97C32289F458}" type="pres">
      <dgm:prSet presAssocID="{63F32D71-6831-48DF-A089-9633F339D5E2}" presName="sibTrans" presStyleCnt="0"/>
      <dgm:spPr/>
    </dgm:pt>
    <dgm:pt modelId="{D8E9FC4C-F8CB-49B7-A603-F0D77308E907}" type="pres">
      <dgm:prSet presAssocID="{E771F6E0-9649-4E00-8664-3391104A308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E6AF84-DDF5-4CC5-9CCA-639DFA69015F}" srcId="{402703CA-1690-4B4D-AB44-CA01CA089D60}" destId="{99B52654-4487-4727-9901-C554C63085F7}" srcOrd="2" destOrd="0" parTransId="{52E8964D-A0E1-432D-84A4-E63906799DF0}" sibTransId="{63F32D71-6831-48DF-A089-9633F339D5E2}"/>
    <dgm:cxn modelId="{0405A3D1-D898-4A27-8417-32EEDA2C2C0A}" srcId="{402703CA-1690-4B4D-AB44-CA01CA089D60}" destId="{457260E7-1D12-4346-B73F-5CFF0F2A3895}" srcOrd="0" destOrd="0" parTransId="{9CE71475-0CD7-453E-9CAE-74700953D714}" sibTransId="{B63D2395-B7FE-4BB3-BCB5-0F3169AFAE99}"/>
    <dgm:cxn modelId="{F0029CE7-3089-4CEC-8F38-69BBDF7DDC50}" type="presOf" srcId="{BA3BE5E6-CCD5-41F2-AAD9-0B5351F5D8ED}" destId="{6E46084A-566C-49B9-988B-52716F378421}" srcOrd="0" destOrd="0" presId="urn:microsoft.com/office/officeart/2005/8/layout/hProcess9"/>
    <dgm:cxn modelId="{E0FA6E82-7172-4D34-8CB1-8B8C59194B2F}" type="presOf" srcId="{99B52654-4487-4727-9901-C554C63085F7}" destId="{94833C6D-3C08-4AB7-B1A1-C57C92CD028B}" srcOrd="0" destOrd="0" presId="urn:microsoft.com/office/officeart/2005/8/layout/hProcess9"/>
    <dgm:cxn modelId="{16A2F05B-96E9-47C7-85B8-C7AE0A341A20}" type="presOf" srcId="{402703CA-1690-4B4D-AB44-CA01CA089D60}" destId="{8B5AF345-4297-4788-A045-0BD995A7FCAE}" srcOrd="0" destOrd="0" presId="urn:microsoft.com/office/officeart/2005/8/layout/hProcess9"/>
    <dgm:cxn modelId="{2ED7F9F9-5B28-410E-8C06-CD6D30065402}" srcId="{402703CA-1690-4B4D-AB44-CA01CA089D60}" destId="{E771F6E0-9649-4E00-8664-3391104A308C}" srcOrd="3" destOrd="0" parTransId="{28944EE5-24A5-4725-B31B-59E228E0272A}" sibTransId="{0514FE3D-8664-4FE3-B908-7294C42267B6}"/>
    <dgm:cxn modelId="{260F8E5A-E699-46CC-82FE-1E4B7F4EFF52}" type="presOf" srcId="{457260E7-1D12-4346-B73F-5CFF0F2A3895}" destId="{BF6DA160-84F9-4AAD-AB2A-632B266D6F4E}" srcOrd="0" destOrd="0" presId="urn:microsoft.com/office/officeart/2005/8/layout/hProcess9"/>
    <dgm:cxn modelId="{420E16E8-1E1D-401B-8385-4EC4295BAED8}" srcId="{402703CA-1690-4B4D-AB44-CA01CA089D60}" destId="{BA3BE5E6-CCD5-41F2-AAD9-0B5351F5D8ED}" srcOrd="1" destOrd="0" parTransId="{780D6B39-07E3-40DE-8E9E-B2C89296C7AC}" sibTransId="{D12C0E04-E05E-4542-A85B-BC5DAE1E8199}"/>
    <dgm:cxn modelId="{EE367CDC-53ED-4410-B700-7BA89775B87D}" type="presOf" srcId="{E771F6E0-9649-4E00-8664-3391104A308C}" destId="{D8E9FC4C-F8CB-49B7-A603-F0D77308E907}" srcOrd="0" destOrd="0" presId="urn:microsoft.com/office/officeart/2005/8/layout/hProcess9"/>
    <dgm:cxn modelId="{1EB17A22-CDBC-4B7C-979E-E1445D68F0C1}" type="presParOf" srcId="{8B5AF345-4297-4788-A045-0BD995A7FCAE}" destId="{1671FDAD-919B-426C-9784-5DBAA4B4B64C}" srcOrd="0" destOrd="0" presId="urn:microsoft.com/office/officeart/2005/8/layout/hProcess9"/>
    <dgm:cxn modelId="{756E1881-CA0E-4729-B3EA-CAB2FCF455A8}" type="presParOf" srcId="{8B5AF345-4297-4788-A045-0BD995A7FCAE}" destId="{0E6F06A5-E8AF-476F-8790-41694E9E1E54}" srcOrd="1" destOrd="0" presId="urn:microsoft.com/office/officeart/2005/8/layout/hProcess9"/>
    <dgm:cxn modelId="{11850907-D4E1-4ED2-ABC2-400A262685F0}" type="presParOf" srcId="{0E6F06A5-E8AF-476F-8790-41694E9E1E54}" destId="{BF6DA160-84F9-4AAD-AB2A-632B266D6F4E}" srcOrd="0" destOrd="0" presId="urn:microsoft.com/office/officeart/2005/8/layout/hProcess9"/>
    <dgm:cxn modelId="{E35EA4DF-7BC2-405B-827D-9BF3DE4CEF14}" type="presParOf" srcId="{0E6F06A5-E8AF-476F-8790-41694E9E1E54}" destId="{6786A725-93CA-408C-A1F9-D133AB5CB2FB}" srcOrd="1" destOrd="0" presId="urn:microsoft.com/office/officeart/2005/8/layout/hProcess9"/>
    <dgm:cxn modelId="{19E77E7E-8C30-4E95-8F25-B17600B2C2E6}" type="presParOf" srcId="{0E6F06A5-E8AF-476F-8790-41694E9E1E54}" destId="{6E46084A-566C-49B9-988B-52716F378421}" srcOrd="2" destOrd="0" presId="urn:microsoft.com/office/officeart/2005/8/layout/hProcess9"/>
    <dgm:cxn modelId="{2E1E7AC9-3F17-4A70-A0A2-DDC19D949CD4}" type="presParOf" srcId="{0E6F06A5-E8AF-476F-8790-41694E9E1E54}" destId="{44DECFC3-1047-4233-93F3-F2D8CA06A82C}" srcOrd="3" destOrd="0" presId="urn:microsoft.com/office/officeart/2005/8/layout/hProcess9"/>
    <dgm:cxn modelId="{E7B75F56-FB81-4CFA-8E1C-ECBA5D4133CA}" type="presParOf" srcId="{0E6F06A5-E8AF-476F-8790-41694E9E1E54}" destId="{94833C6D-3C08-4AB7-B1A1-C57C92CD028B}" srcOrd="4" destOrd="0" presId="urn:microsoft.com/office/officeart/2005/8/layout/hProcess9"/>
    <dgm:cxn modelId="{F7E02263-231E-451C-B893-D8BBD6A7E25E}" type="presParOf" srcId="{0E6F06A5-E8AF-476F-8790-41694E9E1E54}" destId="{E8A36199-95ED-4626-90F4-97C32289F458}" srcOrd="5" destOrd="0" presId="urn:microsoft.com/office/officeart/2005/8/layout/hProcess9"/>
    <dgm:cxn modelId="{50D47F1A-817B-415C-8DE2-B73F4BEAA943}" type="presParOf" srcId="{0E6F06A5-E8AF-476F-8790-41694E9E1E54}" destId="{D8E9FC4C-F8CB-49B7-A603-F0D77308E90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18F03-3D82-437D-9A7E-BFB487A0E70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70EA870F-6E97-4786-BE16-3555B6233573}">
      <dgm:prSet/>
      <dgm:spPr/>
      <dgm:t>
        <a:bodyPr/>
        <a:lstStyle/>
        <a:p>
          <a:pPr rtl="0"/>
          <a:r>
            <a:rPr lang="ru-RU" b="1" i="1" dirty="0" smtClean="0"/>
            <a:t>Пристальное внимание к особенностям развития ребенка.</a:t>
          </a:r>
          <a:endParaRPr lang="ru-RU" dirty="0"/>
        </a:p>
      </dgm:t>
    </dgm:pt>
    <dgm:pt modelId="{B1068BAE-686E-449A-9D61-E19C8357E24B}" type="parTrans" cxnId="{16DD85D6-A0F7-41EF-9D2A-F2014CD1D1BD}">
      <dgm:prSet/>
      <dgm:spPr/>
      <dgm:t>
        <a:bodyPr/>
        <a:lstStyle/>
        <a:p>
          <a:endParaRPr lang="ru-RU"/>
        </a:p>
      </dgm:t>
    </dgm:pt>
    <dgm:pt modelId="{7AD3244B-ADAB-4099-87D6-42855C7F15C6}" type="sibTrans" cxnId="{16DD85D6-A0F7-41EF-9D2A-F2014CD1D1BD}">
      <dgm:prSet/>
      <dgm:spPr/>
      <dgm:t>
        <a:bodyPr/>
        <a:lstStyle/>
        <a:p>
          <a:endParaRPr lang="ru-RU"/>
        </a:p>
      </dgm:t>
    </dgm:pt>
    <dgm:pt modelId="{B193C2FF-0020-40BB-AC71-97AC8D3B3171}">
      <dgm:prSet/>
      <dgm:spPr/>
      <dgm:t>
        <a:bodyPr/>
        <a:lstStyle/>
        <a:p>
          <a:pPr rtl="0"/>
          <a:r>
            <a:rPr lang="ru-RU" b="1" i="1" dirty="0" smtClean="0"/>
            <a:t>Создание благоприятной психологической атмосферы в семье, проявление искренней и разумной любви к ребенку.</a:t>
          </a:r>
          <a:endParaRPr lang="ru-RU" dirty="0"/>
        </a:p>
      </dgm:t>
    </dgm:pt>
    <dgm:pt modelId="{57F4E579-1E09-41DB-A8CB-1588A0198142}" type="parTrans" cxnId="{302BD465-5A1F-40CB-BBEB-8D3D61C202B6}">
      <dgm:prSet/>
      <dgm:spPr/>
      <dgm:t>
        <a:bodyPr/>
        <a:lstStyle/>
        <a:p>
          <a:endParaRPr lang="ru-RU"/>
        </a:p>
      </dgm:t>
    </dgm:pt>
    <dgm:pt modelId="{728E2DEE-A19E-44C6-9721-E32BAB553DF9}" type="sibTrans" cxnId="{302BD465-5A1F-40CB-BBEB-8D3D61C202B6}">
      <dgm:prSet/>
      <dgm:spPr/>
      <dgm:t>
        <a:bodyPr/>
        <a:lstStyle/>
        <a:p>
          <a:endParaRPr lang="ru-RU"/>
        </a:p>
      </dgm:t>
    </dgm:pt>
    <dgm:pt modelId="{806652E8-F5F7-454F-B4AC-4DF0E89D648B}">
      <dgm:prSet/>
      <dgm:spPr/>
      <dgm:t>
        <a:bodyPr/>
        <a:lstStyle/>
        <a:p>
          <a:pPr rtl="0"/>
          <a:r>
            <a:rPr lang="ru-RU" b="1" i="1" smtClean="0"/>
            <a:t>Содействие развитию личности ребенка и его таланта.</a:t>
          </a:r>
          <a:endParaRPr lang="ru-RU"/>
        </a:p>
      </dgm:t>
    </dgm:pt>
    <dgm:pt modelId="{156E3FE3-6B41-403C-A1E2-4F669EA36787}" type="parTrans" cxnId="{F8F8EFD3-D3F6-4A46-A268-FB2A98C556ED}">
      <dgm:prSet/>
      <dgm:spPr/>
      <dgm:t>
        <a:bodyPr/>
        <a:lstStyle/>
        <a:p>
          <a:endParaRPr lang="ru-RU"/>
        </a:p>
      </dgm:t>
    </dgm:pt>
    <dgm:pt modelId="{F5B9EEBC-8199-42DD-AE29-31FA6385874A}" type="sibTrans" cxnId="{F8F8EFD3-D3F6-4A46-A268-FB2A98C556ED}">
      <dgm:prSet/>
      <dgm:spPr/>
      <dgm:t>
        <a:bodyPr/>
        <a:lstStyle/>
        <a:p>
          <a:endParaRPr lang="ru-RU"/>
        </a:p>
      </dgm:t>
    </dgm:pt>
    <dgm:pt modelId="{08607B8D-520A-4076-9510-CC9F09FED7CF}">
      <dgm:prSet/>
      <dgm:spPr/>
      <dgm:t>
        <a:bodyPr/>
        <a:lstStyle/>
        <a:p>
          <a:pPr rtl="0"/>
          <a:r>
            <a:rPr lang="ru-RU" b="1" i="1" smtClean="0"/>
            <a:t>Повышение уровня педагогической и психологической компетентности родителей в отношении одаренных детей.</a:t>
          </a:r>
          <a:endParaRPr lang="ru-RU"/>
        </a:p>
      </dgm:t>
    </dgm:pt>
    <dgm:pt modelId="{1A45788E-1CF9-47B3-A2F9-A8D28EF1CB35}" type="parTrans" cxnId="{313E1AB8-BA87-485E-8468-5E12B1356634}">
      <dgm:prSet/>
      <dgm:spPr/>
      <dgm:t>
        <a:bodyPr/>
        <a:lstStyle/>
        <a:p>
          <a:endParaRPr lang="ru-RU"/>
        </a:p>
      </dgm:t>
    </dgm:pt>
    <dgm:pt modelId="{ACCD1F23-5E9C-4457-BDC2-C8775F3CB8CA}" type="sibTrans" cxnId="{313E1AB8-BA87-485E-8468-5E12B1356634}">
      <dgm:prSet/>
      <dgm:spPr/>
      <dgm:t>
        <a:bodyPr/>
        <a:lstStyle/>
        <a:p>
          <a:endParaRPr lang="ru-RU"/>
        </a:p>
      </dgm:t>
    </dgm:pt>
    <dgm:pt modelId="{55C16346-2C20-4F23-AB06-0998FFCA2343}" type="pres">
      <dgm:prSet presAssocID="{F5D18F03-3D82-437D-9A7E-BFB487A0E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8D3F7-FDC8-4C9F-B15D-BA2A76202E22}" type="pres">
      <dgm:prSet presAssocID="{70EA870F-6E97-4786-BE16-3555B623357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E4BC9-20F4-4B4F-92F9-3D05AFC30219}" type="pres">
      <dgm:prSet presAssocID="{7AD3244B-ADAB-4099-87D6-42855C7F15C6}" presName="spacer" presStyleCnt="0"/>
      <dgm:spPr/>
    </dgm:pt>
    <dgm:pt modelId="{2D35E825-7DD1-4DEE-812C-CE347F5490CE}" type="pres">
      <dgm:prSet presAssocID="{B193C2FF-0020-40BB-AC71-97AC8D3B31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EF2C3-1711-4B65-A16C-0DE6ED064E96}" type="pres">
      <dgm:prSet presAssocID="{728E2DEE-A19E-44C6-9721-E32BAB553DF9}" presName="spacer" presStyleCnt="0"/>
      <dgm:spPr/>
    </dgm:pt>
    <dgm:pt modelId="{93C28EBD-B3AD-4552-A6F5-1E1586548F2C}" type="pres">
      <dgm:prSet presAssocID="{806652E8-F5F7-454F-B4AC-4DF0E89D64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5C056-7355-4760-8B90-7E8E6E313DA0}" type="pres">
      <dgm:prSet presAssocID="{F5B9EEBC-8199-42DD-AE29-31FA6385874A}" presName="spacer" presStyleCnt="0"/>
      <dgm:spPr/>
    </dgm:pt>
    <dgm:pt modelId="{2C2338E7-C3B4-429D-9363-DB3563DE6D8B}" type="pres">
      <dgm:prSet presAssocID="{08607B8D-520A-4076-9510-CC9F09FED7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BD465-5A1F-40CB-BBEB-8D3D61C202B6}" srcId="{F5D18F03-3D82-437D-9A7E-BFB487A0E704}" destId="{B193C2FF-0020-40BB-AC71-97AC8D3B3171}" srcOrd="1" destOrd="0" parTransId="{57F4E579-1E09-41DB-A8CB-1588A0198142}" sibTransId="{728E2DEE-A19E-44C6-9721-E32BAB553DF9}"/>
    <dgm:cxn modelId="{313E1AB8-BA87-485E-8468-5E12B1356634}" srcId="{F5D18F03-3D82-437D-9A7E-BFB487A0E704}" destId="{08607B8D-520A-4076-9510-CC9F09FED7CF}" srcOrd="3" destOrd="0" parTransId="{1A45788E-1CF9-47B3-A2F9-A8D28EF1CB35}" sibTransId="{ACCD1F23-5E9C-4457-BDC2-C8775F3CB8CA}"/>
    <dgm:cxn modelId="{16DD85D6-A0F7-41EF-9D2A-F2014CD1D1BD}" srcId="{F5D18F03-3D82-437D-9A7E-BFB487A0E704}" destId="{70EA870F-6E97-4786-BE16-3555B6233573}" srcOrd="0" destOrd="0" parTransId="{B1068BAE-686E-449A-9D61-E19C8357E24B}" sibTransId="{7AD3244B-ADAB-4099-87D6-42855C7F15C6}"/>
    <dgm:cxn modelId="{CED2721B-B3B9-4043-8202-F2BCC6B0CE23}" type="presOf" srcId="{F5D18F03-3D82-437D-9A7E-BFB487A0E704}" destId="{55C16346-2C20-4F23-AB06-0998FFCA2343}" srcOrd="0" destOrd="0" presId="urn:microsoft.com/office/officeart/2005/8/layout/vList2"/>
    <dgm:cxn modelId="{8DA0F78C-AFEB-40FF-ABA1-2FB9B06786D1}" type="presOf" srcId="{806652E8-F5F7-454F-B4AC-4DF0E89D648B}" destId="{93C28EBD-B3AD-4552-A6F5-1E1586548F2C}" srcOrd="0" destOrd="0" presId="urn:microsoft.com/office/officeart/2005/8/layout/vList2"/>
    <dgm:cxn modelId="{079B5CCD-11FE-4BAD-96EC-AF1075F17891}" type="presOf" srcId="{B193C2FF-0020-40BB-AC71-97AC8D3B3171}" destId="{2D35E825-7DD1-4DEE-812C-CE347F5490CE}" srcOrd="0" destOrd="0" presId="urn:microsoft.com/office/officeart/2005/8/layout/vList2"/>
    <dgm:cxn modelId="{F9744555-B6ED-475D-85ED-B5A9C1340BD6}" type="presOf" srcId="{70EA870F-6E97-4786-BE16-3555B6233573}" destId="{98E8D3F7-FDC8-4C9F-B15D-BA2A76202E22}" srcOrd="0" destOrd="0" presId="urn:microsoft.com/office/officeart/2005/8/layout/vList2"/>
    <dgm:cxn modelId="{F8F8EFD3-D3F6-4A46-A268-FB2A98C556ED}" srcId="{F5D18F03-3D82-437D-9A7E-BFB487A0E704}" destId="{806652E8-F5F7-454F-B4AC-4DF0E89D648B}" srcOrd="2" destOrd="0" parTransId="{156E3FE3-6B41-403C-A1E2-4F669EA36787}" sibTransId="{F5B9EEBC-8199-42DD-AE29-31FA6385874A}"/>
    <dgm:cxn modelId="{EABAABFC-07A2-4845-8ADE-5F37CD19B2AC}" type="presOf" srcId="{08607B8D-520A-4076-9510-CC9F09FED7CF}" destId="{2C2338E7-C3B4-429D-9363-DB3563DE6D8B}" srcOrd="0" destOrd="0" presId="urn:microsoft.com/office/officeart/2005/8/layout/vList2"/>
    <dgm:cxn modelId="{501BE11D-9746-4B58-A6B3-685870125FBB}" type="presParOf" srcId="{55C16346-2C20-4F23-AB06-0998FFCA2343}" destId="{98E8D3F7-FDC8-4C9F-B15D-BA2A76202E22}" srcOrd="0" destOrd="0" presId="urn:microsoft.com/office/officeart/2005/8/layout/vList2"/>
    <dgm:cxn modelId="{9AC04B01-0E6D-4EEE-A364-95C906789B14}" type="presParOf" srcId="{55C16346-2C20-4F23-AB06-0998FFCA2343}" destId="{FBEE4BC9-20F4-4B4F-92F9-3D05AFC30219}" srcOrd="1" destOrd="0" presId="urn:microsoft.com/office/officeart/2005/8/layout/vList2"/>
    <dgm:cxn modelId="{A920DE2E-268F-436B-B697-DC353EA2209C}" type="presParOf" srcId="{55C16346-2C20-4F23-AB06-0998FFCA2343}" destId="{2D35E825-7DD1-4DEE-812C-CE347F5490CE}" srcOrd="2" destOrd="0" presId="urn:microsoft.com/office/officeart/2005/8/layout/vList2"/>
    <dgm:cxn modelId="{11AE9365-67E4-434D-8DE2-416A02FFE4E9}" type="presParOf" srcId="{55C16346-2C20-4F23-AB06-0998FFCA2343}" destId="{1F0EF2C3-1711-4B65-A16C-0DE6ED064E96}" srcOrd="3" destOrd="0" presId="urn:microsoft.com/office/officeart/2005/8/layout/vList2"/>
    <dgm:cxn modelId="{05FA90C8-AEF6-409B-8135-8461E7B05E8D}" type="presParOf" srcId="{55C16346-2C20-4F23-AB06-0998FFCA2343}" destId="{93C28EBD-B3AD-4552-A6F5-1E1586548F2C}" srcOrd="4" destOrd="0" presId="urn:microsoft.com/office/officeart/2005/8/layout/vList2"/>
    <dgm:cxn modelId="{41711F57-BE83-4587-B24E-B93081F82F6B}" type="presParOf" srcId="{55C16346-2C20-4F23-AB06-0998FFCA2343}" destId="{65C5C056-7355-4760-8B90-7E8E6E313DA0}" srcOrd="5" destOrd="0" presId="urn:microsoft.com/office/officeart/2005/8/layout/vList2"/>
    <dgm:cxn modelId="{612BBC16-F6AF-415A-B8B5-6DC0B5B61A33}" type="presParOf" srcId="{55C16346-2C20-4F23-AB06-0998FFCA2343}" destId="{2C2338E7-C3B4-429D-9363-DB3563DE6D8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2817BF-7BB5-4AD4-8C47-0BCE44478760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F6AD85-01FB-484E-BE5A-667B62102735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 детям дали всех способностей поровну, и лишь некоторых из них чуть больше, чтоб каждый нашёл своё место в жизни…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8BF15-3D68-4177-91DF-A7ED23050E22}" type="parTrans" cxnId="{5E6A65C9-746A-4438-B4B1-67B9349A63DF}">
      <dgm:prSet/>
      <dgm:spPr/>
      <dgm:t>
        <a:bodyPr/>
        <a:lstStyle/>
        <a:p>
          <a:endParaRPr lang="ru-RU"/>
        </a:p>
      </dgm:t>
    </dgm:pt>
    <dgm:pt modelId="{A1A12759-D593-4DEE-90E8-9CA74C22F021}" type="sibTrans" cxnId="{5E6A65C9-746A-4438-B4B1-67B9349A63DF}">
      <dgm:prSet/>
      <dgm:spPr/>
      <dgm:t>
        <a:bodyPr/>
        <a:lstStyle/>
        <a:p>
          <a:endParaRPr lang="ru-RU"/>
        </a:p>
      </dgm:t>
    </dgm:pt>
    <dgm:pt modelId="{B572AE39-6ED8-4F8C-A594-0316795F4514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Одарённого ребёнка наделили тяжким грузом великой способности, из-за которой нести остальные должны помогать взрослые!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954F84-FE90-480A-B205-9EEE7CE40C32}" type="parTrans" cxnId="{3E41ED55-EEDA-45D4-B400-4F9CBCC737FD}">
      <dgm:prSet/>
      <dgm:spPr/>
      <dgm:t>
        <a:bodyPr/>
        <a:lstStyle/>
        <a:p>
          <a:endParaRPr lang="ru-RU"/>
        </a:p>
      </dgm:t>
    </dgm:pt>
    <dgm:pt modelId="{510FE367-965A-43B0-A4A8-9A0306A3FF35}" type="sibTrans" cxnId="{3E41ED55-EEDA-45D4-B400-4F9CBCC737FD}">
      <dgm:prSet/>
      <dgm:spPr/>
      <dgm:t>
        <a:bodyPr/>
        <a:lstStyle/>
        <a:p>
          <a:endParaRPr lang="ru-RU"/>
        </a:p>
      </dgm:t>
    </dgm:pt>
    <dgm:pt modelId="{4A7089A1-5230-4556-B856-729A76F55CBD}" type="pres">
      <dgm:prSet presAssocID="{9B2817BF-7BB5-4AD4-8C47-0BCE4447876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72B17-9848-4C4C-8F64-D7A90978D3B2}" type="pres">
      <dgm:prSet presAssocID="{EFF6AD85-01FB-484E-BE5A-667B62102735}" presName="circle1" presStyleLbl="node1" presStyleIdx="0" presStyleCnt="2"/>
      <dgm:spPr/>
    </dgm:pt>
    <dgm:pt modelId="{80C7457A-FD74-4DB0-A1D8-CC024531E836}" type="pres">
      <dgm:prSet presAssocID="{EFF6AD85-01FB-484E-BE5A-667B62102735}" presName="space" presStyleCnt="0"/>
      <dgm:spPr/>
    </dgm:pt>
    <dgm:pt modelId="{8C963F46-777B-4E47-B462-31B9EEC7FD42}" type="pres">
      <dgm:prSet presAssocID="{EFF6AD85-01FB-484E-BE5A-667B62102735}" presName="rect1" presStyleLbl="alignAcc1" presStyleIdx="0" presStyleCnt="2"/>
      <dgm:spPr/>
      <dgm:t>
        <a:bodyPr/>
        <a:lstStyle/>
        <a:p>
          <a:endParaRPr lang="ru-RU"/>
        </a:p>
      </dgm:t>
    </dgm:pt>
    <dgm:pt modelId="{DCDC00B2-1078-4AF8-9101-9BF97663CBFC}" type="pres">
      <dgm:prSet presAssocID="{B572AE39-6ED8-4F8C-A594-0316795F4514}" presName="vertSpace2" presStyleLbl="node1" presStyleIdx="0" presStyleCnt="2"/>
      <dgm:spPr/>
    </dgm:pt>
    <dgm:pt modelId="{CF584311-DDEF-4ACE-B2D3-A8EDD13DDA59}" type="pres">
      <dgm:prSet presAssocID="{B572AE39-6ED8-4F8C-A594-0316795F4514}" presName="circle2" presStyleLbl="node1" presStyleIdx="1" presStyleCnt="2"/>
      <dgm:spPr/>
    </dgm:pt>
    <dgm:pt modelId="{20FE15A5-48AC-41CE-B114-740C1F86D669}" type="pres">
      <dgm:prSet presAssocID="{B572AE39-6ED8-4F8C-A594-0316795F4514}" presName="rect2" presStyleLbl="alignAcc1" presStyleIdx="1" presStyleCnt="2"/>
      <dgm:spPr/>
      <dgm:t>
        <a:bodyPr/>
        <a:lstStyle/>
        <a:p>
          <a:endParaRPr lang="ru-RU"/>
        </a:p>
      </dgm:t>
    </dgm:pt>
    <dgm:pt modelId="{E5C51D09-634A-410C-B1CA-2401DC83B70D}" type="pres">
      <dgm:prSet presAssocID="{EFF6AD85-01FB-484E-BE5A-667B6210273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9BE9D-AFC1-4716-826D-4FB434681C34}" type="pres">
      <dgm:prSet presAssocID="{B572AE39-6ED8-4F8C-A594-0316795F4514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0393F-A23B-474E-B62B-3131E71C5BCA}" type="presOf" srcId="{B572AE39-6ED8-4F8C-A594-0316795F4514}" destId="{20FE15A5-48AC-41CE-B114-740C1F86D669}" srcOrd="0" destOrd="0" presId="urn:microsoft.com/office/officeart/2005/8/layout/target3"/>
    <dgm:cxn modelId="{5E6A65C9-746A-4438-B4B1-67B9349A63DF}" srcId="{9B2817BF-7BB5-4AD4-8C47-0BCE44478760}" destId="{EFF6AD85-01FB-484E-BE5A-667B62102735}" srcOrd="0" destOrd="0" parTransId="{FD58BF15-3D68-4177-91DF-A7ED23050E22}" sibTransId="{A1A12759-D593-4DEE-90E8-9CA74C22F021}"/>
    <dgm:cxn modelId="{81F205CC-EC9F-4A9B-9FBB-18DB775BB036}" type="presOf" srcId="{9B2817BF-7BB5-4AD4-8C47-0BCE44478760}" destId="{4A7089A1-5230-4556-B856-729A76F55CBD}" srcOrd="0" destOrd="0" presId="urn:microsoft.com/office/officeart/2005/8/layout/target3"/>
    <dgm:cxn modelId="{2072D767-5C72-42DB-B0AB-D8CB5BB30803}" type="presOf" srcId="{EFF6AD85-01FB-484E-BE5A-667B62102735}" destId="{E5C51D09-634A-410C-B1CA-2401DC83B70D}" srcOrd="1" destOrd="0" presId="urn:microsoft.com/office/officeart/2005/8/layout/target3"/>
    <dgm:cxn modelId="{3E41ED55-EEDA-45D4-B400-4F9CBCC737FD}" srcId="{9B2817BF-7BB5-4AD4-8C47-0BCE44478760}" destId="{B572AE39-6ED8-4F8C-A594-0316795F4514}" srcOrd="1" destOrd="0" parTransId="{A0954F84-FE90-480A-B205-9EEE7CE40C32}" sibTransId="{510FE367-965A-43B0-A4A8-9A0306A3FF35}"/>
    <dgm:cxn modelId="{1F353386-5887-4928-BD60-9A1EFBEE6077}" type="presOf" srcId="{EFF6AD85-01FB-484E-BE5A-667B62102735}" destId="{8C963F46-777B-4E47-B462-31B9EEC7FD42}" srcOrd="0" destOrd="0" presId="urn:microsoft.com/office/officeart/2005/8/layout/target3"/>
    <dgm:cxn modelId="{976A50B5-91A7-4B80-9368-0A908A86C68E}" type="presOf" srcId="{B572AE39-6ED8-4F8C-A594-0316795F4514}" destId="{DBE9BE9D-AFC1-4716-826D-4FB434681C34}" srcOrd="1" destOrd="0" presId="urn:microsoft.com/office/officeart/2005/8/layout/target3"/>
    <dgm:cxn modelId="{EB65B7F5-ACFE-4BAD-8CE0-B16CA80F722C}" type="presParOf" srcId="{4A7089A1-5230-4556-B856-729A76F55CBD}" destId="{D7772B17-9848-4C4C-8F64-D7A90978D3B2}" srcOrd="0" destOrd="0" presId="urn:microsoft.com/office/officeart/2005/8/layout/target3"/>
    <dgm:cxn modelId="{EB51B11F-4FB6-4F25-AE23-F398FE81502B}" type="presParOf" srcId="{4A7089A1-5230-4556-B856-729A76F55CBD}" destId="{80C7457A-FD74-4DB0-A1D8-CC024531E836}" srcOrd="1" destOrd="0" presId="urn:microsoft.com/office/officeart/2005/8/layout/target3"/>
    <dgm:cxn modelId="{8116B5F3-6A8F-4D64-ADA3-27FCCA807C05}" type="presParOf" srcId="{4A7089A1-5230-4556-B856-729A76F55CBD}" destId="{8C963F46-777B-4E47-B462-31B9EEC7FD42}" srcOrd="2" destOrd="0" presId="urn:microsoft.com/office/officeart/2005/8/layout/target3"/>
    <dgm:cxn modelId="{CC8147E7-3953-4389-9AE7-00365D1CFBC8}" type="presParOf" srcId="{4A7089A1-5230-4556-B856-729A76F55CBD}" destId="{DCDC00B2-1078-4AF8-9101-9BF97663CBFC}" srcOrd="3" destOrd="0" presId="urn:microsoft.com/office/officeart/2005/8/layout/target3"/>
    <dgm:cxn modelId="{C10C83D8-485E-4FCF-9A94-6E0E7389194D}" type="presParOf" srcId="{4A7089A1-5230-4556-B856-729A76F55CBD}" destId="{CF584311-DDEF-4ACE-B2D3-A8EDD13DDA59}" srcOrd="4" destOrd="0" presId="urn:microsoft.com/office/officeart/2005/8/layout/target3"/>
    <dgm:cxn modelId="{B5F6B915-6467-4654-9F73-D82F4ABD3E07}" type="presParOf" srcId="{4A7089A1-5230-4556-B856-729A76F55CBD}" destId="{20FE15A5-48AC-41CE-B114-740C1F86D669}" srcOrd="5" destOrd="0" presId="urn:microsoft.com/office/officeart/2005/8/layout/target3"/>
    <dgm:cxn modelId="{79367EF3-1923-4141-9DD5-30D3D2FC9093}" type="presParOf" srcId="{4A7089A1-5230-4556-B856-729A76F55CBD}" destId="{E5C51D09-634A-410C-B1CA-2401DC83B70D}" srcOrd="6" destOrd="0" presId="urn:microsoft.com/office/officeart/2005/8/layout/target3"/>
    <dgm:cxn modelId="{B5C91915-BE22-4E03-BADD-7BBE489A1132}" type="presParOf" srcId="{4A7089A1-5230-4556-B856-729A76F55CBD}" destId="{DBE9BE9D-AFC1-4716-826D-4FB434681C34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D81CD-B48C-4B2C-B44D-A7AA0D4BD15B}">
      <dsp:nvSpPr>
        <dsp:cNvPr id="0" name=""/>
        <dsp:cNvSpPr/>
      </dsp:nvSpPr>
      <dsp:spPr>
        <a:xfrm>
          <a:off x="868378" y="0"/>
          <a:ext cx="5760640" cy="5760640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32D46-CE0F-4A5F-AC28-79B328171B62}">
      <dsp:nvSpPr>
        <dsp:cNvPr id="0" name=""/>
        <dsp:cNvSpPr/>
      </dsp:nvSpPr>
      <dsp:spPr>
        <a:xfrm>
          <a:off x="3748698" y="576626"/>
          <a:ext cx="3744416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Исследовательско</a:t>
          </a:r>
          <a:r>
            <a:rPr lang="ru-RU" sz="2400" b="1" kern="1200" dirty="0" smtClean="0"/>
            <a:t>-диагностический</a:t>
          </a:r>
          <a:endParaRPr lang="ru-RU" sz="2400" kern="1200" dirty="0"/>
        </a:p>
      </dsp:txBody>
      <dsp:txXfrm>
        <a:off x="3798679" y="626607"/>
        <a:ext cx="3644454" cy="923901"/>
      </dsp:txXfrm>
    </dsp:sp>
    <dsp:sp modelId="{3FDA2000-413E-4CDD-AB1A-C855C5128AD3}">
      <dsp:nvSpPr>
        <dsp:cNvPr id="0" name=""/>
        <dsp:cNvSpPr/>
      </dsp:nvSpPr>
      <dsp:spPr>
        <a:xfrm>
          <a:off x="3748698" y="1728473"/>
          <a:ext cx="3744416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Прогностический</a:t>
          </a:r>
          <a:endParaRPr lang="ru-RU" sz="2400" kern="1200"/>
        </a:p>
      </dsp:txBody>
      <dsp:txXfrm>
        <a:off x="3798679" y="1778454"/>
        <a:ext cx="3644454" cy="923901"/>
      </dsp:txXfrm>
    </dsp:sp>
    <dsp:sp modelId="{B27603A2-D2CD-4145-ACB5-410B8656880E}">
      <dsp:nvSpPr>
        <dsp:cNvPr id="0" name=""/>
        <dsp:cNvSpPr/>
      </dsp:nvSpPr>
      <dsp:spPr>
        <a:xfrm>
          <a:off x="3748698" y="2880319"/>
          <a:ext cx="3744416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Экспериментально-практический</a:t>
          </a:r>
          <a:endParaRPr lang="ru-RU" sz="2400" kern="1200"/>
        </a:p>
      </dsp:txBody>
      <dsp:txXfrm>
        <a:off x="3798679" y="2930300"/>
        <a:ext cx="3644454" cy="923901"/>
      </dsp:txXfrm>
    </dsp:sp>
    <dsp:sp modelId="{B5DCEF85-0036-41E7-819B-A457822DFAA3}">
      <dsp:nvSpPr>
        <dsp:cNvPr id="0" name=""/>
        <dsp:cNvSpPr/>
      </dsp:nvSpPr>
      <dsp:spPr>
        <a:xfrm>
          <a:off x="3748698" y="4032166"/>
          <a:ext cx="3744416" cy="10238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Аналитико-рефлексивный</a:t>
          </a:r>
          <a:endParaRPr lang="ru-RU" sz="2400" kern="1200"/>
        </a:p>
      </dsp:txBody>
      <dsp:txXfrm>
        <a:off x="3798679" y="4082147"/>
        <a:ext cx="3644454" cy="923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E34A5-667C-4E42-9132-63E6EBCCCC3A}">
      <dsp:nvSpPr>
        <dsp:cNvPr id="0" name=""/>
        <dsp:cNvSpPr/>
      </dsp:nvSpPr>
      <dsp:spPr>
        <a:xfrm>
          <a:off x="0" y="88006"/>
          <a:ext cx="6777317" cy="1439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понимание психолого-педагогических проблем творчества, овладение методами и приемами развития креативности воспитанников;</a:t>
          </a:r>
          <a:endParaRPr lang="ru-RU" sz="2000" kern="1200"/>
        </a:p>
      </dsp:txBody>
      <dsp:txXfrm>
        <a:off x="70251" y="158257"/>
        <a:ext cx="6636815" cy="1298597"/>
      </dsp:txXfrm>
    </dsp:sp>
    <dsp:sp modelId="{64FA0C81-0E35-45C7-AEAF-7C5B2E0B5092}">
      <dsp:nvSpPr>
        <dsp:cNvPr id="0" name=""/>
        <dsp:cNvSpPr/>
      </dsp:nvSpPr>
      <dsp:spPr>
        <a:xfrm>
          <a:off x="0" y="1584706"/>
          <a:ext cx="6777317" cy="14390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овладение методами определения склонностей и способностей детей; оценивания развития общей одаренности ребенка; оценивания специфичной одаренности;</a:t>
          </a:r>
          <a:endParaRPr lang="ru-RU" sz="2000" kern="1200"/>
        </a:p>
      </dsp:txBody>
      <dsp:txXfrm>
        <a:off x="70251" y="1654957"/>
        <a:ext cx="6636815" cy="1298597"/>
      </dsp:txXfrm>
    </dsp:sp>
    <dsp:sp modelId="{159BD888-23AC-4A2C-B723-26710A74DB97}">
      <dsp:nvSpPr>
        <dsp:cNvPr id="0" name=""/>
        <dsp:cNvSpPr/>
      </dsp:nvSpPr>
      <dsp:spPr>
        <a:xfrm>
          <a:off x="0" y="3081406"/>
          <a:ext cx="6777317" cy="14390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мотивационная готовность к такой работе и уровень развития собственного творческого потенциала;</a:t>
          </a:r>
          <a:endParaRPr lang="ru-RU" sz="2000" kern="1200"/>
        </a:p>
      </dsp:txBody>
      <dsp:txXfrm>
        <a:off x="70251" y="3151657"/>
        <a:ext cx="6636815" cy="12985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1FDAD-919B-426C-9784-5DBAA4B4B64C}">
      <dsp:nvSpPr>
        <dsp:cNvPr id="0" name=""/>
        <dsp:cNvSpPr/>
      </dsp:nvSpPr>
      <dsp:spPr>
        <a:xfrm>
          <a:off x="720067" y="0"/>
          <a:ext cx="8018090" cy="6858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DA160-84F9-4AAD-AB2A-632B266D6F4E}">
      <dsp:nvSpPr>
        <dsp:cNvPr id="0" name=""/>
        <dsp:cNvSpPr/>
      </dsp:nvSpPr>
      <dsp:spPr>
        <a:xfrm>
          <a:off x="4721" y="2057400"/>
          <a:ext cx="2270748" cy="2743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творческой группы</a:t>
          </a:r>
          <a:endParaRPr lang="ru-RU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570" y="2168249"/>
        <a:ext cx="2049050" cy="2521502"/>
      </dsp:txXfrm>
    </dsp:sp>
    <dsp:sp modelId="{6E46084A-566C-49B9-988B-52716F378421}">
      <dsp:nvSpPr>
        <dsp:cNvPr id="0" name=""/>
        <dsp:cNvSpPr/>
      </dsp:nvSpPr>
      <dsp:spPr>
        <a:xfrm>
          <a:off x="2358263" y="2110151"/>
          <a:ext cx="2270748" cy="2743200"/>
        </a:xfrm>
        <a:prstGeom prst="roundRect">
          <a:avLst/>
        </a:prstGeom>
        <a:solidFill>
          <a:schemeClr val="accent5">
            <a:hueOff val="122602"/>
            <a:satOff val="0"/>
            <a:lumOff val="-3464"/>
            <a:alphaOff val="0"/>
          </a:schemeClr>
        </a:solidFill>
        <a:ln>
          <a:noFill/>
        </a:ln>
        <a:effectLst>
          <a:glow rad="63500">
            <a:schemeClr val="accent5">
              <a:hueOff val="122602"/>
              <a:satOff val="0"/>
              <a:lumOff val="-3464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 сопровождения</a:t>
          </a:r>
          <a:endParaRPr lang="ru-RU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9112" y="2221000"/>
        <a:ext cx="2049050" cy="2521502"/>
      </dsp:txXfrm>
    </dsp:sp>
    <dsp:sp modelId="{94833C6D-3C08-4AB7-B1A1-C57C92CD028B}">
      <dsp:nvSpPr>
        <dsp:cNvPr id="0" name=""/>
        <dsp:cNvSpPr/>
      </dsp:nvSpPr>
      <dsp:spPr>
        <a:xfrm>
          <a:off x="4773292" y="2057400"/>
          <a:ext cx="2270748" cy="2743200"/>
        </a:xfrm>
        <a:prstGeom prst="roundRect">
          <a:avLst/>
        </a:prstGeom>
        <a:solidFill>
          <a:schemeClr val="accent5">
            <a:hueOff val="245204"/>
            <a:satOff val="0"/>
            <a:lumOff val="-6929"/>
            <a:alphaOff val="0"/>
          </a:schemeClr>
        </a:solidFill>
        <a:ln>
          <a:noFill/>
        </a:ln>
        <a:effectLst>
          <a:glow rad="63500">
            <a:schemeClr val="accent5">
              <a:hueOff val="245204"/>
              <a:satOff val="0"/>
              <a:lumOff val="-6929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Просветительская деятельность</a:t>
          </a:r>
          <a:endParaRPr lang="ru-RU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84141" y="2168249"/>
        <a:ext cx="2049050" cy="2521502"/>
      </dsp:txXfrm>
    </dsp:sp>
    <dsp:sp modelId="{D8E9FC4C-F8CB-49B7-A603-F0D77308E907}">
      <dsp:nvSpPr>
        <dsp:cNvPr id="0" name=""/>
        <dsp:cNvSpPr/>
      </dsp:nvSpPr>
      <dsp:spPr>
        <a:xfrm>
          <a:off x="7157578" y="2057400"/>
          <a:ext cx="2270748" cy="2743200"/>
        </a:xfrm>
        <a:prstGeom prst="roundRect">
          <a:avLst/>
        </a:prstGeom>
        <a:solidFill>
          <a:schemeClr val="accent5">
            <a:hueOff val="367807"/>
            <a:satOff val="0"/>
            <a:lumOff val="-10393"/>
            <a:alphaOff val="0"/>
          </a:schemeClr>
        </a:solidFill>
        <a:ln>
          <a:noFill/>
        </a:ln>
        <a:effectLst>
          <a:glow rad="63500">
            <a:schemeClr val="accent5">
              <a:hueOff val="367807"/>
              <a:satOff val="0"/>
              <a:lumOff val="-10393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Обучение взаимодействию с одарёнными детьми</a:t>
          </a:r>
          <a:endParaRPr lang="ru-RU" sz="1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68427" y="2168249"/>
        <a:ext cx="2049050" cy="2521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8D3F7-FDC8-4C9F-B15D-BA2A76202E22}">
      <dsp:nvSpPr>
        <dsp:cNvPr id="0" name=""/>
        <dsp:cNvSpPr/>
      </dsp:nvSpPr>
      <dsp:spPr>
        <a:xfrm>
          <a:off x="0" y="1659"/>
          <a:ext cx="4282065" cy="12045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Пристальное внимание к особенностям развития ребенка.</a:t>
          </a:r>
          <a:endParaRPr lang="ru-RU" sz="1700" kern="1200" dirty="0"/>
        </a:p>
      </dsp:txBody>
      <dsp:txXfrm>
        <a:off x="58803" y="60462"/>
        <a:ext cx="4164459" cy="1086982"/>
      </dsp:txXfrm>
    </dsp:sp>
    <dsp:sp modelId="{2D35E825-7DD1-4DEE-812C-CE347F5490CE}">
      <dsp:nvSpPr>
        <dsp:cNvPr id="0" name=""/>
        <dsp:cNvSpPr/>
      </dsp:nvSpPr>
      <dsp:spPr>
        <a:xfrm>
          <a:off x="0" y="1255207"/>
          <a:ext cx="4282065" cy="1204588"/>
        </a:xfrm>
        <a:prstGeom prst="roundRect">
          <a:avLst/>
        </a:prstGeom>
        <a:solidFill>
          <a:schemeClr val="accent4">
            <a:hueOff val="-1500215"/>
            <a:satOff val="0"/>
            <a:lumOff val="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/>
            <a:t>Создание благоприятной психологической атмосферы в семье, проявление искренней и разумной любви к ребенку.</a:t>
          </a:r>
          <a:endParaRPr lang="ru-RU" sz="1700" kern="1200" dirty="0"/>
        </a:p>
      </dsp:txBody>
      <dsp:txXfrm>
        <a:off x="58803" y="1314010"/>
        <a:ext cx="4164459" cy="1086982"/>
      </dsp:txXfrm>
    </dsp:sp>
    <dsp:sp modelId="{93C28EBD-B3AD-4552-A6F5-1E1586548F2C}">
      <dsp:nvSpPr>
        <dsp:cNvPr id="0" name=""/>
        <dsp:cNvSpPr/>
      </dsp:nvSpPr>
      <dsp:spPr>
        <a:xfrm>
          <a:off x="0" y="2508755"/>
          <a:ext cx="4282065" cy="1204588"/>
        </a:xfrm>
        <a:prstGeom prst="roundRect">
          <a:avLst/>
        </a:prstGeom>
        <a:solidFill>
          <a:schemeClr val="accent4">
            <a:hueOff val="-3000431"/>
            <a:satOff val="0"/>
            <a:lumOff val="10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Содействие развитию личности ребенка и его таланта.</a:t>
          </a:r>
          <a:endParaRPr lang="ru-RU" sz="1700" kern="1200"/>
        </a:p>
      </dsp:txBody>
      <dsp:txXfrm>
        <a:off x="58803" y="2567558"/>
        <a:ext cx="4164459" cy="1086982"/>
      </dsp:txXfrm>
    </dsp:sp>
    <dsp:sp modelId="{2C2338E7-C3B4-429D-9363-DB3563DE6D8B}">
      <dsp:nvSpPr>
        <dsp:cNvPr id="0" name=""/>
        <dsp:cNvSpPr/>
      </dsp:nvSpPr>
      <dsp:spPr>
        <a:xfrm>
          <a:off x="0" y="3762304"/>
          <a:ext cx="4282065" cy="1204588"/>
        </a:xfrm>
        <a:prstGeom prst="roundRect">
          <a:avLst/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smtClean="0"/>
            <a:t>Повышение уровня педагогической и психологической компетентности родителей в отношении одаренных детей.</a:t>
          </a:r>
          <a:endParaRPr lang="ru-RU" sz="1700" kern="1200"/>
        </a:p>
      </dsp:txBody>
      <dsp:txXfrm>
        <a:off x="58803" y="3821107"/>
        <a:ext cx="4164459" cy="10869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72B17-9848-4C4C-8F64-D7A90978D3B2}">
      <dsp:nvSpPr>
        <dsp:cNvPr id="0" name=""/>
        <dsp:cNvSpPr/>
      </dsp:nvSpPr>
      <dsp:spPr>
        <a:xfrm>
          <a:off x="0" y="0"/>
          <a:ext cx="4968552" cy="496855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63F46-777B-4E47-B462-31B9EEC7FD42}">
      <dsp:nvSpPr>
        <dsp:cNvPr id="0" name=""/>
        <dsp:cNvSpPr/>
      </dsp:nvSpPr>
      <dsp:spPr>
        <a:xfrm>
          <a:off x="2484276" y="0"/>
          <a:ext cx="5940660" cy="49685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Всем детям дали всех способностей поровну, и лишь некоторых из них чуть больше, чтоб каждый нашёл своё место в жизни…</a:t>
          </a:r>
          <a:endParaRPr lang="ru-RU" sz="3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4276" y="0"/>
        <a:ext cx="5940660" cy="2360062"/>
      </dsp:txXfrm>
    </dsp:sp>
    <dsp:sp modelId="{CF584311-DDEF-4ACE-B2D3-A8EDD13DDA59}">
      <dsp:nvSpPr>
        <dsp:cNvPr id="0" name=""/>
        <dsp:cNvSpPr/>
      </dsp:nvSpPr>
      <dsp:spPr>
        <a:xfrm>
          <a:off x="1304244" y="2360062"/>
          <a:ext cx="2360062" cy="236006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500646"/>
            <a:satOff val="0"/>
            <a:lumOff val="1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E15A5-48AC-41CE-B114-740C1F86D669}">
      <dsp:nvSpPr>
        <dsp:cNvPr id="0" name=""/>
        <dsp:cNvSpPr/>
      </dsp:nvSpPr>
      <dsp:spPr>
        <a:xfrm>
          <a:off x="2484276" y="2360062"/>
          <a:ext cx="5940660" cy="23600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Одарённого ребёнка наделили тяжким грузом великой способности, из-за которой нести остальные должны помогать взрослые!</a:t>
          </a:r>
          <a:endParaRPr lang="ru-RU" sz="30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84276" y="2360062"/>
        <a:ext cx="5940660" cy="2360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FF388C"/>
                </a:solidFill>
              </a:rPr>
              <a:pPr/>
              <a:t>‹#›</a:t>
            </a:fld>
            <a:endParaRPr lang="ru-RU">
              <a:solidFill>
                <a:srgbClr val="FF388C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92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35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1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02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84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09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7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36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6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FF388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5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772400" cy="2664296"/>
          </a:xfrm>
          <a:prstGeom prst="flowChartMultidocument">
            <a:avLst/>
          </a:prstGeom>
          <a:solidFill>
            <a:schemeClr val="accent4">
              <a:lumMod val="75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Сопровождение детей дошкольного возраста с ярко выраженными способностями и одарённостью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3356992"/>
            <a:ext cx="3309803" cy="1692677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МБДОУ №65,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Методист-психолог</a:t>
            </a:r>
          </a:p>
          <a:p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 «ГНМЦ»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Сивова Анна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Сергеевна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89141213612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9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772816"/>
            <a:ext cx="3456384" cy="38164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сроки реализации программы;</a:t>
            </a:r>
          </a:p>
          <a:p>
            <a:pPr lvl="0"/>
            <a:r>
              <a:rPr lang="ru-RU" b="1" dirty="0"/>
              <a:t>сроки реализации каждого этапа;</a:t>
            </a:r>
          </a:p>
          <a:p>
            <a:pPr lvl="0"/>
            <a:r>
              <a:rPr lang="ru-RU" b="1" dirty="0"/>
              <a:t>прогнозируемые результаты;</a:t>
            </a:r>
          </a:p>
          <a:p>
            <a:pPr lvl="0"/>
            <a:r>
              <a:rPr lang="ru-RU" b="1" dirty="0"/>
              <a:t>критерии оценивания результатов по этапам работы;</a:t>
            </a:r>
          </a:p>
          <a:p>
            <a:r>
              <a:rPr lang="ru-RU" b="1" dirty="0"/>
              <a:t>условия реализации программы.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9428" y="644003"/>
            <a:ext cx="2332972" cy="699558"/>
          </a:xfrm>
        </p:spPr>
        <p:txBody>
          <a:bodyPr>
            <a:noAutofit/>
          </a:bodyPr>
          <a:lstStyle/>
          <a:p>
            <a:pPr lvl="0" algn="r"/>
            <a:r>
              <a:rPr lang="ru-RU" sz="2400" b="1" dirty="0" smtClean="0"/>
              <a:t>Ступени этапа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0" y="1196752"/>
            <a:ext cx="3579824" cy="4608512"/>
          </a:xfrm>
        </p:spPr>
        <p:txBody>
          <a:bodyPr>
            <a:no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Обзор имеющихся программ.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Изучение опыта работы дошкольных учреждений.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Изучение технологий, теоретических основ.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Подбор методик диагностики.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Подбор практических методических материалов.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Подготовка воспитателей и специалистов к реализации программы.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1800" b="1" dirty="0"/>
              <a:t>Обеспечение нормативно - правовой базы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800" b="1" dirty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6927" y="-204789"/>
            <a:ext cx="5754038" cy="151216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lvl="0">
              <a:spcBef>
                <a:spcPct val="0"/>
              </a:spcBef>
              <a:buNone/>
              <a:defRPr sz="2800" b="1"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Прогностический этап</a:t>
            </a:r>
          </a:p>
        </p:txBody>
      </p:sp>
    </p:spTree>
    <p:extLst>
      <p:ext uri="{BB962C8B-B14F-4D97-AF65-F5344CB8AC3E}">
        <p14:creationId xmlns:p14="http://schemas.microsoft.com/office/powerpoint/2010/main" val="793367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7312658" cy="126194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Критерии </a:t>
            </a:r>
            <a:r>
              <a:rPr lang="ru-RU" sz="2400" b="1" dirty="0"/>
              <a:t>повышения профессиональной компетентности воспитателей и </a:t>
            </a:r>
            <a:r>
              <a:rPr lang="ru-RU" sz="2400" b="1" dirty="0" smtClean="0"/>
              <a:t>специалистов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393952"/>
              </p:ext>
            </p:extLst>
          </p:nvPr>
        </p:nvGraphicFramePr>
        <p:xfrm>
          <a:off x="1043492" y="1700808"/>
          <a:ext cx="677731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5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16632"/>
            <a:ext cx="7384666" cy="191001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b="1" dirty="0"/>
              <a:t>Факторы, способствующие адаптации окружающей среды учреждения к особым потребностям детей с предпосылками одаренности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248472"/>
          </a:xfrm>
        </p:spPr>
        <p:txBody>
          <a:bodyPr anchor="ctr">
            <a:normAutofit fontScale="92500" lnSpcReduction="20000"/>
          </a:bodyPr>
          <a:lstStyle/>
          <a:p>
            <a:pPr lvl="0" algn="r"/>
            <a:r>
              <a:rPr lang="ru-RU" b="1" dirty="0" smtClean="0">
                <a:solidFill>
                  <a:srgbClr val="002060"/>
                </a:solidFill>
              </a:rPr>
              <a:t>развитие </a:t>
            </a:r>
            <a:r>
              <a:rPr lang="ru-RU" b="1" dirty="0">
                <a:solidFill>
                  <a:srgbClr val="002060"/>
                </a:solidFill>
              </a:rPr>
              <a:t>чувства защищенности у детей, отказ от высказываний оценок и критики в адрес ребенка;</a:t>
            </a:r>
          </a:p>
          <a:p>
            <a:pPr lvl="0" algn="r"/>
            <a:r>
              <a:rPr lang="ru-RU" b="1" dirty="0">
                <a:solidFill>
                  <a:srgbClr val="002060"/>
                </a:solidFill>
              </a:rPr>
              <a:t>обогащение окружающей среды самыми разнообразными новыми для ребенка всевозможными материалами и стимулами, представляемыми в полное распоряжение ребенка, с целью развития его любознательности;</a:t>
            </a:r>
          </a:p>
          <a:p>
            <a:pPr lvl="0" algn="r"/>
            <a:r>
              <a:rPr lang="ru-RU" b="1" dirty="0">
                <a:solidFill>
                  <a:srgbClr val="002060"/>
                </a:solidFill>
              </a:rPr>
              <a:t>использование личного примера творческого подхода к решению проблем;</a:t>
            </a:r>
          </a:p>
          <a:p>
            <a:pPr lvl="0" algn="r"/>
            <a:r>
              <a:rPr lang="ru-RU" b="1" dirty="0">
                <a:solidFill>
                  <a:srgbClr val="002060"/>
                </a:solidFill>
              </a:rPr>
              <a:t>предоставление ребенку возможности активно задавать вопросы;</a:t>
            </a:r>
          </a:p>
          <a:p>
            <a:pPr lvl="0" algn="r"/>
            <a:r>
              <a:rPr lang="ru-RU" b="1" dirty="0">
                <a:solidFill>
                  <a:srgbClr val="002060"/>
                </a:solidFill>
              </a:rPr>
              <a:t>отмена своей функции общего контроля, и предоставление более частой самостоятельности для выстраивания творческого процесса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30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58417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b="1" dirty="0"/>
              <a:t>Факторы, способствующие развитию детей с предпосылками одаренности в семьях воспитанников</a:t>
            </a:r>
            <a:r>
              <a:rPr lang="ru-RU" sz="2800" b="1" dirty="0" smtClean="0"/>
              <a:t>.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43492" y="2060848"/>
            <a:ext cx="7416940" cy="4248472"/>
          </a:xfrm>
        </p:spPr>
        <p:txBody>
          <a:bodyPr anchor="ctr">
            <a:normAutofit/>
          </a:bodyPr>
          <a:lstStyle/>
          <a:p>
            <a:pPr lvl="0" algn="r"/>
            <a:r>
              <a:rPr lang="ru-RU" b="1" dirty="0" smtClean="0"/>
              <a:t>Пристальное </a:t>
            </a:r>
            <a:r>
              <a:rPr lang="ru-RU" b="1" dirty="0"/>
              <a:t>внимание к особенностям развития ребенка.</a:t>
            </a:r>
          </a:p>
          <a:p>
            <a:pPr lvl="0" algn="r"/>
            <a:r>
              <a:rPr lang="ru-RU" b="1" dirty="0"/>
              <a:t>Создание благоприятной психологической атмосферы в семье, проявление искренней и разумной любви к ребенку.</a:t>
            </a:r>
          </a:p>
          <a:p>
            <a:pPr lvl="0" algn="r"/>
            <a:r>
              <a:rPr lang="ru-RU" b="1" dirty="0"/>
              <a:t>Содействие развитию личности ребенка и его таланта.</a:t>
            </a:r>
          </a:p>
          <a:p>
            <a:pPr lvl="0" algn="r"/>
            <a:r>
              <a:rPr lang="ru-RU" b="1" dirty="0"/>
              <a:t>Повышение уровня педагогической и психологической компетентности родителей в отношении одаренных детей.</a:t>
            </a:r>
          </a:p>
          <a:p>
            <a:pPr algn="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2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4752528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Ожидаемые результаты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256584"/>
          </a:xfrm>
        </p:spPr>
        <p:txBody>
          <a:bodyPr>
            <a:normAutofit fontScale="85000" lnSpcReduction="10000"/>
          </a:bodyPr>
          <a:lstStyle/>
          <a:p>
            <a:pPr lvl="0" algn="r"/>
            <a:r>
              <a:rPr lang="ru-RU" b="1" dirty="0" smtClean="0"/>
              <a:t>Создание </a:t>
            </a:r>
            <a:r>
              <a:rPr lang="ru-RU" b="1" dirty="0"/>
              <a:t>банка данных детей с предпосылками различных видов одаренности.</a:t>
            </a:r>
          </a:p>
          <a:p>
            <a:pPr lvl="0" algn="r"/>
            <a:r>
              <a:rPr lang="ru-RU" b="1" dirty="0"/>
              <a:t>Формирование банка технологий и программ ранней диагностики одаренных детей.</a:t>
            </a:r>
          </a:p>
          <a:p>
            <a:pPr lvl="0" algn="r"/>
            <a:r>
              <a:rPr lang="ru-RU" b="1" dirty="0"/>
              <a:t>Повышение уровня индивидуальных достижений детей в образовательных, творческих и других направлениях деятельности, к которым у них есть способности.</a:t>
            </a:r>
          </a:p>
          <a:p>
            <a:pPr lvl="0" algn="r"/>
            <a:r>
              <a:rPr lang="ru-RU" b="1" dirty="0"/>
              <a:t>Повышение уровня и качества овладения детьми задачами образовательной программы и социальными компетенциями.</a:t>
            </a:r>
          </a:p>
          <a:p>
            <a:pPr lvl="0" algn="r"/>
            <a:r>
              <a:rPr lang="ru-RU" b="1" dirty="0"/>
              <a:t>Высокая динамика развития продуктивного творческого мышления детей с общей одаренностью.</a:t>
            </a:r>
          </a:p>
          <a:p>
            <a:pPr lvl="0" algn="r"/>
            <a:r>
              <a:rPr lang="ru-RU" b="1" dirty="0"/>
              <a:t>Создание условий для сохранения и приумножения интеллектуального и творческого потенциала воспитанников.</a:t>
            </a:r>
          </a:p>
          <a:p>
            <a:pPr lvl="0" algn="r"/>
            <a:r>
              <a:rPr lang="ru-RU" b="1" dirty="0"/>
              <a:t>Увеличение числа педагогов, владеющих современными методами работы с одаренными детьми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953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37" y="1072451"/>
            <a:ext cx="7024744" cy="4698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Задачи: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8245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Составить </a:t>
            </a:r>
            <a:r>
              <a:rPr lang="ru-RU" b="1" dirty="0">
                <a:solidFill>
                  <a:srgbClr val="0070C0"/>
                </a:solidFill>
              </a:rPr>
              <a:t>индивидуальные планы развития детей с общей одаренностью для целенаправленного сопровождения их развития и отслеживания его </a:t>
            </a:r>
            <a:r>
              <a:rPr lang="ru-RU" b="1" dirty="0" smtClean="0">
                <a:solidFill>
                  <a:srgbClr val="0070C0"/>
                </a:solidFill>
              </a:rPr>
              <a:t>динамики.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Скоординировать и интегрировать деятельность специалистов в этом направлении.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Составить индивидуальную программу сопровождения ребенка в случае яркого проявление определенного вида </a:t>
            </a:r>
            <a:r>
              <a:rPr lang="ru-RU" b="1" dirty="0" smtClean="0">
                <a:solidFill>
                  <a:srgbClr val="0070C0"/>
                </a:solidFill>
              </a:rPr>
              <a:t>одаренности.</a:t>
            </a:r>
            <a:endParaRPr lang="ru-RU" b="1" dirty="0">
              <a:solidFill>
                <a:srgbClr val="0070C0"/>
              </a:solidFill>
            </a:endParaRP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Направить развитие детей в соответствии с типом одаренности через кружковую сеть.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Активизировать участие детей в городских мероприятиях.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Способствовать развитию и совершенствованию творческого продуктивного мышления у детей с признаками одаренности.</a:t>
            </a:r>
          </a:p>
          <a:p>
            <a:pPr lvl="0"/>
            <a:r>
              <a:rPr lang="ru-RU" b="1" dirty="0">
                <a:solidFill>
                  <a:srgbClr val="0070C0"/>
                </a:solidFill>
              </a:rPr>
              <a:t>Организовать совместную работу педагога – психолога, воспитателей и родителей по достижению положительного результата в развитии способностей детей.</a:t>
            </a:r>
          </a:p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>
            <a:off x="-8384" y="-204789"/>
            <a:ext cx="7532712" cy="151216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lvl="0">
              <a:spcBef>
                <a:spcPct val="0"/>
              </a:spcBef>
              <a:buNone/>
              <a:defRPr sz="2800" b="1">
                <a:solidFill>
                  <a:srgbClr val="7030A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ru-RU" dirty="0" smtClean="0"/>
              <a:t>Экспериментально-практический </a:t>
            </a:r>
            <a:r>
              <a:rPr lang="ru-RU" dirty="0"/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283311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07747"/>
              </p:ext>
            </p:extLst>
          </p:nvPr>
        </p:nvGraphicFramePr>
        <p:xfrm>
          <a:off x="-180528" y="0"/>
          <a:ext cx="943304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24744" cy="745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работа с педагогами </a:t>
            </a:r>
          </a:p>
        </p:txBody>
      </p:sp>
    </p:spTree>
    <p:extLst>
      <p:ext uri="{BB962C8B-B14F-4D97-AF65-F5344CB8AC3E}">
        <p14:creationId xmlns:p14="http://schemas.microsoft.com/office/powerpoint/2010/main" val="1010204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1FDAD-919B-426C-9784-5DBAA4B4B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671FDAD-919B-426C-9784-5DBAA4B4B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671FDAD-919B-426C-9784-5DBAA4B4B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671FDAD-919B-426C-9784-5DBAA4B4B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6DA160-84F9-4AAD-AB2A-632B266D6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F6DA160-84F9-4AAD-AB2A-632B266D6F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F6DA160-84F9-4AAD-AB2A-632B266D6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F6DA160-84F9-4AAD-AB2A-632B266D6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46084A-566C-49B9-988B-52716F378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E46084A-566C-49B9-988B-52716F3784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E46084A-566C-49B9-988B-52716F378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E46084A-566C-49B9-988B-52716F378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833C6D-3C08-4AB7-B1A1-C57C92CD0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94833C6D-3C08-4AB7-B1A1-C57C92CD0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94833C6D-3C08-4AB7-B1A1-C57C92CD0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4833C6D-3C08-4AB7-B1A1-C57C92CD0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9FC4C-F8CB-49B7-A603-F0D77308E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D8E9FC4C-F8CB-49B7-A603-F0D77308E9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8E9FC4C-F8CB-49B7-A603-F0D77308E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D8E9FC4C-F8CB-49B7-A603-F0D77308E9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4752528" cy="927794"/>
          </a:xfrm>
          <a:prstGeom prst="round2DiagRect">
            <a:avLst>
              <a:gd name="adj1" fmla="val 33093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Направления деятельности семьи в развитии и воспитании одаренного 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  <a:ea typeface="Times New Roman"/>
                <a:cs typeface="Times New Roman"/>
              </a:rPr>
              <a:t>ребенка</a:t>
            </a:r>
            <a:endParaRPr lang="ru-RU" sz="1800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0375686"/>
              </p:ext>
            </p:extLst>
          </p:nvPr>
        </p:nvGraphicFramePr>
        <p:xfrm>
          <a:off x="179512" y="1772816"/>
          <a:ext cx="4282065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940152" y="692696"/>
            <a:ext cx="2623669" cy="432048"/>
          </a:xfrm>
          <a:prstGeom prst="round2DiagRect">
            <a:avLst>
              <a:gd name="adj1" fmla="val 42321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Формы работы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572000" y="1124744"/>
            <a:ext cx="4464496" cy="5589240"/>
          </a:xfrm>
        </p:spPr>
        <p:txBody>
          <a:bodyPr>
            <a:noAutofit/>
          </a:bodyPr>
          <a:lstStyle/>
          <a:p>
            <a:pPr lvl="0" indent="-342900">
              <a:lnSpc>
                <a:spcPts val="22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Анкетирование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родителей с целью получения первичной информации о характере и направленности интересов, склонностей и способностей детей.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ts val="22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Родительское собрание “О талантливых детях, заботливым родителям”.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ts val="22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Совместное составление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индивидуального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плана или программы развития ребенка.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ts val="22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Памятки – рекомендации, папки передвижки, публикации.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lvl="0" indent="-342900">
              <a:lnSpc>
                <a:spcPts val="2200"/>
              </a:lnSpc>
              <a:buSzPts val="1000"/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Совместные проекты исследовательской деятельности детей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2200"/>
              </a:lnSpc>
              <a:buFont typeface="Wingdings" pitchFamily="2" charset="2"/>
              <a:buChar char="v"/>
            </a:pPr>
            <a:endParaRPr lang="ru-RU" sz="2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024744" cy="5291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E8D3F7-FDC8-4C9F-B15D-BA2A7620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98E8D3F7-FDC8-4C9F-B15D-BA2A7620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98E8D3F7-FDC8-4C9F-B15D-BA2A7620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98E8D3F7-FDC8-4C9F-B15D-BA2A7620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35E825-7DD1-4DEE-812C-CE347F54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2D35E825-7DD1-4DEE-812C-CE347F549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2D35E825-7DD1-4DEE-812C-CE347F54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2D35E825-7DD1-4DEE-812C-CE347F54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C28EBD-B3AD-4552-A6F5-1E1586548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93C28EBD-B3AD-4552-A6F5-1E1586548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93C28EBD-B3AD-4552-A6F5-1E1586548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93C28EBD-B3AD-4552-A6F5-1E1586548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2338E7-C3B4-429D-9363-DB3563DE6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2C2338E7-C3B4-429D-9363-DB3563DE6D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2C2338E7-C3B4-429D-9363-DB3563DE6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2C2338E7-C3B4-429D-9363-DB3563DE6D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02474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с детьми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3528392" cy="639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Формы работы с детьми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2132856"/>
            <a:ext cx="4354073" cy="472514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кружки по интересам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конкурсы, викторины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спортивные состязания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выставки прикладного искусства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индивидуальные выставки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исследования динамики развития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оформление индивидуальных портфолио руководителем кружка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проекты исследовательской и творческой деятельности детей под руководством руководителей кружков</a:t>
            </a:r>
          </a:p>
          <a:p>
            <a:r>
              <a:rPr lang="ru-RU" b="1" dirty="0">
                <a:solidFill>
                  <a:srgbClr val="002060"/>
                </a:solidFill>
              </a:rPr>
              <a:t>цикл занятий развития продуктивного творческого мышления по адаптированной программе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56792"/>
            <a:ext cx="3343749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Проблемы одарённых детей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52" y="2204864"/>
            <a:ext cx="4031304" cy="43204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Неприязнь </a:t>
            </a:r>
            <a:r>
              <a:rPr lang="ru-RU" b="1" dirty="0"/>
              <a:t>к </a:t>
            </a:r>
            <a:r>
              <a:rPr lang="ru-RU" b="1" dirty="0" smtClean="0"/>
              <a:t>саду/школе</a:t>
            </a:r>
          </a:p>
          <a:p>
            <a:pPr lvl="0"/>
            <a:r>
              <a:rPr lang="ru-RU" b="1" dirty="0" smtClean="0"/>
              <a:t>Игровые </a:t>
            </a:r>
            <a:r>
              <a:rPr lang="ru-RU" b="1" dirty="0"/>
              <a:t>интересы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b="1" dirty="0" err="1" smtClean="0"/>
              <a:t>Конформность</a:t>
            </a:r>
            <a:r>
              <a:rPr lang="ru-RU" b="1" dirty="0" smtClean="0"/>
              <a:t> </a:t>
            </a:r>
          </a:p>
          <a:p>
            <a:pPr lvl="0"/>
            <a:r>
              <a:rPr lang="ru-RU" b="1" dirty="0" smtClean="0"/>
              <a:t>Погружение в философские проблемы</a:t>
            </a:r>
            <a:r>
              <a:rPr lang="ru-RU" dirty="0" smtClean="0"/>
              <a:t>..</a:t>
            </a:r>
          </a:p>
          <a:p>
            <a:pPr lvl="0"/>
            <a:r>
              <a:rPr lang="ru-RU" b="1" dirty="0" smtClean="0"/>
              <a:t>Несоответствие </a:t>
            </a:r>
            <a:r>
              <a:rPr lang="ru-RU" b="1" dirty="0"/>
              <a:t>между физическим, интеллектуальным и социальным развитием</a:t>
            </a:r>
            <a:r>
              <a:rPr lang="ru-RU" dirty="0"/>
              <a:t>. </a:t>
            </a:r>
          </a:p>
          <a:p>
            <a:pPr lvl="0"/>
            <a:r>
              <a:rPr lang="ru-RU" b="1" dirty="0"/>
              <a:t>Стремление к совершенству</a:t>
            </a:r>
            <a:r>
              <a:rPr lang="ru-RU" dirty="0"/>
              <a:t>. </a:t>
            </a:r>
            <a:endParaRPr lang="ru-RU" dirty="0" smtClean="0"/>
          </a:p>
          <a:p>
            <a:pPr lvl="0"/>
            <a:r>
              <a:rPr lang="ru-RU" b="1" dirty="0" smtClean="0"/>
              <a:t>Потребность </a:t>
            </a:r>
            <a:r>
              <a:rPr lang="ru-RU" b="1" dirty="0"/>
              <a:t>во внимании взрослых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704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4400"/>
            <a:ext cx="6132513" cy="50292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32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856"/>
            <a:ext cx="3528510" cy="1838008"/>
          </a:xfrm>
          <a:prstGeom prst="horizontalScroll">
            <a:avLst>
              <a:gd name="adj" fmla="val 25000"/>
            </a:avLst>
          </a:prstGeom>
          <a:solidFill>
            <a:schemeClr val="accent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3456384" cy="4608512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Создание условий для построения воспитательно-образовательного процесса, направленного на продуктивное психическое, интеллектуальное, и творческое развитие одаренных детей, на реализацию и совершенствование их способностей.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838244" y="1556792"/>
            <a:ext cx="4857359" cy="496855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68580" indent="0" algn="r">
              <a:buNone/>
            </a:pPr>
            <a:r>
              <a:rPr lang="ru-RU" b="1" dirty="0">
                <a:solidFill>
                  <a:srgbClr val="FF0000"/>
                </a:solidFill>
              </a:rPr>
              <a:t>1. </a:t>
            </a:r>
            <a:r>
              <a:rPr lang="ru-RU" b="1" dirty="0">
                <a:solidFill>
                  <a:srgbClr val="7030A0"/>
                </a:solidFill>
              </a:rPr>
              <a:t>Разработать систему мониторинга и развития предпосылок одаренности у детей дошкольного возраста.</a:t>
            </a:r>
          </a:p>
          <a:p>
            <a:pPr marL="68580" indent="0" algn="r">
              <a:buNone/>
            </a:pP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ru-RU" b="1" dirty="0">
                <a:solidFill>
                  <a:srgbClr val="7030A0"/>
                </a:solidFill>
              </a:rPr>
              <a:t>. Выявить детей с предпосылками одаренности.</a:t>
            </a:r>
          </a:p>
          <a:p>
            <a:pPr marL="68580" indent="0" algn="r">
              <a:buNone/>
            </a:pP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7030A0"/>
                </a:solidFill>
              </a:rPr>
              <a:t>. Составить индивидуальные маршруты психолого-педагогического сопровождения одаренных детей.</a:t>
            </a:r>
          </a:p>
          <a:p>
            <a:pPr marL="68580" indent="0" algn="r">
              <a:buNone/>
            </a:pPr>
            <a:r>
              <a:rPr lang="ru-RU" b="1" dirty="0">
                <a:solidFill>
                  <a:srgbClr val="FF0000"/>
                </a:solidFill>
              </a:rPr>
              <a:t>4</a:t>
            </a:r>
            <a:r>
              <a:rPr lang="ru-RU" b="1" dirty="0">
                <a:solidFill>
                  <a:srgbClr val="7030A0"/>
                </a:solidFill>
              </a:rPr>
              <a:t>. Скоординировать и интегрировать деятельность специалистов и родителей в этом направлении.</a:t>
            </a:r>
          </a:p>
          <a:p>
            <a:pPr marL="68580" indent="0" algn="r">
              <a:buNone/>
            </a:pP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7030A0"/>
                </a:solidFill>
              </a:rPr>
              <a:t>. Разработать план мероприятий для развития </a:t>
            </a:r>
            <a:r>
              <a:rPr lang="ru-RU" b="1" dirty="0" smtClean="0">
                <a:solidFill>
                  <a:srgbClr val="7030A0"/>
                </a:solidFill>
              </a:rPr>
              <a:t>способностей </a:t>
            </a:r>
            <a:r>
              <a:rPr lang="ru-RU" b="1" dirty="0">
                <a:solidFill>
                  <a:srgbClr val="7030A0"/>
                </a:solidFill>
              </a:rPr>
              <a:t>воспитанников детского сада. </a:t>
            </a:r>
          </a:p>
          <a:p>
            <a:pPr marL="68580" indent="0" algn="r">
              <a:buNone/>
            </a:pP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-3123"/>
            <a:ext cx="3896816" cy="1844824"/>
          </a:xfrm>
          <a:prstGeom prst="horizontalScroll">
            <a:avLst>
              <a:gd name="adj" fmla="val 25000"/>
            </a:avLst>
          </a:prstGeom>
          <a:solidFill>
            <a:schemeClr val="accent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>
              <a:spcBef>
                <a:spcPct val="0"/>
              </a:spcBef>
              <a:buNone/>
              <a:defRPr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42524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3" y="2708476"/>
            <a:ext cx="7147128" cy="170216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1800" kern="0" dirty="0">
                <a:solidFill>
                  <a:sysClr val="windowText" lastClr="000000"/>
                </a:solidFill>
              </a:rPr>
              <a:t/>
            </a:r>
            <a:br>
              <a:rPr lang="ru-RU" sz="1800" kern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10896695"/>
              </p:ext>
            </p:extLst>
          </p:nvPr>
        </p:nvGraphicFramePr>
        <p:xfrm>
          <a:off x="395536" y="836712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62812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772B17-9848-4C4C-8F64-D7A90978D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7772B17-9848-4C4C-8F64-D7A90978D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963F46-777B-4E47-B462-31B9EEC7FD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8C963F46-777B-4E47-B462-31B9EEC7FD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584311-DDEF-4ACE-B2D3-A8EDD13DD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CF584311-DDEF-4ACE-B2D3-A8EDD13DD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E15A5-48AC-41CE-B114-740C1F86D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20FE15A5-48AC-41CE-B114-740C1F86D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024744" cy="1656184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Аналитико-рефлексивный этап</a:t>
            </a:r>
            <a:endParaRPr lang="ru-RU" sz="2800" b="1" dirty="0">
              <a:solidFill>
                <a:srgbClr val="703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03648" y="1772816"/>
            <a:ext cx="3744416" cy="783778"/>
          </a:xfr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latin typeface="+mj-lt"/>
                <a:ea typeface="+mj-ea"/>
                <a:cs typeface="+mj-cs"/>
              </a:rPr>
              <a:t>Задачами этого этапа является: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41720" y="2564904"/>
            <a:ext cx="6914655" cy="3600400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r"/>
            <a:r>
              <a:rPr lang="ru-RU" b="1" dirty="0">
                <a:solidFill>
                  <a:srgbClr val="0070C0"/>
                </a:solidFill>
              </a:rPr>
              <a:t>Анализ </a:t>
            </a:r>
            <a:r>
              <a:rPr lang="ru-RU" b="1" dirty="0">
                <a:solidFill>
                  <a:srgbClr val="0070C0"/>
                </a:solidFill>
              </a:rPr>
              <a:t>результатов диагностики.</a:t>
            </a:r>
          </a:p>
          <a:p>
            <a:pPr algn="r"/>
            <a:r>
              <a:rPr lang="ru-RU" b="1" dirty="0">
                <a:solidFill>
                  <a:srgbClr val="0070C0"/>
                </a:solidFill>
              </a:rPr>
              <a:t>Динамику развития детей с предпосылками одаренности.</a:t>
            </a:r>
          </a:p>
          <a:p>
            <a:pPr algn="r"/>
            <a:r>
              <a:rPr lang="ru-RU" b="1" dirty="0">
                <a:solidFill>
                  <a:srgbClr val="0070C0"/>
                </a:solidFill>
              </a:rPr>
              <a:t>Анализ и обобщение полученных результатов, их соответствие или не соответствие поставленным целям и задачам.</a:t>
            </a:r>
          </a:p>
          <a:p>
            <a:pPr algn="r"/>
            <a:r>
              <a:rPr lang="ru-RU" b="1" dirty="0">
                <a:solidFill>
                  <a:srgbClr val="0070C0"/>
                </a:solidFill>
              </a:rPr>
              <a:t>Предложения, рекомендации по дальнейшему совершенствованию данной работы и механизмов совершенствования управленческой деятельности и регулирования процесса реализации программы в целом.</a:t>
            </a:r>
          </a:p>
          <a:p>
            <a:pPr algn="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9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249864"/>
              </p:ext>
            </p:extLst>
          </p:nvPr>
        </p:nvGraphicFramePr>
        <p:xfrm>
          <a:off x="323528" y="908720"/>
          <a:ext cx="8619320" cy="594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09660"/>
                <a:gridCol w="4309660"/>
              </a:tblGrid>
              <a:tr h="366110">
                <a:tc>
                  <a:txBody>
                    <a:bodyPr/>
                    <a:lstStyle/>
                    <a:p>
                      <a:r>
                        <a:rPr lang="ru-RU" dirty="0" smtClean="0"/>
                        <a:t>Для администрации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Для педагогов</a:t>
                      </a:r>
                      <a:endParaRPr lang="ru-RU" dirty="0"/>
                    </a:p>
                  </a:txBody>
                  <a:tcPr/>
                </a:tc>
              </a:tr>
              <a:tr h="5583170">
                <a:tc>
                  <a:txBody>
                    <a:bodyPr/>
                    <a:lstStyle/>
                    <a:p>
                      <a:pPr marL="285750" lvl="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Разработать программу выявления, сопровождения, развития и поддержки одаренных детей. </a:t>
                      </a:r>
                    </a:p>
                    <a:p>
                      <a:pPr marL="285750" lvl="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Сформировать банк данных одаренных детей в ОУ.</a:t>
                      </a:r>
                    </a:p>
                    <a:p>
                      <a:pPr marL="285750" lvl="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обобщение и распространение лучших педагогических практик в работе с одаренными детьми. </a:t>
                      </a:r>
                    </a:p>
                    <a:p>
                      <a:pPr marL="285750" lvl="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Обеспечить консультационную, методическую, информационную помощь родителям одаренных детей.</a:t>
                      </a:r>
                    </a:p>
                    <a:p>
                      <a:pPr marL="285750" lvl="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Создать постоянно действующий раздел «Одаренные дети» на сайте образовательного учреждения.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выявление одаренных детей;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способностей во время НОД;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способностей в деятельности дополнительного образования;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условий успешности 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по индивидуальному плану с большими объемами учебных заданий согласно виду одарённости.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большей самостоятельности.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требование выполнения обычного задания в нескольких альтернативных вариантах.</a:t>
                      </a:r>
                    </a:p>
                    <a:p>
                      <a:pPr marL="285750" indent="-285750" fontAlgn="base">
                        <a:buFont typeface="Wingdings" pitchFamily="2" charset="2"/>
                        <a:buChar char="ü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уделение большего внимания физическому и/или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эмоционально-личностному развитию.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526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922354"/>
              </p:ext>
            </p:extLst>
          </p:nvPr>
        </p:nvGraphicFramePr>
        <p:xfrm>
          <a:off x="1042988" y="836713"/>
          <a:ext cx="6777038" cy="5451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88519"/>
                <a:gridCol w="3388519"/>
              </a:tblGrid>
              <a:tr h="1065718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Синквейн </a:t>
                      </a:r>
                      <a:endParaRPr lang="ru-RU" sz="3600" b="1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Что?</a:t>
                      </a:r>
                      <a:r>
                        <a:rPr lang="ru-RU" sz="2400" b="1" i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 (сегодняшняя тема)</a:t>
                      </a:r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06571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Какая? (характеризующие прилагательные)</a:t>
                      </a:r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06571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Что я могу сделать?</a:t>
                      </a:r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  <a:tr h="106571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itchFamily="18" charset="0"/>
                        </a:rPr>
                        <a:t>Фраза</a:t>
                      </a:r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50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159015"/>
              </p:ext>
            </p:extLst>
          </p:nvPr>
        </p:nvGraphicFramePr>
        <p:xfrm>
          <a:off x="-29197" y="1069263"/>
          <a:ext cx="8361493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136904" cy="1296144"/>
          </a:xfrm>
          <a:prstGeom prst="horizontalScroll">
            <a:avLst>
              <a:gd name="adj" fmla="val 224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ru-RU" b="1" i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Этапы сопровождения</a:t>
            </a:r>
            <a:endParaRPr lang="ru-RU" b="1" i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724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ru-RU" b="1" dirty="0">
                <a:solidFill>
                  <a:srgbClr val="FF0000"/>
                </a:solidFill>
              </a:rPr>
              <a:t>1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Работа с педагогами (беседы, заполнение экспертных листов на воспитанников, анализ результатов педагогического мониторинга или индивидуальных карт развития)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Работа с родителями (беседы, анкетирование)</a:t>
            </a:r>
          </a:p>
          <a:p>
            <a:pPr marL="6858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3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Работа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 детьми (наблюдение, тестирование, анализ продуктов детского творчества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764704"/>
            <a:ext cx="4752528" cy="1872208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b="1" dirty="0" err="1" smtClean="0">
                <a:solidFill>
                  <a:srgbClr val="7030A0"/>
                </a:solidFill>
              </a:rPr>
              <a:t>Исследовательско</a:t>
            </a:r>
            <a:r>
              <a:rPr lang="ru-RU" b="1" dirty="0" smtClean="0">
                <a:solidFill>
                  <a:srgbClr val="7030A0"/>
                </a:solidFill>
              </a:rPr>
              <a:t>-диагностический этап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99992" y="2780928"/>
            <a:ext cx="4227896" cy="309634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Цель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 получение первичной информации о характере и направленности интересов, склонностей и способностей детей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; 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Задачи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1. Разработать систему выявления одаренности воспитанников детского сада</a:t>
            </a:r>
          </a:p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2. Выявить детей с предпосылками одаренности.</a:t>
            </a:r>
          </a:p>
          <a:p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-19000"/>
            <a:ext cx="7488832" cy="1440160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 одарённости детей 2-3 лет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25564"/>
              </p:ext>
            </p:extLst>
          </p:nvPr>
        </p:nvGraphicFramePr>
        <p:xfrm>
          <a:off x="0" y="908723"/>
          <a:ext cx="9144001" cy="6163234"/>
        </p:xfrm>
        <a:graphic>
          <a:graphicData uri="http://schemas.openxmlformats.org/drawingml/2006/table">
            <a:tbl>
              <a:tblPr firstRow="1" firstCol="1" bandRow="1"/>
              <a:tblGrid>
                <a:gridCol w="1551215"/>
                <a:gridCol w="3092793"/>
                <a:gridCol w="1872208"/>
                <a:gridCol w="1486615"/>
                <a:gridCol w="1141170"/>
              </a:tblGrid>
              <a:tr h="223820"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820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Виды одаренности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Составляющие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Методики диагностики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Кружок, секция, направленный на развитие качества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95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825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Академическая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Мотивационно-личностные характеристики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диагностика,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Ведение индивидуальных карт развития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индивидуальных карт развития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с воспитателем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Беседы с родителями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«Нормативная шкала для диагностики одарённости», И.Г. Холла и Н. Скиннера 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Способности к обучению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216">
                <a:tc row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Творческая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Вокальная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Артистическая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Конструкторская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216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Психомоторная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Хореографическая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308">
                <a:tc row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Социально-личностная  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Лидерская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859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9502" y="-243408"/>
            <a:ext cx="9124498" cy="1368152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 одарённости детей 3-4 лет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504855"/>
              </p:ext>
            </p:extLst>
          </p:nvPr>
        </p:nvGraphicFramePr>
        <p:xfrm>
          <a:off x="0" y="908723"/>
          <a:ext cx="9144001" cy="5832649"/>
        </p:xfrm>
        <a:graphic>
          <a:graphicData uri="http://schemas.openxmlformats.org/drawingml/2006/table">
            <a:tbl>
              <a:tblPr firstRow="1" firstCol="1" bandRow="1"/>
              <a:tblGrid>
                <a:gridCol w="2243938"/>
                <a:gridCol w="2243938"/>
                <a:gridCol w="1837944"/>
                <a:gridCol w="1677010"/>
                <a:gridCol w="1141171"/>
              </a:tblGrid>
              <a:tr h="603377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Академическая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Мотивационно-личностные характеристики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 algn="ctr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диагностика,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38100" lvl="0" indent="-342900" algn="ctr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Ведение индивидуальных карт развития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3980" indent="-9207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Экспресс-методика для 2-й младшей группы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Способности к обучению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503">
                <a:tc rowSpan="5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Творческая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Вокальная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Артистическая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Конструкторская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52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Психомоторная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Спортивная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Хореографическая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377"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Социально-личностная  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в свободной деятельности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Лидерская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44" marR="57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501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07504" y="13645"/>
            <a:ext cx="8856984" cy="1143000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 одарённости детей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4-5 лет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683568" y="1124744"/>
            <a:ext cx="3057148" cy="639762"/>
          </a:xfrm>
        </p:spPr>
        <p:txBody>
          <a:bodyPr/>
          <a:lstStyle/>
          <a:p>
            <a:r>
              <a:rPr lang="ru-RU" dirty="0" smtClean="0"/>
              <a:t>Воспитатель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844824"/>
            <a:ext cx="2808312" cy="4176464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Наблюдение,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Педагогическая диагностика,</a:t>
            </a: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Ведение индивидуальных карт развития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Лист экспертной оценки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148064" y="1124744"/>
            <a:ext cx="3055717" cy="639762"/>
          </a:xfrm>
        </p:spPr>
        <p:txBody>
          <a:bodyPr/>
          <a:lstStyle/>
          <a:p>
            <a:r>
              <a:rPr lang="ru-RU" dirty="0" smtClean="0"/>
              <a:t>Педагог-психолог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8357487"/>
              </p:ext>
            </p:extLst>
          </p:nvPr>
        </p:nvGraphicFramePr>
        <p:xfrm>
          <a:off x="3203849" y="1988839"/>
          <a:ext cx="5328590" cy="4153489"/>
        </p:xfrm>
        <a:graphic>
          <a:graphicData uri="http://schemas.openxmlformats.org/drawingml/2006/table">
            <a:tbl>
              <a:tblPr firstRow="1" firstCol="1" bandRow="1"/>
              <a:tblGrid>
                <a:gridCol w="2076272"/>
                <a:gridCol w="166354"/>
                <a:gridCol w="3085964"/>
              </a:tblGrid>
              <a:tr h="71296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Мотивационно-личностные характеристики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342900" marR="38100" lvl="0" indent="-342900" algn="ctr">
                        <a:lnSpc>
                          <a:spcPts val="15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Экспресс-методика для средней группы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905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Цветовой тест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Люшера-Эткинга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961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Способности к обучению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96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Художественная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«Что за игрушка»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Вокальная одаренность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Методики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В. Кудрявцева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«Солнце в комнате» и «Как спасти зайчика?»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48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Литературная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96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Артистическая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969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Конструкторская одаренность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603" marR="346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28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270412"/>
              </p:ext>
            </p:extLst>
          </p:nvPr>
        </p:nvGraphicFramePr>
        <p:xfrm>
          <a:off x="611560" y="1052737"/>
          <a:ext cx="8064896" cy="5616626"/>
        </p:xfrm>
        <a:graphic>
          <a:graphicData uri="http://schemas.openxmlformats.org/drawingml/2006/table">
            <a:tbl>
              <a:tblPr firstRow="1" firstCol="1" bandRow="1"/>
              <a:tblGrid>
                <a:gridCol w="8064896"/>
              </a:tblGrid>
              <a:tr h="5616626">
                <a:tc>
                  <a:txBody>
                    <a:bodyPr/>
                    <a:lstStyle/>
                    <a:p>
                      <a:pPr marL="344805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Наблюдение,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4805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Экспресс-методика для старшей группы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4805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Цветовой тест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Люшера-Эткинга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творчества,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«Назови и дорисуй»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Витцлака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«Составь рассказ по картинкам»,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продуктов детского творчества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результатов анкетирования родителей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Н.Е.Вераксы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«Оценка коммуникативных способностей дошкольников»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628800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 одарённости детей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(психолог )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30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08503"/>
              </p:ext>
            </p:extLst>
          </p:nvPr>
        </p:nvGraphicFramePr>
        <p:xfrm>
          <a:off x="179512" y="692696"/>
          <a:ext cx="8856984" cy="6165304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6165304"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Экспресс-методика для подготовительной группы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Пьерона_Тулуза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Цветовой тест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Люшера-Эткинга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Методика Юркевича «Древо желаний»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продуктов детского творчества,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«Краткий тест креативности»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Торранса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креативности Вильямса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Рисунок человека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Рисунки на заданную тему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«Составь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рассказ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сюжетной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картинке»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Равена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Изучения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продуктов детского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творчества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Тест-игра «Довольна ли мама?»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Тест-игра «Ситуации»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Тест Темпла, </a:t>
                      </a:r>
                      <a:r>
                        <a:rPr lang="ru-RU" sz="2000" b="1" kern="120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Дарки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Томаса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Наблюдение в свободной деятельности,</a:t>
                      </a:r>
                    </a:p>
                    <a:p>
                      <a:pPr marL="342900" indent="-342900" algn="ctr" defTabSz="914400" rtl="0" eaLnBrk="1" latinLnBrk="0" hangingPunct="1">
                        <a:lnSpc>
                          <a:spcPts val="24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Анализ результатов анкетирования родителей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-29910" y="-171400"/>
            <a:ext cx="9036496" cy="1512168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ts val="2800"/>
              </a:lnSpc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исследования одарённости детей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6-7 </a:t>
            </a: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 (психолог)</a:t>
            </a:r>
            <a:endParaRPr lang="ru-RU" sz="2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7961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BF0D9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стин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BF0D90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0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6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7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7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8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9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BF0D90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1378</Words>
  <Application>Microsoft Office PowerPoint</Application>
  <PresentationFormat>Экран (4:3)</PresentationFormat>
  <Paragraphs>263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Остин</vt:lpstr>
      <vt:lpstr>1_Остин</vt:lpstr>
      <vt:lpstr>Сопровождение детей дошкольного возраста с ярко выраженными способностями и одарённостью</vt:lpstr>
      <vt:lpstr>Цель</vt:lpstr>
      <vt:lpstr>Этапы сопровождения</vt:lpstr>
      <vt:lpstr>Исследовательско-диагностический этап</vt:lpstr>
      <vt:lpstr>Методы исследования одарённости детей 2-3 лет</vt:lpstr>
      <vt:lpstr>Методы исследования одарённости детей 3-4 лет</vt:lpstr>
      <vt:lpstr>Методы исследования одарённости детей 4-5 лет</vt:lpstr>
      <vt:lpstr>Методы исследования одарённости детей 5-6 лет (психолог )</vt:lpstr>
      <vt:lpstr>Методы исследования одарённости детей 6-7 лет (психолог)</vt:lpstr>
      <vt:lpstr>Ступени этапа</vt:lpstr>
      <vt:lpstr>Критерии повышения профессиональной компетентности воспитателей и специалистов</vt:lpstr>
      <vt:lpstr>Факторы, способствующие адаптации окружающей среды учреждения к особым потребностям детей с предпосылками одаренности.</vt:lpstr>
      <vt:lpstr>Факторы, способствующие развитию детей с предпосылками одаренности в семьях воспитанников.</vt:lpstr>
      <vt:lpstr>Ожидаемые результаты:</vt:lpstr>
      <vt:lpstr>Задачи: </vt:lpstr>
      <vt:lpstr>работа с педагогами </vt:lpstr>
      <vt:lpstr>работа с родителями</vt:lpstr>
      <vt:lpstr>практическая работа с детьми</vt:lpstr>
      <vt:lpstr>Презентация PowerPoint</vt:lpstr>
      <vt:lpstr> </vt:lpstr>
      <vt:lpstr>Аналитико-рефлексивный этап</vt:lpstr>
      <vt:lpstr>Рекомендации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исследования одарённости в дошкольном образовательном учреждении</dc:title>
  <cp:lastModifiedBy>Анюта</cp:lastModifiedBy>
  <cp:revision>30</cp:revision>
  <dcterms:modified xsi:type="dcterms:W3CDTF">2014-12-11T07:35:42Z</dcterms:modified>
</cp:coreProperties>
</file>